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  <p:sldMasterId id="2147483673" r:id="rId3"/>
    <p:sldMasterId id="2147483698" r:id="rId4"/>
    <p:sldMasterId id="2147483710" r:id="rId5"/>
  </p:sldMasterIdLst>
  <p:notesMasterIdLst>
    <p:notesMasterId r:id="rId68"/>
  </p:notesMasterIdLst>
  <p:sldIdLst>
    <p:sldId id="257" r:id="rId6"/>
    <p:sldId id="400" r:id="rId7"/>
    <p:sldId id="402" r:id="rId8"/>
    <p:sldId id="404" r:id="rId9"/>
    <p:sldId id="403" r:id="rId10"/>
    <p:sldId id="358" r:id="rId11"/>
    <p:sldId id="359" r:id="rId12"/>
    <p:sldId id="406" r:id="rId13"/>
    <p:sldId id="360" r:id="rId14"/>
    <p:sldId id="407" r:id="rId15"/>
    <p:sldId id="408" r:id="rId16"/>
    <p:sldId id="409" r:id="rId17"/>
    <p:sldId id="410" r:id="rId18"/>
    <p:sldId id="411" r:id="rId19"/>
    <p:sldId id="412" r:id="rId20"/>
    <p:sldId id="413" r:id="rId21"/>
    <p:sldId id="414" r:id="rId22"/>
    <p:sldId id="415" r:id="rId23"/>
    <p:sldId id="309" r:id="rId24"/>
    <p:sldId id="382" r:id="rId25"/>
    <p:sldId id="383" r:id="rId26"/>
    <p:sldId id="384" r:id="rId27"/>
    <p:sldId id="385" r:id="rId28"/>
    <p:sldId id="388" r:id="rId29"/>
    <p:sldId id="386" r:id="rId30"/>
    <p:sldId id="387" r:id="rId31"/>
    <p:sldId id="389" r:id="rId32"/>
    <p:sldId id="390" r:id="rId33"/>
    <p:sldId id="310" r:id="rId34"/>
    <p:sldId id="311" r:id="rId35"/>
    <p:sldId id="315" r:id="rId36"/>
    <p:sldId id="312" r:id="rId37"/>
    <p:sldId id="313" r:id="rId38"/>
    <p:sldId id="314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5" r:id="rId47"/>
    <p:sldId id="323" r:id="rId48"/>
    <p:sldId id="324" r:id="rId49"/>
    <p:sldId id="333" r:id="rId50"/>
    <p:sldId id="334" r:id="rId51"/>
    <p:sldId id="335" r:id="rId52"/>
    <p:sldId id="336" r:id="rId53"/>
    <p:sldId id="328" r:id="rId54"/>
    <p:sldId id="326" r:id="rId55"/>
    <p:sldId id="327" r:id="rId56"/>
    <p:sldId id="332" r:id="rId57"/>
    <p:sldId id="362" r:id="rId58"/>
    <p:sldId id="365" r:id="rId59"/>
    <p:sldId id="366" r:id="rId60"/>
    <p:sldId id="367" r:id="rId61"/>
    <p:sldId id="368" r:id="rId62"/>
    <p:sldId id="376" r:id="rId63"/>
    <p:sldId id="377" r:id="rId64"/>
    <p:sldId id="378" r:id="rId65"/>
    <p:sldId id="307" r:id="rId66"/>
    <p:sldId id="356" r:id="rId6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622" autoAdjust="0"/>
  </p:normalViewPr>
  <p:slideViewPr>
    <p:cSldViewPr>
      <p:cViewPr varScale="1">
        <p:scale>
          <a:sx n="114" d="100"/>
          <a:sy n="114" d="100"/>
        </p:scale>
        <p:origin x="-1554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사업계획서 작성경험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안써봤다</c:v>
                </c:pt>
                <c:pt idx="1">
                  <c:v>써봤다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</c:v>
                </c:pt>
                <c:pt idx="1">
                  <c:v>0.3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6073475828505335"/>
          <c:y val="0.22706653712524461"/>
          <c:w val="0.29871340729217272"/>
          <c:h val="0.24581421719409832"/>
        </c:manualLayout>
      </c:layout>
      <c:overlay val="1"/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44C61-A615-4B5F-8E4C-E5A408BB0D40}" type="datetimeFigureOut">
              <a:rPr lang="ko-KR" altLang="en-US" smtClean="0"/>
              <a:t>2019-10-19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CAE369-BF48-45EA-B1E9-33F373B7C5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509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2579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2C55-3CD1-4C73-8176-8A4C9A027B47}" type="datetimeFigureOut">
              <a:rPr lang="ko-KR" altLang="en-US" smtClean="0"/>
              <a:t>2019-10-19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B644B-7B59-48E4-9D30-DD12F9A0C5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47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2C55-3CD1-4C73-8176-8A4C9A027B47}" type="datetimeFigureOut">
              <a:rPr lang="ko-KR" altLang="en-US" smtClean="0"/>
              <a:t>2019-10-19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B644B-7B59-48E4-9D30-DD12F9A0C5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7926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그룹 157"/>
          <p:cNvGrpSpPr/>
          <p:nvPr userDrawn="1"/>
        </p:nvGrpSpPr>
        <p:grpSpPr>
          <a:xfrm>
            <a:off x="0" y="1588"/>
            <a:ext cx="9144000" cy="6854825"/>
            <a:chOff x="0" y="1588"/>
            <a:chExt cx="9144000" cy="6854825"/>
          </a:xfrm>
        </p:grpSpPr>
        <p:sp>
          <p:nvSpPr>
            <p:cNvPr id="25" name="Rectangle 5"/>
            <p:cNvSpPr>
              <a:spLocks noChangeArrowheads="1"/>
            </p:cNvSpPr>
            <p:nvPr userDrawn="1"/>
          </p:nvSpPr>
          <p:spPr bwMode="auto">
            <a:xfrm>
              <a:off x="0" y="5713413"/>
              <a:ext cx="9144000" cy="1143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6" name="Rectangle 6"/>
            <p:cNvSpPr>
              <a:spLocks noChangeArrowheads="1"/>
            </p:cNvSpPr>
            <p:nvPr userDrawn="1"/>
          </p:nvSpPr>
          <p:spPr bwMode="auto">
            <a:xfrm>
              <a:off x="0" y="5637213"/>
              <a:ext cx="9144000" cy="152400"/>
            </a:xfrm>
            <a:prstGeom prst="rect">
              <a:avLst/>
            </a:prstGeom>
            <a:solidFill>
              <a:srgbClr val="616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7" name="Freeform 7"/>
            <p:cNvSpPr>
              <a:spLocks/>
            </p:cNvSpPr>
            <p:nvPr userDrawn="1"/>
          </p:nvSpPr>
          <p:spPr bwMode="auto">
            <a:xfrm>
              <a:off x="1492250" y="5164138"/>
              <a:ext cx="790575" cy="879475"/>
            </a:xfrm>
            <a:custGeom>
              <a:avLst/>
              <a:gdLst>
                <a:gd name="T0" fmla="*/ 2 w 498"/>
                <a:gd name="T1" fmla="*/ 352 h 554"/>
                <a:gd name="T2" fmla="*/ 2 w 498"/>
                <a:gd name="T3" fmla="*/ 352 h 554"/>
                <a:gd name="T4" fmla="*/ 0 w 498"/>
                <a:gd name="T5" fmla="*/ 366 h 554"/>
                <a:gd name="T6" fmla="*/ 0 w 498"/>
                <a:gd name="T7" fmla="*/ 384 h 554"/>
                <a:gd name="T8" fmla="*/ 4 w 498"/>
                <a:gd name="T9" fmla="*/ 406 h 554"/>
                <a:gd name="T10" fmla="*/ 8 w 498"/>
                <a:gd name="T11" fmla="*/ 418 h 554"/>
                <a:gd name="T12" fmla="*/ 12 w 498"/>
                <a:gd name="T13" fmla="*/ 430 h 554"/>
                <a:gd name="T14" fmla="*/ 20 w 498"/>
                <a:gd name="T15" fmla="*/ 444 h 554"/>
                <a:gd name="T16" fmla="*/ 28 w 498"/>
                <a:gd name="T17" fmla="*/ 456 h 554"/>
                <a:gd name="T18" fmla="*/ 38 w 498"/>
                <a:gd name="T19" fmla="*/ 468 h 554"/>
                <a:gd name="T20" fmla="*/ 52 w 498"/>
                <a:gd name="T21" fmla="*/ 482 h 554"/>
                <a:gd name="T22" fmla="*/ 66 w 498"/>
                <a:gd name="T23" fmla="*/ 492 h 554"/>
                <a:gd name="T24" fmla="*/ 86 w 498"/>
                <a:gd name="T25" fmla="*/ 504 h 554"/>
                <a:gd name="T26" fmla="*/ 86 w 498"/>
                <a:gd name="T27" fmla="*/ 504 h 554"/>
                <a:gd name="T28" fmla="*/ 112 w 498"/>
                <a:gd name="T29" fmla="*/ 518 h 554"/>
                <a:gd name="T30" fmla="*/ 136 w 498"/>
                <a:gd name="T31" fmla="*/ 530 h 554"/>
                <a:gd name="T32" fmla="*/ 158 w 498"/>
                <a:gd name="T33" fmla="*/ 538 h 554"/>
                <a:gd name="T34" fmla="*/ 180 w 498"/>
                <a:gd name="T35" fmla="*/ 546 h 554"/>
                <a:gd name="T36" fmla="*/ 200 w 498"/>
                <a:gd name="T37" fmla="*/ 550 h 554"/>
                <a:gd name="T38" fmla="*/ 216 w 498"/>
                <a:gd name="T39" fmla="*/ 554 h 554"/>
                <a:gd name="T40" fmla="*/ 234 w 498"/>
                <a:gd name="T41" fmla="*/ 554 h 554"/>
                <a:gd name="T42" fmla="*/ 248 w 498"/>
                <a:gd name="T43" fmla="*/ 554 h 554"/>
                <a:gd name="T44" fmla="*/ 262 w 498"/>
                <a:gd name="T45" fmla="*/ 552 h 554"/>
                <a:gd name="T46" fmla="*/ 276 w 498"/>
                <a:gd name="T47" fmla="*/ 550 h 554"/>
                <a:gd name="T48" fmla="*/ 286 w 498"/>
                <a:gd name="T49" fmla="*/ 546 h 554"/>
                <a:gd name="T50" fmla="*/ 298 w 498"/>
                <a:gd name="T51" fmla="*/ 542 h 554"/>
                <a:gd name="T52" fmla="*/ 318 w 498"/>
                <a:gd name="T53" fmla="*/ 530 h 554"/>
                <a:gd name="T54" fmla="*/ 334 w 498"/>
                <a:gd name="T55" fmla="*/ 516 h 554"/>
                <a:gd name="T56" fmla="*/ 334 w 498"/>
                <a:gd name="T57" fmla="*/ 516 h 554"/>
                <a:gd name="T58" fmla="*/ 344 w 498"/>
                <a:gd name="T59" fmla="*/ 506 h 554"/>
                <a:gd name="T60" fmla="*/ 356 w 498"/>
                <a:gd name="T61" fmla="*/ 492 h 554"/>
                <a:gd name="T62" fmla="*/ 382 w 498"/>
                <a:gd name="T63" fmla="*/ 458 h 554"/>
                <a:gd name="T64" fmla="*/ 410 w 498"/>
                <a:gd name="T65" fmla="*/ 418 h 554"/>
                <a:gd name="T66" fmla="*/ 436 w 498"/>
                <a:gd name="T67" fmla="*/ 376 h 554"/>
                <a:gd name="T68" fmla="*/ 480 w 498"/>
                <a:gd name="T69" fmla="*/ 302 h 554"/>
                <a:gd name="T70" fmla="*/ 498 w 498"/>
                <a:gd name="T71" fmla="*/ 270 h 554"/>
                <a:gd name="T72" fmla="*/ 408 w 498"/>
                <a:gd name="T73" fmla="*/ 86 h 554"/>
                <a:gd name="T74" fmla="*/ 282 w 498"/>
                <a:gd name="T75" fmla="*/ 0 h 554"/>
                <a:gd name="T76" fmla="*/ 2 w 498"/>
                <a:gd name="T77" fmla="*/ 352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98" h="554">
                  <a:moveTo>
                    <a:pt x="2" y="352"/>
                  </a:moveTo>
                  <a:lnTo>
                    <a:pt x="2" y="352"/>
                  </a:lnTo>
                  <a:lnTo>
                    <a:pt x="0" y="366"/>
                  </a:lnTo>
                  <a:lnTo>
                    <a:pt x="0" y="384"/>
                  </a:lnTo>
                  <a:lnTo>
                    <a:pt x="4" y="406"/>
                  </a:lnTo>
                  <a:lnTo>
                    <a:pt x="8" y="418"/>
                  </a:lnTo>
                  <a:lnTo>
                    <a:pt x="12" y="430"/>
                  </a:lnTo>
                  <a:lnTo>
                    <a:pt x="20" y="444"/>
                  </a:lnTo>
                  <a:lnTo>
                    <a:pt x="28" y="456"/>
                  </a:lnTo>
                  <a:lnTo>
                    <a:pt x="38" y="468"/>
                  </a:lnTo>
                  <a:lnTo>
                    <a:pt x="52" y="482"/>
                  </a:lnTo>
                  <a:lnTo>
                    <a:pt x="66" y="492"/>
                  </a:lnTo>
                  <a:lnTo>
                    <a:pt x="86" y="504"/>
                  </a:lnTo>
                  <a:lnTo>
                    <a:pt x="86" y="504"/>
                  </a:lnTo>
                  <a:lnTo>
                    <a:pt x="112" y="518"/>
                  </a:lnTo>
                  <a:lnTo>
                    <a:pt x="136" y="530"/>
                  </a:lnTo>
                  <a:lnTo>
                    <a:pt x="158" y="538"/>
                  </a:lnTo>
                  <a:lnTo>
                    <a:pt x="180" y="546"/>
                  </a:lnTo>
                  <a:lnTo>
                    <a:pt x="200" y="550"/>
                  </a:lnTo>
                  <a:lnTo>
                    <a:pt x="216" y="554"/>
                  </a:lnTo>
                  <a:lnTo>
                    <a:pt x="234" y="554"/>
                  </a:lnTo>
                  <a:lnTo>
                    <a:pt x="248" y="554"/>
                  </a:lnTo>
                  <a:lnTo>
                    <a:pt x="262" y="552"/>
                  </a:lnTo>
                  <a:lnTo>
                    <a:pt x="276" y="550"/>
                  </a:lnTo>
                  <a:lnTo>
                    <a:pt x="286" y="546"/>
                  </a:lnTo>
                  <a:lnTo>
                    <a:pt x="298" y="542"/>
                  </a:lnTo>
                  <a:lnTo>
                    <a:pt x="318" y="530"/>
                  </a:lnTo>
                  <a:lnTo>
                    <a:pt x="334" y="516"/>
                  </a:lnTo>
                  <a:lnTo>
                    <a:pt x="334" y="516"/>
                  </a:lnTo>
                  <a:lnTo>
                    <a:pt x="344" y="506"/>
                  </a:lnTo>
                  <a:lnTo>
                    <a:pt x="356" y="492"/>
                  </a:lnTo>
                  <a:lnTo>
                    <a:pt x="382" y="458"/>
                  </a:lnTo>
                  <a:lnTo>
                    <a:pt x="410" y="418"/>
                  </a:lnTo>
                  <a:lnTo>
                    <a:pt x="436" y="376"/>
                  </a:lnTo>
                  <a:lnTo>
                    <a:pt x="480" y="302"/>
                  </a:lnTo>
                  <a:lnTo>
                    <a:pt x="498" y="270"/>
                  </a:lnTo>
                  <a:lnTo>
                    <a:pt x="408" y="86"/>
                  </a:lnTo>
                  <a:lnTo>
                    <a:pt x="282" y="0"/>
                  </a:lnTo>
                  <a:lnTo>
                    <a:pt x="2" y="352"/>
                  </a:lnTo>
                  <a:close/>
                </a:path>
              </a:pathLst>
            </a:custGeom>
            <a:solidFill>
              <a:srgbClr val="EE98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8" name="Freeform 8"/>
            <p:cNvSpPr>
              <a:spLocks/>
            </p:cNvSpPr>
            <p:nvPr userDrawn="1"/>
          </p:nvSpPr>
          <p:spPr bwMode="auto">
            <a:xfrm>
              <a:off x="1495425" y="4656138"/>
              <a:ext cx="962025" cy="1203325"/>
            </a:xfrm>
            <a:custGeom>
              <a:avLst/>
              <a:gdLst>
                <a:gd name="T0" fmla="*/ 112 w 606"/>
                <a:gd name="T1" fmla="*/ 758 h 758"/>
                <a:gd name="T2" fmla="*/ 112 w 606"/>
                <a:gd name="T3" fmla="*/ 758 h 758"/>
                <a:gd name="T4" fmla="*/ 102 w 606"/>
                <a:gd name="T5" fmla="*/ 756 h 758"/>
                <a:gd name="T6" fmla="*/ 94 w 606"/>
                <a:gd name="T7" fmla="*/ 754 h 758"/>
                <a:gd name="T8" fmla="*/ 74 w 606"/>
                <a:gd name="T9" fmla="*/ 742 h 758"/>
                <a:gd name="T10" fmla="*/ 56 w 606"/>
                <a:gd name="T11" fmla="*/ 728 h 758"/>
                <a:gd name="T12" fmla="*/ 38 w 606"/>
                <a:gd name="T13" fmla="*/ 714 h 758"/>
                <a:gd name="T14" fmla="*/ 10 w 606"/>
                <a:gd name="T15" fmla="*/ 684 h 758"/>
                <a:gd name="T16" fmla="*/ 0 w 606"/>
                <a:gd name="T17" fmla="*/ 672 h 758"/>
                <a:gd name="T18" fmla="*/ 224 w 606"/>
                <a:gd name="T19" fmla="*/ 50 h 758"/>
                <a:gd name="T20" fmla="*/ 600 w 606"/>
                <a:gd name="T21" fmla="*/ 0 h 758"/>
                <a:gd name="T22" fmla="*/ 600 w 606"/>
                <a:gd name="T23" fmla="*/ 0 h 758"/>
                <a:gd name="T24" fmla="*/ 604 w 606"/>
                <a:gd name="T25" fmla="*/ 8 h 758"/>
                <a:gd name="T26" fmla="*/ 606 w 606"/>
                <a:gd name="T27" fmla="*/ 18 h 758"/>
                <a:gd name="T28" fmla="*/ 606 w 606"/>
                <a:gd name="T29" fmla="*/ 32 h 758"/>
                <a:gd name="T30" fmla="*/ 602 w 606"/>
                <a:gd name="T31" fmla="*/ 46 h 758"/>
                <a:gd name="T32" fmla="*/ 600 w 606"/>
                <a:gd name="T33" fmla="*/ 54 h 758"/>
                <a:gd name="T34" fmla="*/ 596 w 606"/>
                <a:gd name="T35" fmla="*/ 62 h 758"/>
                <a:gd name="T36" fmla="*/ 588 w 606"/>
                <a:gd name="T37" fmla="*/ 70 h 758"/>
                <a:gd name="T38" fmla="*/ 580 w 606"/>
                <a:gd name="T39" fmla="*/ 78 h 758"/>
                <a:gd name="T40" fmla="*/ 572 w 606"/>
                <a:gd name="T41" fmla="*/ 86 h 758"/>
                <a:gd name="T42" fmla="*/ 558 w 606"/>
                <a:gd name="T43" fmla="*/ 94 h 758"/>
                <a:gd name="T44" fmla="*/ 558 w 606"/>
                <a:gd name="T45" fmla="*/ 94 h 758"/>
                <a:gd name="T46" fmla="*/ 490 w 606"/>
                <a:gd name="T47" fmla="*/ 130 h 758"/>
                <a:gd name="T48" fmla="*/ 406 w 606"/>
                <a:gd name="T49" fmla="*/ 172 h 758"/>
                <a:gd name="T50" fmla="*/ 336 w 606"/>
                <a:gd name="T51" fmla="*/ 210 h 758"/>
                <a:gd name="T52" fmla="*/ 314 w 606"/>
                <a:gd name="T53" fmla="*/ 222 h 758"/>
                <a:gd name="T54" fmla="*/ 308 w 606"/>
                <a:gd name="T55" fmla="*/ 228 h 758"/>
                <a:gd name="T56" fmla="*/ 304 w 606"/>
                <a:gd name="T57" fmla="*/ 230 h 758"/>
                <a:gd name="T58" fmla="*/ 304 w 606"/>
                <a:gd name="T59" fmla="*/ 230 h 758"/>
                <a:gd name="T60" fmla="*/ 154 w 606"/>
                <a:gd name="T61" fmla="*/ 734 h 758"/>
                <a:gd name="T62" fmla="*/ 112 w 606"/>
                <a:gd name="T63" fmla="*/ 758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06" h="758">
                  <a:moveTo>
                    <a:pt x="112" y="758"/>
                  </a:moveTo>
                  <a:lnTo>
                    <a:pt x="112" y="758"/>
                  </a:lnTo>
                  <a:lnTo>
                    <a:pt x="102" y="756"/>
                  </a:lnTo>
                  <a:lnTo>
                    <a:pt x="94" y="754"/>
                  </a:lnTo>
                  <a:lnTo>
                    <a:pt x="74" y="742"/>
                  </a:lnTo>
                  <a:lnTo>
                    <a:pt x="56" y="728"/>
                  </a:lnTo>
                  <a:lnTo>
                    <a:pt x="38" y="714"/>
                  </a:lnTo>
                  <a:lnTo>
                    <a:pt x="10" y="684"/>
                  </a:lnTo>
                  <a:lnTo>
                    <a:pt x="0" y="672"/>
                  </a:lnTo>
                  <a:lnTo>
                    <a:pt x="224" y="50"/>
                  </a:lnTo>
                  <a:lnTo>
                    <a:pt x="600" y="0"/>
                  </a:lnTo>
                  <a:lnTo>
                    <a:pt x="600" y="0"/>
                  </a:lnTo>
                  <a:lnTo>
                    <a:pt x="604" y="8"/>
                  </a:lnTo>
                  <a:lnTo>
                    <a:pt x="606" y="18"/>
                  </a:lnTo>
                  <a:lnTo>
                    <a:pt x="606" y="32"/>
                  </a:lnTo>
                  <a:lnTo>
                    <a:pt x="602" y="46"/>
                  </a:lnTo>
                  <a:lnTo>
                    <a:pt x="600" y="54"/>
                  </a:lnTo>
                  <a:lnTo>
                    <a:pt x="596" y="62"/>
                  </a:lnTo>
                  <a:lnTo>
                    <a:pt x="588" y="70"/>
                  </a:lnTo>
                  <a:lnTo>
                    <a:pt x="580" y="78"/>
                  </a:lnTo>
                  <a:lnTo>
                    <a:pt x="572" y="86"/>
                  </a:lnTo>
                  <a:lnTo>
                    <a:pt x="558" y="94"/>
                  </a:lnTo>
                  <a:lnTo>
                    <a:pt x="558" y="94"/>
                  </a:lnTo>
                  <a:lnTo>
                    <a:pt x="490" y="130"/>
                  </a:lnTo>
                  <a:lnTo>
                    <a:pt x="406" y="172"/>
                  </a:lnTo>
                  <a:lnTo>
                    <a:pt x="336" y="210"/>
                  </a:lnTo>
                  <a:lnTo>
                    <a:pt x="314" y="222"/>
                  </a:lnTo>
                  <a:lnTo>
                    <a:pt x="308" y="228"/>
                  </a:lnTo>
                  <a:lnTo>
                    <a:pt x="304" y="230"/>
                  </a:lnTo>
                  <a:lnTo>
                    <a:pt x="304" y="230"/>
                  </a:lnTo>
                  <a:lnTo>
                    <a:pt x="154" y="734"/>
                  </a:lnTo>
                  <a:lnTo>
                    <a:pt x="112" y="758"/>
                  </a:lnTo>
                  <a:close/>
                </a:path>
              </a:pathLst>
            </a:custGeom>
            <a:solidFill>
              <a:srgbClr val="EE98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9" name="Freeform 9"/>
            <p:cNvSpPr>
              <a:spLocks/>
            </p:cNvSpPr>
            <p:nvPr userDrawn="1"/>
          </p:nvSpPr>
          <p:spPr bwMode="auto">
            <a:xfrm>
              <a:off x="1009650" y="5789613"/>
              <a:ext cx="1012825" cy="1066800"/>
            </a:xfrm>
            <a:custGeom>
              <a:avLst/>
              <a:gdLst>
                <a:gd name="T0" fmla="*/ 638 w 638"/>
                <a:gd name="T1" fmla="*/ 130 h 672"/>
                <a:gd name="T2" fmla="*/ 512 w 638"/>
                <a:gd name="T3" fmla="*/ 672 h 672"/>
                <a:gd name="T4" fmla="*/ 0 w 638"/>
                <a:gd name="T5" fmla="*/ 672 h 672"/>
                <a:gd name="T6" fmla="*/ 308 w 638"/>
                <a:gd name="T7" fmla="*/ 0 h 672"/>
                <a:gd name="T8" fmla="*/ 308 w 638"/>
                <a:gd name="T9" fmla="*/ 0 h 672"/>
                <a:gd name="T10" fmla="*/ 342 w 638"/>
                <a:gd name="T11" fmla="*/ 22 h 672"/>
                <a:gd name="T12" fmla="*/ 384 w 638"/>
                <a:gd name="T13" fmla="*/ 44 h 672"/>
                <a:gd name="T14" fmla="*/ 432 w 638"/>
                <a:gd name="T15" fmla="*/ 66 h 672"/>
                <a:gd name="T16" fmla="*/ 482 w 638"/>
                <a:gd name="T17" fmla="*/ 86 h 672"/>
                <a:gd name="T18" fmla="*/ 532 w 638"/>
                <a:gd name="T19" fmla="*/ 104 h 672"/>
                <a:gd name="T20" fmla="*/ 576 w 638"/>
                <a:gd name="T21" fmla="*/ 118 h 672"/>
                <a:gd name="T22" fmla="*/ 612 w 638"/>
                <a:gd name="T23" fmla="*/ 128 h 672"/>
                <a:gd name="T24" fmla="*/ 626 w 638"/>
                <a:gd name="T25" fmla="*/ 130 h 672"/>
                <a:gd name="T26" fmla="*/ 638 w 638"/>
                <a:gd name="T27" fmla="*/ 130 h 672"/>
                <a:gd name="T28" fmla="*/ 638 w 638"/>
                <a:gd name="T29" fmla="*/ 13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8" h="672">
                  <a:moveTo>
                    <a:pt x="638" y="130"/>
                  </a:moveTo>
                  <a:lnTo>
                    <a:pt x="512" y="672"/>
                  </a:lnTo>
                  <a:lnTo>
                    <a:pt x="0" y="67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42" y="22"/>
                  </a:lnTo>
                  <a:lnTo>
                    <a:pt x="384" y="44"/>
                  </a:lnTo>
                  <a:lnTo>
                    <a:pt x="432" y="66"/>
                  </a:lnTo>
                  <a:lnTo>
                    <a:pt x="482" y="86"/>
                  </a:lnTo>
                  <a:lnTo>
                    <a:pt x="532" y="104"/>
                  </a:lnTo>
                  <a:lnTo>
                    <a:pt x="576" y="118"/>
                  </a:lnTo>
                  <a:lnTo>
                    <a:pt x="612" y="128"/>
                  </a:lnTo>
                  <a:lnTo>
                    <a:pt x="626" y="130"/>
                  </a:lnTo>
                  <a:lnTo>
                    <a:pt x="638" y="130"/>
                  </a:lnTo>
                  <a:lnTo>
                    <a:pt x="638" y="130"/>
                  </a:lnTo>
                  <a:close/>
                </a:path>
              </a:pathLst>
            </a:custGeom>
            <a:solidFill>
              <a:srgbClr val="F29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0" name="Freeform 10"/>
            <p:cNvSpPr>
              <a:spLocks/>
            </p:cNvSpPr>
            <p:nvPr userDrawn="1"/>
          </p:nvSpPr>
          <p:spPr bwMode="auto">
            <a:xfrm>
              <a:off x="5200650" y="852488"/>
              <a:ext cx="139700" cy="139700"/>
            </a:xfrm>
            <a:custGeom>
              <a:avLst/>
              <a:gdLst>
                <a:gd name="T0" fmla="*/ 44 w 88"/>
                <a:gd name="T1" fmla="*/ 0 h 88"/>
                <a:gd name="T2" fmla="*/ 44 w 88"/>
                <a:gd name="T3" fmla="*/ 0 h 88"/>
                <a:gd name="T4" fmla="*/ 36 w 88"/>
                <a:gd name="T5" fmla="*/ 0 h 88"/>
                <a:gd name="T6" fmla="*/ 28 w 88"/>
                <a:gd name="T7" fmla="*/ 4 h 88"/>
                <a:gd name="T8" fmla="*/ 20 w 88"/>
                <a:gd name="T9" fmla="*/ 8 h 88"/>
                <a:gd name="T10" fmla="*/ 14 w 88"/>
                <a:gd name="T11" fmla="*/ 12 h 88"/>
                <a:gd name="T12" fmla="*/ 8 w 88"/>
                <a:gd name="T13" fmla="*/ 20 h 88"/>
                <a:gd name="T14" fmla="*/ 4 w 88"/>
                <a:gd name="T15" fmla="*/ 26 h 88"/>
                <a:gd name="T16" fmla="*/ 2 w 88"/>
                <a:gd name="T17" fmla="*/ 34 h 88"/>
                <a:gd name="T18" fmla="*/ 0 w 88"/>
                <a:gd name="T19" fmla="*/ 44 h 88"/>
                <a:gd name="T20" fmla="*/ 0 w 88"/>
                <a:gd name="T21" fmla="*/ 44 h 88"/>
                <a:gd name="T22" fmla="*/ 2 w 88"/>
                <a:gd name="T23" fmla="*/ 52 h 88"/>
                <a:gd name="T24" fmla="*/ 4 w 88"/>
                <a:gd name="T25" fmla="*/ 60 h 88"/>
                <a:gd name="T26" fmla="*/ 8 w 88"/>
                <a:gd name="T27" fmla="*/ 68 h 88"/>
                <a:gd name="T28" fmla="*/ 14 w 88"/>
                <a:gd name="T29" fmla="*/ 74 h 88"/>
                <a:gd name="T30" fmla="*/ 20 w 88"/>
                <a:gd name="T31" fmla="*/ 80 h 88"/>
                <a:gd name="T32" fmla="*/ 28 w 88"/>
                <a:gd name="T33" fmla="*/ 84 h 88"/>
                <a:gd name="T34" fmla="*/ 36 w 88"/>
                <a:gd name="T35" fmla="*/ 86 h 88"/>
                <a:gd name="T36" fmla="*/ 44 w 88"/>
                <a:gd name="T37" fmla="*/ 88 h 88"/>
                <a:gd name="T38" fmla="*/ 44 w 88"/>
                <a:gd name="T39" fmla="*/ 88 h 88"/>
                <a:gd name="T40" fmla="*/ 54 w 88"/>
                <a:gd name="T41" fmla="*/ 86 h 88"/>
                <a:gd name="T42" fmla="*/ 62 w 88"/>
                <a:gd name="T43" fmla="*/ 84 h 88"/>
                <a:gd name="T44" fmla="*/ 68 w 88"/>
                <a:gd name="T45" fmla="*/ 80 h 88"/>
                <a:gd name="T46" fmla="*/ 76 w 88"/>
                <a:gd name="T47" fmla="*/ 74 h 88"/>
                <a:gd name="T48" fmla="*/ 80 w 88"/>
                <a:gd name="T49" fmla="*/ 68 h 88"/>
                <a:gd name="T50" fmla="*/ 84 w 88"/>
                <a:gd name="T51" fmla="*/ 60 h 88"/>
                <a:gd name="T52" fmla="*/ 88 w 88"/>
                <a:gd name="T53" fmla="*/ 52 h 88"/>
                <a:gd name="T54" fmla="*/ 88 w 88"/>
                <a:gd name="T55" fmla="*/ 44 h 88"/>
                <a:gd name="T56" fmla="*/ 88 w 88"/>
                <a:gd name="T57" fmla="*/ 44 h 88"/>
                <a:gd name="T58" fmla="*/ 88 w 88"/>
                <a:gd name="T59" fmla="*/ 34 h 88"/>
                <a:gd name="T60" fmla="*/ 84 w 88"/>
                <a:gd name="T61" fmla="*/ 26 h 88"/>
                <a:gd name="T62" fmla="*/ 80 w 88"/>
                <a:gd name="T63" fmla="*/ 20 h 88"/>
                <a:gd name="T64" fmla="*/ 76 w 88"/>
                <a:gd name="T65" fmla="*/ 12 h 88"/>
                <a:gd name="T66" fmla="*/ 68 w 88"/>
                <a:gd name="T67" fmla="*/ 8 h 88"/>
                <a:gd name="T68" fmla="*/ 62 w 88"/>
                <a:gd name="T69" fmla="*/ 4 h 88"/>
                <a:gd name="T70" fmla="*/ 54 w 88"/>
                <a:gd name="T71" fmla="*/ 0 h 88"/>
                <a:gd name="T72" fmla="*/ 44 w 88"/>
                <a:gd name="T73" fmla="*/ 0 h 88"/>
                <a:gd name="T74" fmla="*/ 44 w 88"/>
                <a:gd name="T7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8" h="88">
                  <a:moveTo>
                    <a:pt x="44" y="0"/>
                  </a:moveTo>
                  <a:lnTo>
                    <a:pt x="44" y="0"/>
                  </a:lnTo>
                  <a:lnTo>
                    <a:pt x="36" y="0"/>
                  </a:lnTo>
                  <a:lnTo>
                    <a:pt x="28" y="4"/>
                  </a:lnTo>
                  <a:lnTo>
                    <a:pt x="20" y="8"/>
                  </a:lnTo>
                  <a:lnTo>
                    <a:pt x="14" y="12"/>
                  </a:lnTo>
                  <a:lnTo>
                    <a:pt x="8" y="20"/>
                  </a:lnTo>
                  <a:lnTo>
                    <a:pt x="4" y="26"/>
                  </a:lnTo>
                  <a:lnTo>
                    <a:pt x="2" y="3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52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4" y="74"/>
                  </a:lnTo>
                  <a:lnTo>
                    <a:pt x="20" y="80"/>
                  </a:lnTo>
                  <a:lnTo>
                    <a:pt x="28" y="84"/>
                  </a:lnTo>
                  <a:lnTo>
                    <a:pt x="36" y="86"/>
                  </a:lnTo>
                  <a:lnTo>
                    <a:pt x="44" y="88"/>
                  </a:lnTo>
                  <a:lnTo>
                    <a:pt x="44" y="88"/>
                  </a:lnTo>
                  <a:lnTo>
                    <a:pt x="54" y="86"/>
                  </a:lnTo>
                  <a:lnTo>
                    <a:pt x="62" y="84"/>
                  </a:lnTo>
                  <a:lnTo>
                    <a:pt x="68" y="80"/>
                  </a:lnTo>
                  <a:lnTo>
                    <a:pt x="76" y="74"/>
                  </a:lnTo>
                  <a:lnTo>
                    <a:pt x="80" y="68"/>
                  </a:lnTo>
                  <a:lnTo>
                    <a:pt x="84" y="60"/>
                  </a:lnTo>
                  <a:lnTo>
                    <a:pt x="88" y="52"/>
                  </a:lnTo>
                  <a:lnTo>
                    <a:pt x="88" y="44"/>
                  </a:lnTo>
                  <a:lnTo>
                    <a:pt x="88" y="44"/>
                  </a:lnTo>
                  <a:lnTo>
                    <a:pt x="88" y="34"/>
                  </a:lnTo>
                  <a:lnTo>
                    <a:pt x="84" y="26"/>
                  </a:lnTo>
                  <a:lnTo>
                    <a:pt x="80" y="20"/>
                  </a:lnTo>
                  <a:lnTo>
                    <a:pt x="76" y="12"/>
                  </a:lnTo>
                  <a:lnTo>
                    <a:pt x="68" y="8"/>
                  </a:lnTo>
                  <a:lnTo>
                    <a:pt x="62" y="4"/>
                  </a:lnTo>
                  <a:lnTo>
                    <a:pt x="54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E3EB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1" name="Freeform 11"/>
            <p:cNvSpPr>
              <a:spLocks/>
            </p:cNvSpPr>
            <p:nvPr userDrawn="1"/>
          </p:nvSpPr>
          <p:spPr bwMode="auto">
            <a:xfrm>
              <a:off x="473075" y="960438"/>
              <a:ext cx="139700" cy="136525"/>
            </a:xfrm>
            <a:custGeom>
              <a:avLst/>
              <a:gdLst>
                <a:gd name="T0" fmla="*/ 88 w 88"/>
                <a:gd name="T1" fmla="*/ 44 h 86"/>
                <a:gd name="T2" fmla="*/ 88 w 88"/>
                <a:gd name="T3" fmla="*/ 44 h 86"/>
                <a:gd name="T4" fmla="*/ 86 w 88"/>
                <a:gd name="T5" fmla="*/ 34 h 86"/>
                <a:gd name="T6" fmla="*/ 84 w 88"/>
                <a:gd name="T7" fmla="*/ 26 h 86"/>
                <a:gd name="T8" fmla="*/ 80 w 88"/>
                <a:gd name="T9" fmla="*/ 18 h 86"/>
                <a:gd name="T10" fmla="*/ 74 w 88"/>
                <a:gd name="T11" fmla="*/ 12 h 86"/>
                <a:gd name="T12" fmla="*/ 68 w 88"/>
                <a:gd name="T13" fmla="*/ 6 h 86"/>
                <a:gd name="T14" fmla="*/ 60 w 88"/>
                <a:gd name="T15" fmla="*/ 2 h 86"/>
                <a:gd name="T16" fmla="*/ 52 w 88"/>
                <a:gd name="T17" fmla="*/ 0 h 86"/>
                <a:gd name="T18" fmla="*/ 44 w 88"/>
                <a:gd name="T19" fmla="*/ 0 h 86"/>
                <a:gd name="T20" fmla="*/ 44 w 88"/>
                <a:gd name="T21" fmla="*/ 0 h 86"/>
                <a:gd name="T22" fmla="*/ 34 w 88"/>
                <a:gd name="T23" fmla="*/ 0 h 86"/>
                <a:gd name="T24" fmla="*/ 26 w 88"/>
                <a:gd name="T25" fmla="*/ 2 h 86"/>
                <a:gd name="T26" fmla="*/ 20 w 88"/>
                <a:gd name="T27" fmla="*/ 6 h 86"/>
                <a:gd name="T28" fmla="*/ 12 w 88"/>
                <a:gd name="T29" fmla="*/ 12 h 86"/>
                <a:gd name="T30" fmla="*/ 8 w 88"/>
                <a:gd name="T31" fmla="*/ 18 h 86"/>
                <a:gd name="T32" fmla="*/ 4 w 88"/>
                <a:gd name="T33" fmla="*/ 26 h 86"/>
                <a:gd name="T34" fmla="*/ 0 w 88"/>
                <a:gd name="T35" fmla="*/ 34 h 86"/>
                <a:gd name="T36" fmla="*/ 0 w 88"/>
                <a:gd name="T37" fmla="*/ 44 h 86"/>
                <a:gd name="T38" fmla="*/ 0 w 88"/>
                <a:gd name="T39" fmla="*/ 44 h 86"/>
                <a:gd name="T40" fmla="*/ 0 w 88"/>
                <a:gd name="T41" fmla="*/ 52 h 86"/>
                <a:gd name="T42" fmla="*/ 4 w 88"/>
                <a:gd name="T43" fmla="*/ 60 h 86"/>
                <a:gd name="T44" fmla="*/ 8 w 88"/>
                <a:gd name="T45" fmla="*/ 68 h 86"/>
                <a:gd name="T46" fmla="*/ 12 w 88"/>
                <a:gd name="T47" fmla="*/ 74 h 86"/>
                <a:gd name="T48" fmla="*/ 20 w 88"/>
                <a:gd name="T49" fmla="*/ 80 h 86"/>
                <a:gd name="T50" fmla="*/ 26 w 88"/>
                <a:gd name="T51" fmla="*/ 84 h 86"/>
                <a:gd name="T52" fmla="*/ 34 w 88"/>
                <a:gd name="T53" fmla="*/ 86 h 86"/>
                <a:gd name="T54" fmla="*/ 44 w 88"/>
                <a:gd name="T55" fmla="*/ 86 h 86"/>
                <a:gd name="T56" fmla="*/ 44 w 88"/>
                <a:gd name="T57" fmla="*/ 86 h 86"/>
                <a:gd name="T58" fmla="*/ 52 w 88"/>
                <a:gd name="T59" fmla="*/ 86 h 86"/>
                <a:gd name="T60" fmla="*/ 60 w 88"/>
                <a:gd name="T61" fmla="*/ 84 h 86"/>
                <a:gd name="T62" fmla="*/ 68 w 88"/>
                <a:gd name="T63" fmla="*/ 80 h 86"/>
                <a:gd name="T64" fmla="*/ 74 w 88"/>
                <a:gd name="T65" fmla="*/ 74 h 86"/>
                <a:gd name="T66" fmla="*/ 80 w 88"/>
                <a:gd name="T67" fmla="*/ 68 h 86"/>
                <a:gd name="T68" fmla="*/ 84 w 88"/>
                <a:gd name="T69" fmla="*/ 60 h 86"/>
                <a:gd name="T70" fmla="*/ 86 w 88"/>
                <a:gd name="T71" fmla="*/ 52 h 86"/>
                <a:gd name="T72" fmla="*/ 88 w 88"/>
                <a:gd name="T73" fmla="*/ 44 h 86"/>
                <a:gd name="T74" fmla="*/ 88 w 88"/>
                <a:gd name="T75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8" h="86">
                  <a:moveTo>
                    <a:pt x="88" y="44"/>
                  </a:moveTo>
                  <a:lnTo>
                    <a:pt x="88" y="44"/>
                  </a:lnTo>
                  <a:lnTo>
                    <a:pt x="86" y="34"/>
                  </a:lnTo>
                  <a:lnTo>
                    <a:pt x="84" y="26"/>
                  </a:lnTo>
                  <a:lnTo>
                    <a:pt x="80" y="18"/>
                  </a:lnTo>
                  <a:lnTo>
                    <a:pt x="74" y="12"/>
                  </a:lnTo>
                  <a:lnTo>
                    <a:pt x="68" y="6"/>
                  </a:lnTo>
                  <a:lnTo>
                    <a:pt x="60" y="2"/>
                  </a:lnTo>
                  <a:lnTo>
                    <a:pt x="52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34" y="0"/>
                  </a:lnTo>
                  <a:lnTo>
                    <a:pt x="26" y="2"/>
                  </a:lnTo>
                  <a:lnTo>
                    <a:pt x="20" y="6"/>
                  </a:lnTo>
                  <a:lnTo>
                    <a:pt x="12" y="12"/>
                  </a:lnTo>
                  <a:lnTo>
                    <a:pt x="8" y="18"/>
                  </a:lnTo>
                  <a:lnTo>
                    <a:pt x="4" y="26"/>
                  </a:lnTo>
                  <a:lnTo>
                    <a:pt x="0" y="3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52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2" y="74"/>
                  </a:lnTo>
                  <a:lnTo>
                    <a:pt x="20" y="80"/>
                  </a:lnTo>
                  <a:lnTo>
                    <a:pt x="26" y="84"/>
                  </a:lnTo>
                  <a:lnTo>
                    <a:pt x="34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52" y="86"/>
                  </a:lnTo>
                  <a:lnTo>
                    <a:pt x="60" y="84"/>
                  </a:lnTo>
                  <a:lnTo>
                    <a:pt x="68" y="80"/>
                  </a:lnTo>
                  <a:lnTo>
                    <a:pt x="74" y="74"/>
                  </a:lnTo>
                  <a:lnTo>
                    <a:pt x="80" y="68"/>
                  </a:lnTo>
                  <a:lnTo>
                    <a:pt x="84" y="60"/>
                  </a:lnTo>
                  <a:lnTo>
                    <a:pt x="86" y="52"/>
                  </a:lnTo>
                  <a:lnTo>
                    <a:pt x="88" y="44"/>
                  </a:lnTo>
                  <a:lnTo>
                    <a:pt x="88" y="44"/>
                  </a:lnTo>
                  <a:close/>
                </a:path>
              </a:pathLst>
            </a:custGeom>
            <a:solidFill>
              <a:srgbClr val="E3EB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2" name="Freeform 12"/>
            <p:cNvSpPr>
              <a:spLocks/>
            </p:cNvSpPr>
            <p:nvPr userDrawn="1"/>
          </p:nvSpPr>
          <p:spPr bwMode="auto">
            <a:xfrm>
              <a:off x="723900" y="782638"/>
              <a:ext cx="139700" cy="139700"/>
            </a:xfrm>
            <a:custGeom>
              <a:avLst/>
              <a:gdLst>
                <a:gd name="T0" fmla="*/ 44 w 88"/>
                <a:gd name="T1" fmla="*/ 0 h 88"/>
                <a:gd name="T2" fmla="*/ 44 w 88"/>
                <a:gd name="T3" fmla="*/ 0 h 88"/>
                <a:gd name="T4" fmla="*/ 36 w 88"/>
                <a:gd name="T5" fmla="*/ 2 h 88"/>
                <a:gd name="T6" fmla="*/ 28 w 88"/>
                <a:gd name="T7" fmla="*/ 4 h 88"/>
                <a:gd name="T8" fmla="*/ 20 w 88"/>
                <a:gd name="T9" fmla="*/ 8 h 88"/>
                <a:gd name="T10" fmla="*/ 14 w 88"/>
                <a:gd name="T11" fmla="*/ 14 h 88"/>
                <a:gd name="T12" fmla="*/ 8 w 88"/>
                <a:gd name="T13" fmla="*/ 20 h 88"/>
                <a:gd name="T14" fmla="*/ 4 w 88"/>
                <a:gd name="T15" fmla="*/ 28 h 88"/>
                <a:gd name="T16" fmla="*/ 2 w 88"/>
                <a:gd name="T17" fmla="*/ 36 h 88"/>
                <a:gd name="T18" fmla="*/ 0 w 88"/>
                <a:gd name="T19" fmla="*/ 44 h 88"/>
                <a:gd name="T20" fmla="*/ 0 w 88"/>
                <a:gd name="T21" fmla="*/ 44 h 88"/>
                <a:gd name="T22" fmla="*/ 2 w 88"/>
                <a:gd name="T23" fmla="*/ 54 h 88"/>
                <a:gd name="T24" fmla="*/ 4 w 88"/>
                <a:gd name="T25" fmla="*/ 62 h 88"/>
                <a:gd name="T26" fmla="*/ 8 w 88"/>
                <a:gd name="T27" fmla="*/ 70 h 88"/>
                <a:gd name="T28" fmla="*/ 14 w 88"/>
                <a:gd name="T29" fmla="*/ 76 h 88"/>
                <a:gd name="T30" fmla="*/ 20 w 88"/>
                <a:gd name="T31" fmla="*/ 80 h 88"/>
                <a:gd name="T32" fmla="*/ 28 w 88"/>
                <a:gd name="T33" fmla="*/ 84 h 88"/>
                <a:gd name="T34" fmla="*/ 36 w 88"/>
                <a:gd name="T35" fmla="*/ 88 h 88"/>
                <a:gd name="T36" fmla="*/ 44 w 88"/>
                <a:gd name="T37" fmla="*/ 88 h 88"/>
                <a:gd name="T38" fmla="*/ 44 w 88"/>
                <a:gd name="T39" fmla="*/ 88 h 88"/>
                <a:gd name="T40" fmla="*/ 54 w 88"/>
                <a:gd name="T41" fmla="*/ 88 h 88"/>
                <a:gd name="T42" fmla="*/ 62 w 88"/>
                <a:gd name="T43" fmla="*/ 84 h 88"/>
                <a:gd name="T44" fmla="*/ 68 w 88"/>
                <a:gd name="T45" fmla="*/ 80 h 88"/>
                <a:gd name="T46" fmla="*/ 76 w 88"/>
                <a:gd name="T47" fmla="*/ 76 h 88"/>
                <a:gd name="T48" fmla="*/ 80 w 88"/>
                <a:gd name="T49" fmla="*/ 70 h 88"/>
                <a:gd name="T50" fmla="*/ 84 w 88"/>
                <a:gd name="T51" fmla="*/ 62 h 88"/>
                <a:gd name="T52" fmla="*/ 88 w 88"/>
                <a:gd name="T53" fmla="*/ 54 h 88"/>
                <a:gd name="T54" fmla="*/ 88 w 88"/>
                <a:gd name="T55" fmla="*/ 44 h 88"/>
                <a:gd name="T56" fmla="*/ 88 w 88"/>
                <a:gd name="T57" fmla="*/ 44 h 88"/>
                <a:gd name="T58" fmla="*/ 88 w 88"/>
                <a:gd name="T59" fmla="*/ 36 h 88"/>
                <a:gd name="T60" fmla="*/ 84 w 88"/>
                <a:gd name="T61" fmla="*/ 28 h 88"/>
                <a:gd name="T62" fmla="*/ 80 w 88"/>
                <a:gd name="T63" fmla="*/ 20 h 88"/>
                <a:gd name="T64" fmla="*/ 76 w 88"/>
                <a:gd name="T65" fmla="*/ 14 h 88"/>
                <a:gd name="T66" fmla="*/ 68 w 88"/>
                <a:gd name="T67" fmla="*/ 8 h 88"/>
                <a:gd name="T68" fmla="*/ 62 w 88"/>
                <a:gd name="T69" fmla="*/ 4 h 88"/>
                <a:gd name="T70" fmla="*/ 54 w 88"/>
                <a:gd name="T71" fmla="*/ 2 h 88"/>
                <a:gd name="T72" fmla="*/ 44 w 88"/>
                <a:gd name="T73" fmla="*/ 0 h 88"/>
                <a:gd name="T74" fmla="*/ 44 w 88"/>
                <a:gd name="T7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8" h="88">
                  <a:moveTo>
                    <a:pt x="44" y="0"/>
                  </a:moveTo>
                  <a:lnTo>
                    <a:pt x="44" y="0"/>
                  </a:lnTo>
                  <a:lnTo>
                    <a:pt x="36" y="2"/>
                  </a:lnTo>
                  <a:lnTo>
                    <a:pt x="28" y="4"/>
                  </a:lnTo>
                  <a:lnTo>
                    <a:pt x="20" y="8"/>
                  </a:lnTo>
                  <a:lnTo>
                    <a:pt x="14" y="14"/>
                  </a:lnTo>
                  <a:lnTo>
                    <a:pt x="8" y="20"/>
                  </a:lnTo>
                  <a:lnTo>
                    <a:pt x="4" y="28"/>
                  </a:lnTo>
                  <a:lnTo>
                    <a:pt x="2" y="36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54"/>
                  </a:lnTo>
                  <a:lnTo>
                    <a:pt x="4" y="62"/>
                  </a:lnTo>
                  <a:lnTo>
                    <a:pt x="8" y="70"/>
                  </a:lnTo>
                  <a:lnTo>
                    <a:pt x="14" y="76"/>
                  </a:lnTo>
                  <a:lnTo>
                    <a:pt x="20" y="80"/>
                  </a:lnTo>
                  <a:lnTo>
                    <a:pt x="28" y="84"/>
                  </a:lnTo>
                  <a:lnTo>
                    <a:pt x="36" y="88"/>
                  </a:lnTo>
                  <a:lnTo>
                    <a:pt x="44" y="88"/>
                  </a:lnTo>
                  <a:lnTo>
                    <a:pt x="44" y="88"/>
                  </a:lnTo>
                  <a:lnTo>
                    <a:pt x="54" y="88"/>
                  </a:lnTo>
                  <a:lnTo>
                    <a:pt x="62" y="84"/>
                  </a:lnTo>
                  <a:lnTo>
                    <a:pt x="68" y="80"/>
                  </a:lnTo>
                  <a:lnTo>
                    <a:pt x="76" y="76"/>
                  </a:lnTo>
                  <a:lnTo>
                    <a:pt x="80" y="70"/>
                  </a:lnTo>
                  <a:lnTo>
                    <a:pt x="84" y="62"/>
                  </a:lnTo>
                  <a:lnTo>
                    <a:pt x="88" y="54"/>
                  </a:lnTo>
                  <a:lnTo>
                    <a:pt x="88" y="44"/>
                  </a:lnTo>
                  <a:lnTo>
                    <a:pt x="88" y="44"/>
                  </a:lnTo>
                  <a:lnTo>
                    <a:pt x="88" y="36"/>
                  </a:lnTo>
                  <a:lnTo>
                    <a:pt x="84" y="28"/>
                  </a:lnTo>
                  <a:lnTo>
                    <a:pt x="80" y="20"/>
                  </a:lnTo>
                  <a:lnTo>
                    <a:pt x="76" y="14"/>
                  </a:lnTo>
                  <a:lnTo>
                    <a:pt x="68" y="8"/>
                  </a:lnTo>
                  <a:lnTo>
                    <a:pt x="62" y="4"/>
                  </a:lnTo>
                  <a:lnTo>
                    <a:pt x="54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E3EB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3" name="Freeform 13"/>
            <p:cNvSpPr>
              <a:spLocks/>
            </p:cNvSpPr>
            <p:nvPr userDrawn="1"/>
          </p:nvSpPr>
          <p:spPr bwMode="auto">
            <a:xfrm>
              <a:off x="1708150" y="2528888"/>
              <a:ext cx="101600" cy="101600"/>
            </a:xfrm>
            <a:custGeom>
              <a:avLst/>
              <a:gdLst>
                <a:gd name="T0" fmla="*/ 32 w 64"/>
                <a:gd name="T1" fmla="*/ 0 h 64"/>
                <a:gd name="T2" fmla="*/ 32 w 64"/>
                <a:gd name="T3" fmla="*/ 0 h 64"/>
                <a:gd name="T4" fmla="*/ 26 w 64"/>
                <a:gd name="T5" fmla="*/ 2 h 64"/>
                <a:gd name="T6" fmla="*/ 20 w 64"/>
                <a:gd name="T7" fmla="*/ 4 h 64"/>
                <a:gd name="T8" fmla="*/ 10 w 64"/>
                <a:gd name="T9" fmla="*/ 10 h 64"/>
                <a:gd name="T10" fmla="*/ 2 w 64"/>
                <a:gd name="T11" fmla="*/ 20 h 64"/>
                <a:gd name="T12" fmla="*/ 0 w 64"/>
                <a:gd name="T13" fmla="*/ 26 h 64"/>
                <a:gd name="T14" fmla="*/ 0 w 64"/>
                <a:gd name="T15" fmla="*/ 32 h 64"/>
                <a:gd name="T16" fmla="*/ 0 w 64"/>
                <a:gd name="T17" fmla="*/ 32 h 64"/>
                <a:gd name="T18" fmla="*/ 0 w 64"/>
                <a:gd name="T19" fmla="*/ 40 h 64"/>
                <a:gd name="T20" fmla="*/ 2 w 64"/>
                <a:gd name="T21" fmla="*/ 46 h 64"/>
                <a:gd name="T22" fmla="*/ 10 w 64"/>
                <a:gd name="T23" fmla="*/ 56 h 64"/>
                <a:gd name="T24" fmla="*/ 20 w 64"/>
                <a:gd name="T25" fmla="*/ 62 h 64"/>
                <a:gd name="T26" fmla="*/ 26 w 64"/>
                <a:gd name="T27" fmla="*/ 64 h 64"/>
                <a:gd name="T28" fmla="*/ 32 w 64"/>
                <a:gd name="T29" fmla="*/ 64 h 64"/>
                <a:gd name="T30" fmla="*/ 32 w 64"/>
                <a:gd name="T31" fmla="*/ 64 h 64"/>
                <a:gd name="T32" fmla="*/ 38 w 64"/>
                <a:gd name="T33" fmla="*/ 64 h 64"/>
                <a:gd name="T34" fmla="*/ 44 w 64"/>
                <a:gd name="T35" fmla="*/ 62 h 64"/>
                <a:gd name="T36" fmla="*/ 54 w 64"/>
                <a:gd name="T37" fmla="*/ 56 h 64"/>
                <a:gd name="T38" fmla="*/ 62 w 64"/>
                <a:gd name="T39" fmla="*/ 46 h 64"/>
                <a:gd name="T40" fmla="*/ 64 w 64"/>
                <a:gd name="T41" fmla="*/ 40 h 64"/>
                <a:gd name="T42" fmla="*/ 64 w 64"/>
                <a:gd name="T43" fmla="*/ 32 h 64"/>
                <a:gd name="T44" fmla="*/ 64 w 64"/>
                <a:gd name="T45" fmla="*/ 32 h 64"/>
                <a:gd name="T46" fmla="*/ 64 w 64"/>
                <a:gd name="T47" fmla="*/ 26 h 64"/>
                <a:gd name="T48" fmla="*/ 62 w 64"/>
                <a:gd name="T49" fmla="*/ 20 h 64"/>
                <a:gd name="T50" fmla="*/ 54 w 64"/>
                <a:gd name="T51" fmla="*/ 10 h 64"/>
                <a:gd name="T52" fmla="*/ 44 w 64"/>
                <a:gd name="T53" fmla="*/ 4 h 64"/>
                <a:gd name="T54" fmla="*/ 38 w 64"/>
                <a:gd name="T55" fmla="*/ 2 h 64"/>
                <a:gd name="T56" fmla="*/ 32 w 64"/>
                <a:gd name="T57" fmla="*/ 0 h 64"/>
                <a:gd name="T58" fmla="*/ 32 w 64"/>
                <a:gd name="T5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4" h="64">
                  <a:moveTo>
                    <a:pt x="32" y="0"/>
                  </a:moveTo>
                  <a:lnTo>
                    <a:pt x="32" y="0"/>
                  </a:lnTo>
                  <a:lnTo>
                    <a:pt x="26" y="2"/>
                  </a:lnTo>
                  <a:lnTo>
                    <a:pt x="20" y="4"/>
                  </a:lnTo>
                  <a:lnTo>
                    <a:pt x="10" y="10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2" y="46"/>
                  </a:lnTo>
                  <a:lnTo>
                    <a:pt x="10" y="56"/>
                  </a:lnTo>
                  <a:lnTo>
                    <a:pt x="20" y="62"/>
                  </a:lnTo>
                  <a:lnTo>
                    <a:pt x="26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38" y="64"/>
                  </a:lnTo>
                  <a:lnTo>
                    <a:pt x="44" y="62"/>
                  </a:lnTo>
                  <a:lnTo>
                    <a:pt x="54" y="56"/>
                  </a:lnTo>
                  <a:lnTo>
                    <a:pt x="62" y="46"/>
                  </a:lnTo>
                  <a:lnTo>
                    <a:pt x="64" y="40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64" y="26"/>
                  </a:lnTo>
                  <a:lnTo>
                    <a:pt x="62" y="20"/>
                  </a:lnTo>
                  <a:lnTo>
                    <a:pt x="54" y="10"/>
                  </a:lnTo>
                  <a:lnTo>
                    <a:pt x="44" y="4"/>
                  </a:lnTo>
                  <a:lnTo>
                    <a:pt x="38" y="2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E3EB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4" name="Freeform 14"/>
            <p:cNvSpPr>
              <a:spLocks/>
            </p:cNvSpPr>
            <p:nvPr userDrawn="1"/>
          </p:nvSpPr>
          <p:spPr bwMode="auto">
            <a:xfrm>
              <a:off x="901700" y="1865313"/>
              <a:ext cx="66675" cy="63500"/>
            </a:xfrm>
            <a:custGeom>
              <a:avLst/>
              <a:gdLst>
                <a:gd name="T0" fmla="*/ 22 w 42"/>
                <a:gd name="T1" fmla="*/ 0 h 40"/>
                <a:gd name="T2" fmla="*/ 22 w 42"/>
                <a:gd name="T3" fmla="*/ 0 h 40"/>
                <a:gd name="T4" fmla="*/ 12 w 42"/>
                <a:gd name="T5" fmla="*/ 0 h 40"/>
                <a:gd name="T6" fmla="*/ 6 w 42"/>
                <a:gd name="T7" fmla="*/ 6 h 40"/>
                <a:gd name="T8" fmla="*/ 2 w 42"/>
                <a:gd name="T9" fmla="*/ 12 h 40"/>
                <a:gd name="T10" fmla="*/ 0 w 42"/>
                <a:gd name="T11" fmla="*/ 20 h 40"/>
                <a:gd name="T12" fmla="*/ 0 w 42"/>
                <a:gd name="T13" fmla="*/ 20 h 40"/>
                <a:gd name="T14" fmla="*/ 2 w 42"/>
                <a:gd name="T15" fmla="*/ 28 h 40"/>
                <a:gd name="T16" fmla="*/ 6 w 42"/>
                <a:gd name="T17" fmla="*/ 34 h 40"/>
                <a:gd name="T18" fmla="*/ 12 w 42"/>
                <a:gd name="T19" fmla="*/ 38 h 40"/>
                <a:gd name="T20" fmla="*/ 22 w 42"/>
                <a:gd name="T21" fmla="*/ 40 h 40"/>
                <a:gd name="T22" fmla="*/ 22 w 42"/>
                <a:gd name="T23" fmla="*/ 40 h 40"/>
                <a:gd name="T24" fmla="*/ 30 w 42"/>
                <a:gd name="T25" fmla="*/ 38 h 40"/>
                <a:gd name="T26" fmla="*/ 36 w 42"/>
                <a:gd name="T27" fmla="*/ 34 h 40"/>
                <a:gd name="T28" fmla="*/ 40 w 42"/>
                <a:gd name="T29" fmla="*/ 28 h 40"/>
                <a:gd name="T30" fmla="*/ 42 w 42"/>
                <a:gd name="T31" fmla="*/ 20 h 40"/>
                <a:gd name="T32" fmla="*/ 42 w 42"/>
                <a:gd name="T33" fmla="*/ 20 h 40"/>
                <a:gd name="T34" fmla="*/ 40 w 42"/>
                <a:gd name="T35" fmla="*/ 12 h 40"/>
                <a:gd name="T36" fmla="*/ 36 w 42"/>
                <a:gd name="T37" fmla="*/ 6 h 40"/>
                <a:gd name="T38" fmla="*/ 30 w 42"/>
                <a:gd name="T39" fmla="*/ 0 h 40"/>
                <a:gd name="T40" fmla="*/ 22 w 42"/>
                <a:gd name="T41" fmla="*/ 0 h 40"/>
                <a:gd name="T42" fmla="*/ 22 w 42"/>
                <a:gd name="T4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40">
                  <a:moveTo>
                    <a:pt x="22" y="0"/>
                  </a:moveTo>
                  <a:lnTo>
                    <a:pt x="22" y="0"/>
                  </a:lnTo>
                  <a:lnTo>
                    <a:pt x="12" y="0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8"/>
                  </a:lnTo>
                  <a:lnTo>
                    <a:pt x="6" y="34"/>
                  </a:lnTo>
                  <a:lnTo>
                    <a:pt x="12" y="38"/>
                  </a:lnTo>
                  <a:lnTo>
                    <a:pt x="22" y="40"/>
                  </a:lnTo>
                  <a:lnTo>
                    <a:pt x="22" y="40"/>
                  </a:lnTo>
                  <a:lnTo>
                    <a:pt x="30" y="38"/>
                  </a:lnTo>
                  <a:lnTo>
                    <a:pt x="36" y="34"/>
                  </a:lnTo>
                  <a:lnTo>
                    <a:pt x="40" y="28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40" y="12"/>
                  </a:lnTo>
                  <a:lnTo>
                    <a:pt x="36" y="6"/>
                  </a:lnTo>
                  <a:lnTo>
                    <a:pt x="30" y="0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E3EB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5" name="Freeform 15"/>
            <p:cNvSpPr>
              <a:spLocks/>
            </p:cNvSpPr>
            <p:nvPr userDrawn="1"/>
          </p:nvSpPr>
          <p:spPr bwMode="auto">
            <a:xfrm>
              <a:off x="1498600" y="1588"/>
              <a:ext cx="63500" cy="19050"/>
            </a:xfrm>
            <a:custGeom>
              <a:avLst/>
              <a:gdLst>
                <a:gd name="T0" fmla="*/ 20 w 40"/>
                <a:gd name="T1" fmla="*/ 12 h 12"/>
                <a:gd name="T2" fmla="*/ 20 w 40"/>
                <a:gd name="T3" fmla="*/ 12 h 12"/>
                <a:gd name="T4" fmla="*/ 26 w 40"/>
                <a:gd name="T5" fmla="*/ 10 h 12"/>
                <a:gd name="T6" fmla="*/ 32 w 40"/>
                <a:gd name="T7" fmla="*/ 8 h 12"/>
                <a:gd name="T8" fmla="*/ 36 w 40"/>
                <a:gd name="T9" fmla="*/ 4 h 12"/>
                <a:gd name="T10" fmla="*/ 40 w 40"/>
                <a:gd name="T11" fmla="*/ 0 h 12"/>
                <a:gd name="T12" fmla="*/ 0 w 40"/>
                <a:gd name="T13" fmla="*/ 0 h 12"/>
                <a:gd name="T14" fmla="*/ 0 w 40"/>
                <a:gd name="T15" fmla="*/ 0 h 12"/>
                <a:gd name="T16" fmla="*/ 4 w 40"/>
                <a:gd name="T17" fmla="*/ 4 h 12"/>
                <a:gd name="T18" fmla="*/ 8 w 40"/>
                <a:gd name="T19" fmla="*/ 8 h 12"/>
                <a:gd name="T20" fmla="*/ 14 w 40"/>
                <a:gd name="T21" fmla="*/ 10 h 12"/>
                <a:gd name="T22" fmla="*/ 20 w 40"/>
                <a:gd name="T23" fmla="*/ 12 h 12"/>
                <a:gd name="T24" fmla="*/ 20 w 40"/>
                <a:gd name="T2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12">
                  <a:moveTo>
                    <a:pt x="20" y="12"/>
                  </a:moveTo>
                  <a:lnTo>
                    <a:pt x="20" y="12"/>
                  </a:lnTo>
                  <a:lnTo>
                    <a:pt x="26" y="10"/>
                  </a:lnTo>
                  <a:lnTo>
                    <a:pt x="32" y="8"/>
                  </a:lnTo>
                  <a:lnTo>
                    <a:pt x="36" y="4"/>
                  </a:lnTo>
                  <a:lnTo>
                    <a:pt x="4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8" y="8"/>
                  </a:lnTo>
                  <a:lnTo>
                    <a:pt x="14" y="10"/>
                  </a:lnTo>
                  <a:lnTo>
                    <a:pt x="20" y="12"/>
                  </a:lnTo>
                  <a:lnTo>
                    <a:pt x="20" y="12"/>
                  </a:lnTo>
                  <a:close/>
                </a:path>
              </a:pathLst>
            </a:custGeom>
            <a:solidFill>
              <a:srgbClr val="E3EB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6" name="Freeform 16"/>
            <p:cNvSpPr>
              <a:spLocks/>
            </p:cNvSpPr>
            <p:nvPr userDrawn="1"/>
          </p:nvSpPr>
          <p:spPr bwMode="auto">
            <a:xfrm>
              <a:off x="1854200" y="1417638"/>
              <a:ext cx="63500" cy="66675"/>
            </a:xfrm>
            <a:custGeom>
              <a:avLst/>
              <a:gdLst>
                <a:gd name="T0" fmla="*/ 20 w 40"/>
                <a:gd name="T1" fmla="*/ 0 h 42"/>
                <a:gd name="T2" fmla="*/ 20 w 40"/>
                <a:gd name="T3" fmla="*/ 0 h 42"/>
                <a:gd name="T4" fmla="*/ 12 w 40"/>
                <a:gd name="T5" fmla="*/ 2 h 42"/>
                <a:gd name="T6" fmla="*/ 6 w 40"/>
                <a:gd name="T7" fmla="*/ 6 h 42"/>
                <a:gd name="T8" fmla="*/ 0 w 40"/>
                <a:gd name="T9" fmla="*/ 12 h 42"/>
                <a:gd name="T10" fmla="*/ 0 w 40"/>
                <a:gd name="T11" fmla="*/ 20 h 42"/>
                <a:gd name="T12" fmla="*/ 0 w 40"/>
                <a:gd name="T13" fmla="*/ 20 h 42"/>
                <a:gd name="T14" fmla="*/ 0 w 40"/>
                <a:gd name="T15" fmla="*/ 28 h 42"/>
                <a:gd name="T16" fmla="*/ 6 w 40"/>
                <a:gd name="T17" fmla="*/ 36 h 42"/>
                <a:gd name="T18" fmla="*/ 12 w 40"/>
                <a:gd name="T19" fmla="*/ 40 h 42"/>
                <a:gd name="T20" fmla="*/ 20 w 40"/>
                <a:gd name="T21" fmla="*/ 42 h 42"/>
                <a:gd name="T22" fmla="*/ 20 w 40"/>
                <a:gd name="T23" fmla="*/ 42 h 42"/>
                <a:gd name="T24" fmla="*/ 28 w 40"/>
                <a:gd name="T25" fmla="*/ 40 h 42"/>
                <a:gd name="T26" fmla="*/ 34 w 40"/>
                <a:gd name="T27" fmla="*/ 36 h 42"/>
                <a:gd name="T28" fmla="*/ 38 w 40"/>
                <a:gd name="T29" fmla="*/ 28 h 42"/>
                <a:gd name="T30" fmla="*/ 40 w 40"/>
                <a:gd name="T31" fmla="*/ 20 h 42"/>
                <a:gd name="T32" fmla="*/ 40 w 40"/>
                <a:gd name="T33" fmla="*/ 20 h 42"/>
                <a:gd name="T34" fmla="*/ 38 w 40"/>
                <a:gd name="T35" fmla="*/ 12 h 42"/>
                <a:gd name="T36" fmla="*/ 34 w 40"/>
                <a:gd name="T37" fmla="*/ 6 h 42"/>
                <a:gd name="T38" fmla="*/ 28 w 40"/>
                <a:gd name="T39" fmla="*/ 2 h 42"/>
                <a:gd name="T40" fmla="*/ 20 w 40"/>
                <a:gd name="T41" fmla="*/ 0 h 42"/>
                <a:gd name="T42" fmla="*/ 20 w 40"/>
                <a:gd name="T4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42">
                  <a:moveTo>
                    <a:pt x="20" y="0"/>
                  </a:moveTo>
                  <a:lnTo>
                    <a:pt x="20" y="0"/>
                  </a:lnTo>
                  <a:lnTo>
                    <a:pt x="12" y="2"/>
                  </a:lnTo>
                  <a:lnTo>
                    <a:pt x="6" y="6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6" y="36"/>
                  </a:lnTo>
                  <a:lnTo>
                    <a:pt x="12" y="40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8" y="40"/>
                  </a:lnTo>
                  <a:lnTo>
                    <a:pt x="34" y="36"/>
                  </a:lnTo>
                  <a:lnTo>
                    <a:pt x="38" y="28"/>
                  </a:lnTo>
                  <a:lnTo>
                    <a:pt x="40" y="20"/>
                  </a:lnTo>
                  <a:lnTo>
                    <a:pt x="40" y="20"/>
                  </a:lnTo>
                  <a:lnTo>
                    <a:pt x="38" y="12"/>
                  </a:lnTo>
                  <a:lnTo>
                    <a:pt x="34" y="6"/>
                  </a:lnTo>
                  <a:lnTo>
                    <a:pt x="28" y="2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3EB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7" name="Freeform 17"/>
            <p:cNvSpPr>
              <a:spLocks/>
            </p:cNvSpPr>
            <p:nvPr userDrawn="1"/>
          </p:nvSpPr>
          <p:spPr bwMode="auto">
            <a:xfrm>
              <a:off x="2009775" y="1573213"/>
              <a:ext cx="66675" cy="66675"/>
            </a:xfrm>
            <a:custGeom>
              <a:avLst/>
              <a:gdLst>
                <a:gd name="T0" fmla="*/ 20 w 42"/>
                <a:gd name="T1" fmla="*/ 0 h 42"/>
                <a:gd name="T2" fmla="*/ 20 w 42"/>
                <a:gd name="T3" fmla="*/ 0 h 42"/>
                <a:gd name="T4" fmla="*/ 12 w 42"/>
                <a:gd name="T5" fmla="*/ 2 h 42"/>
                <a:gd name="T6" fmla="*/ 6 w 42"/>
                <a:gd name="T7" fmla="*/ 6 h 42"/>
                <a:gd name="T8" fmla="*/ 2 w 42"/>
                <a:gd name="T9" fmla="*/ 14 h 42"/>
                <a:gd name="T10" fmla="*/ 0 w 42"/>
                <a:gd name="T11" fmla="*/ 22 h 42"/>
                <a:gd name="T12" fmla="*/ 0 w 42"/>
                <a:gd name="T13" fmla="*/ 22 h 42"/>
                <a:gd name="T14" fmla="*/ 2 w 42"/>
                <a:gd name="T15" fmla="*/ 30 h 42"/>
                <a:gd name="T16" fmla="*/ 6 w 42"/>
                <a:gd name="T17" fmla="*/ 36 h 42"/>
                <a:gd name="T18" fmla="*/ 12 w 42"/>
                <a:gd name="T19" fmla="*/ 40 h 42"/>
                <a:gd name="T20" fmla="*/ 20 w 42"/>
                <a:gd name="T21" fmla="*/ 42 h 42"/>
                <a:gd name="T22" fmla="*/ 20 w 42"/>
                <a:gd name="T23" fmla="*/ 42 h 42"/>
                <a:gd name="T24" fmla="*/ 28 w 42"/>
                <a:gd name="T25" fmla="*/ 40 h 42"/>
                <a:gd name="T26" fmla="*/ 36 w 42"/>
                <a:gd name="T27" fmla="*/ 36 h 42"/>
                <a:gd name="T28" fmla="*/ 40 w 42"/>
                <a:gd name="T29" fmla="*/ 30 h 42"/>
                <a:gd name="T30" fmla="*/ 42 w 42"/>
                <a:gd name="T31" fmla="*/ 22 h 42"/>
                <a:gd name="T32" fmla="*/ 42 w 42"/>
                <a:gd name="T33" fmla="*/ 22 h 42"/>
                <a:gd name="T34" fmla="*/ 40 w 42"/>
                <a:gd name="T35" fmla="*/ 14 h 42"/>
                <a:gd name="T36" fmla="*/ 36 w 42"/>
                <a:gd name="T37" fmla="*/ 6 h 42"/>
                <a:gd name="T38" fmla="*/ 28 w 42"/>
                <a:gd name="T39" fmla="*/ 2 h 42"/>
                <a:gd name="T40" fmla="*/ 20 w 42"/>
                <a:gd name="T41" fmla="*/ 0 h 42"/>
                <a:gd name="T42" fmla="*/ 20 w 42"/>
                <a:gd name="T4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42">
                  <a:moveTo>
                    <a:pt x="20" y="0"/>
                  </a:moveTo>
                  <a:lnTo>
                    <a:pt x="20" y="0"/>
                  </a:lnTo>
                  <a:lnTo>
                    <a:pt x="12" y="2"/>
                  </a:lnTo>
                  <a:lnTo>
                    <a:pt x="6" y="6"/>
                  </a:lnTo>
                  <a:lnTo>
                    <a:pt x="2" y="1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6" y="36"/>
                  </a:lnTo>
                  <a:lnTo>
                    <a:pt x="12" y="40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8" y="40"/>
                  </a:lnTo>
                  <a:lnTo>
                    <a:pt x="36" y="36"/>
                  </a:lnTo>
                  <a:lnTo>
                    <a:pt x="40" y="30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40" y="14"/>
                  </a:lnTo>
                  <a:lnTo>
                    <a:pt x="36" y="6"/>
                  </a:lnTo>
                  <a:lnTo>
                    <a:pt x="28" y="2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3EB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8" name="Freeform 18"/>
            <p:cNvSpPr>
              <a:spLocks/>
            </p:cNvSpPr>
            <p:nvPr userDrawn="1"/>
          </p:nvSpPr>
          <p:spPr bwMode="auto">
            <a:xfrm>
              <a:off x="2540000" y="855663"/>
              <a:ext cx="63500" cy="66675"/>
            </a:xfrm>
            <a:custGeom>
              <a:avLst/>
              <a:gdLst>
                <a:gd name="T0" fmla="*/ 20 w 40"/>
                <a:gd name="T1" fmla="*/ 0 h 42"/>
                <a:gd name="T2" fmla="*/ 20 w 40"/>
                <a:gd name="T3" fmla="*/ 0 h 42"/>
                <a:gd name="T4" fmla="*/ 12 w 40"/>
                <a:gd name="T5" fmla="*/ 2 h 42"/>
                <a:gd name="T6" fmla="*/ 6 w 40"/>
                <a:gd name="T7" fmla="*/ 6 h 42"/>
                <a:gd name="T8" fmla="*/ 0 w 40"/>
                <a:gd name="T9" fmla="*/ 12 h 42"/>
                <a:gd name="T10" fmla="*/ 0 w 40"/>
                <a:gd name="T11" fmla="*/ 20 h 42"/>
                <a:gd name="T12" fmla="*/ 0 w 40"/>
                <a:gd name="T13" fmla="*/ 20 h 42"/>
                <a:gd name="T14" fmla="*/ 0 w 40"/>
                <a:gd name="T15" fmla="*/ 28 h 42"/>
                <a:gd name="T16" fmla="*/ 6 w 40"/>
                <a:gd name="T17" fmla="*/ 36 h 42"/>
                <a:gd name="T18" fmla="*/ 12 w 40"/>
                <a:gd name="T19" fmla="*/ 40 h 42"/>
                <a:gd name="T20" fmla="*/ 20 w 40"/>
                <a:gd name="T21" fmla="*/ 42 h 42"/>
                <a:gd name="T22" fmla="*/ 20 w 40"/>
                <a:gd name="T23" fmla="*/ 42 h 42"/>
                <a:gd name="T24" fmla="*/ 28 w 40"/>
                <a:gd name="T25" fmla="*/ 40 h 42"/>
                <a:gd name="T26" fmla="*/ 34 w 40"/>
                <a:gd name="T27" fmla="*/ 36 h 42"/>
                <a:gd name="T28" fmla="*/ 40 w 40"/>
                <a:gd name="T29" fmla="*/ 28 h 42"/>
                <a:gd name="T30" fmla="*/ 40 w 40"/>
                <a:gd name="T31" fmla="*/ 20 h 42"/>
                <a:gd name="T32" fmla="*/ 40 w 40"/>
                <a:gd name="T33" fmla="*/ 20 h 42"/>
                <a:gd name="T34" fmla="*/ 40 w 40"/>
                <a:gd name="T35" fmla="*/ 12 h 42"/>
                <a:gd name="T36" fmla="*/ 34 w 40"/>
                <a:gd name="T37" fmla="*/ 6 h 42"/>
                <a:gd name="T38" fmla="*/ 28 w 40"/>
                <a:gd name="T39" fmla="*/ 2 h 42"/>
                <a:gd name="T40" fmla="*/ 20 w 40"/>
                <a:gd name="T41" fmla="*/ 0 h 42"/>
                <a:gd name="T42" fmla="*/ 20 w 40"/>
                <a:gd name="T4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42">
                  <a:moveTo>
                    <a:pt x="20" y="0"/>
                  </a:moveTo>
                  <a:lnTo>
                    <a:pt x="20" y="0"/>
                  </a:lnTo>
                  <a:lnTo>
                    <a:pt x="12" y="2"/>
                  </a:lnTo>
                  <a:lnTo>
                    <a:pt x="6" y="6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6" y="36"/>
                  </a:lnTo>
                  <a:lnTo>
                    <a:pt x="12" y="40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8" y="40"/>
                  </a:lnTo>
                  <a:lnTo>
                    <a:pt x="34" y="36"/>
                  </a:lnTo>
                  <a:lnTo>
                    <a:pt x="40" y="28"/>
                  </a:lnTo>
                  <a:lnTo>
                    <a:pt x="40" y="20"/>
                  </a:lnTo>
                  <a:lnTo>
                    <a:pt x="40" y="20"/>
                  </a:lnTo>
                  <a:lnTo>
                    <a:pt x="40" y="12"/>
                  </a:lnTo>
                  <a:lnTo>
                    <a:pt x="34" y="6"/>
                  </a:lnTo>
                  <a:lnTo>
                    <a:pt x="28" y="2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3EB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Freeform 19"/>
            <p:cNvSpPr>
              <a:spLocks/>
            </p:cNvSpPr>
            <p:nvPr userDrawn="1"/>
          </p:nvSpPr>
          <p:spPr bwMode="auto">
            <a:xfrm>
              <a:off x="3101975" y="1303338"/>
              <a:ext cx="63500" cy="63500"/>
            </a:xfrm>
            <a:custGeom>
              <a:avLst/>
              <a:gdLst>
                <a:gd name="T0" fmla="*/ 20 w 40"/>
                <a:gd name="T1" fmla="*/ 0 h 40"/>
                <a:gd name="T2" fmla="*/ 20 w 40"/>
                <a:gd name="T3" fmla="*/ 0 h 40"/>
                <a:gd name="T4" fmla="*/ 12 w 40"/>
                <a:gd name="T5" fmla="*/ 0 h 40"/>
                <a:gd name="T6" fmla="*/ 6 w 40"/>
                <a:gd name="T7" fmla="*/ 6 h 40"/>
                <a:gd name="T8" fmla="*/ 0 w 40"/>
                <a:gd name="T9" fmla="*/ 12 h 40"/>
                <a:gd name="T10" fmla="*/ 0 w 40"/>
                <a:gd name="T11" fmla="*/ 20 h 40"/>
                <a:gd name="T12" fmla="*/ 0 w 40"/>
                <a:gd name="T13" fmla="*/ 20 h 40"/>
                <a:gd name="T14" fmla="*/ 0 w 40"/>
                <a:gd name="T15" fmla="*/ 28 h 40"/>
                <a:gd name="T16" fmla="*/ 6 w 40"/>
                <a:gd name="T17" fmla="*/ 34 h 40"/>
                <a:gd name="T18" fmla="*/ 12 w 40"/>
                <a:gd name="T19" fmla="*/ 38 h 40"/>
                <a:gd name="T20" fmla="*/ 20 w 40"/>
                <a:gd name="T21" fmla="*/ 40 h 40"/>
                <a:gd name="T22" fmla="*/ 20 w 40"/>
                <a:gd name="T23" fmla="*/ 40 h 40"/>
                <a:gd name="T24" fmla="*/ 28 w 40"/>
                <a:gd name="T25" fmla="*/ 38 h 40"/>
                <a:gd name="T26" fmla="*/ 34 w 40"/>
                <a:gd name="T27" fmla="*/ 34 h 40"/>
                <a:gd name="T28" fmla="*/ 40 w 40"/>
                <a:gd name="T29" fmla="*/ 28 h 40"/>
                <a:gd name="T30" fmla="*/ 40 w 40"/>
                <a:gd name="T31" fmla="*/ 20 h 40"/>
                <a:gd name="T32" fmla="*/ 40 w 40"/>
                <a:gd name="T33" fmla="*/ 20 h 40"/>
                <a:gd name="T34" fmla="*/ 40 w 40"/>
                <a:gd name="T35" fmla="*/ 12 h 40"/>
                <a:gd name="T36" fmla="*/ 34 w 40"/>
                <a:gd name="T37" fmla="*/ 6 h 40"/>
                <a:gd name="T38" fmla="*/ 28 w 40"/>
                <a:gd name="T39" fmla="*/ 0 h 40"/>
                <a:gd name="T40" fmla="*/ 20 w 40"/>
                <a:gd name="T41" fmla="*/ 0 h 40"/>
                <a:gd name="T42" fmla="*/ 20 w 40"/>
                <a:gd name="T4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12" y="0"/>
                  </a:lnTo>
                  <a:lnTo>
                    <a:pt x="6" y="6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6" y="34"/>
                  </a:lnTo>
                  <a:lnTo>
                    <a:pt x="12" y="38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8" y="38"/>
                  </a:lnTo>
                  <a:lnTo>
                    <a:pt x="34" y="34"/>
                  </a:lnTo>
                  <a:lnTo>
                    <a:pt x="40" y="28"/>
                  </a:lnTo>
                  <a:lnTo>
                    <a:pt x="40" y="20"/>
                  </a:lnTo>
                  <a:lnTo>
                    <a:pt x="40" y="20"/>
                  </a:lnTo>
                  <a:lnTo>
                    <a:pt x="40" y="12"/>
                  </a:lnTo>
                  <a:lnTo>
                    <a:pt x="34" y="6"/>
                  </a:lnTo>
                  <a:lnTo>
                    <a:pt x="28" y="0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3EB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0"/>
            <p:cNvSpPr>
              <a:spLocks/>
            </p:cNvSpPr>
            <p:nvPr userDrawn="1"/>
          </p:nvSpPr>
          <p:spPr bwMode="auto">
            <a:xfrm>
              <a:off x="4308475" y="665163"/>
              <a:ext cx="63500" cy="66675"/>
            </a:xfrm>
            <a:custGeom>
              <a:avLst/>
              <a:gdLst>
                <a:gd name="T0" fmla="*/ 20 w 40"/>
                <a:gd name="T1" fmla="*/ 0 h 42"/>
                <a:gd name="T2" fmla="*/ 20 w 40"/>
                <a:gd name="T3" fmla="*/ 0 h 42"/>
                <a:gd name="T4" fmla="*/ 12 w 40"/>
                <a:gd name="T5" fmla="*/ 2 h 42"/>
                <a:gd name="T6" fmla="*/ 6 w 40"/>
                <a:gd name="T7" fmla="*/ 6 h 42"/>
                <a:gd name="T8" fmla="*/ 0 w 40"/>
                <a:gd name="T9" fmla="*/ 12 h 42"/>
                <a:gd name="T10" fmla="*/ 0 w 40"/>
                <a:gd name="T11" fmla="*/ 20 h 42"/>
                <a:gd name="T12" fmla="*/ 0 w 40"/>
                <a:gd name="T13" fmla="*/ 20 h 42"/>
                <a:gd name="T14" fmla="*/ 0 w 40"/>
                <a:gd name="T15" fmla="*/ 28 h 42"/>
                <a:gd name="T16" fmla="*/ 6 w 40"/>
                <a:gd name="T17" fmla="*/ 36 h 42"/>
                <a:gd name="T18" fmla="*/ 12 w 40"/>
                <a:gd name="T19" fmla="*/ 40 h 42"/>
                <a:gd name="T20" fmla="*/ 20 w 40"/>
                <a:gd name="T21" fmla="*/ 42 h 42"/>
                <a:gd name="T22" fmla="*/ 20 w 40"/>
                <a:gd name="T23" fmla="*/ 42 h 42"/>
                <a:gd name="T24" fmla="*/ 28 w 40"/>
                <a:gd name="T25" fmla="*/ 40 h 42"/>
                <a:gd name="T26" fmla="*/ 34 w 40"/>
                <a:gd name="T27" fmla="*/ 36 h 42"/>
                <a:gd name="T28" fmla="*/ 40 w 40"/>
                <a:gd name="T29" fmla="*/ 28 h 42"/>
                <a:gd name="T30" fmla="*/ 40 w 40"/>
                <a:gd name="T31" fmla="*/ 20 h 42"/>
                <a:gd name="T32" fmla="*/ 40 w 40"/>
                <a:gd name="T33" fmla="*/ 20 h 42"/>
                <a:gd name="T34" fmla="*/ 40 w 40"/>
                <a:gd name="T35" fmla="*/ 12 h 42"/>
                <a:gd name="T36" fmla="*/ 34 w 40"/>
                <a:gd name="T37" fmla="*/ 6 h 42"/>
                <a:gd name="T38" fmla="*/ 28 w 40"/>
                <a:gd name="T39" fmla="*/ 2 h 42"/>
                <a:gd name="T40" fmla="*/ 20 w 40"/>
                <a:gd name="T41" fmla="*/ 0 h 42"/>
                <a:gd name="T42" fmla="*/ 20 w 40"/>
                <a:gd name="T4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42">
                  <a:moveTo>
                    <a:pt x="20" y="0"/>
                  </a:moveTo>
                  <a:lnTo>
                    <a:pt x="20" y="0"/>
                  </a:lnTo>
                  <a:lnTo>
                    <a:pt x="12" y="2"/>
                  </a:lnTo>
                  <a:lnTo>
                    <a:pt x="6" y="6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6" y="36"/>
                  </a:lnTo>
                  <a:lnTo>
                    <a:pt x="12" y="40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8" y="40"/>
                  </a:lnTo>
                  <a:lnTo>
                    <a:pt x="34" y="36"/>
                  </a:lnTo>
                  <a:lnTo>
                    <a:pt x="40" y="28"/>
                  </a:lnTo>
                  <a:lnTo>
                    <a:pt x="40" y="20"/>
                  </a:lnTo>
                  <a:lnTo>
                    <a:pt x="40" y="20"/>
                  </a:lnTo>
                  <a:lnTo>
                    <a:pt x="40" y="12"/>
                  </a:lnTo>
                  <a:lnTo>
                    <a:pt x="34" y="6"/>
                  </a:lnTo>
                  <a:lnTo>
                    <a:pt x="28" y="2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3EB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1" name="Freeform 21"/>
            <p:cNvSpPr>
              <a:spLocks/>
            </p:cNvSpPr>
            <p:nvPr userDrawn="1"/>
          </p:nvSpPr>
          <p:spPr bwMode="auto">
            <a:xfrm>
              <a:off x="4289425" y="2376488"/>
              <a:ext cx="66675" cy="66675"/>
            </a:xfrm>
            <a:custGeom>
              <a:avLst/>
              <a:gdLst>
                <a:gd name="T0" fmla="*/ 22 w 42"/>
                <a:gd name="T1" fmla="*/ 0 h 42"/>
                <a:gd name="T2" fmla="*/ 22 w 42"/>
                <a:gd name="T3" fmla="*/ 0 h 42"/>
                <a:gd name="T4" fmla="*/ 14 w 42"/>
                <a:gd name="T5" fmla="*/ 2 h 42"/>
                <a:gd name="T6" fmla="*/ 6 w 42"/>
                <a:gd name="T7" fmla="*/ 6 h 42"/>
                <a:gd name="T8" fmla="*/ 2 w 42"/>
                <a:gd name="T9" fmla="*/ 12 h 42"/>
                <a:gd name="T10" fmla="*/ 0 w 42"/>
                <a:gd name="T11" fmla="*/ 20 h 42"/>
                <a:gd name="T12" fmla="*/ 0 w 42"/>
                <a:gd name="T13" fmla="*/ 20 h 42"/>
                <a:gd name="T14" fmla="*/ 2 w 42"/>
                <a:gd name="T15" fmla="*/ 28 h 42"/>
                <a:gd name="T16" fmla="*/ 6 w 42"/>
                <a:gd name="T17" fmla="*/ 36 h 42"/>
                <a:gd name="T18" fmla="*/ 14 w 42"/>
                <a:gd name="T19" fmla="*/ 40 h 42"/>
                <a:gd name="T20" fmla="*/ 22 w 42"/>
                <a:gd name="T21" fmla="*/ 42 h 42"/>
                <a:gd name="T22" fmla="*/ 22 w 42"/>
                <a:gd name="T23" fmla="*/ 42 h 42"/>
                <a:gd name="T24" fmla="*/ 30 w 42"/>
                <a:gd name="T25" fmla="*/ 40 h 42"/>
                <a:gd name="T26" fmla="*/ 36 w 42"/>
                <a:gd name="T27" fmla="*/ 36 h 42"/>
                <a:gd name="T28" fmla="*/ 40 w 42"/>
                <a:gd name="T29" fmla="*/ 28 h 42"/>
                <a:gd name="T30" fmla="*/ 42 w 42"/>
                <a:gd name="T31" fmla="*/ 20 h 42"/>
                <a:gd name="T32" fmla="*/ 42 w 42"/>
                <a:gd name="T33" fmla="*/ 20 h 42"/>
                <a:gd name="T34" fmla="*/ 40 w 42"/>
                <a:gd name="T35" fmla="*/ 12 h 42"/>
                <a:gd name="T36" fmla="*/ 36 w 42"/>
                <a:gd name="T37" fmla="*/ 6 h 42"/>
                <a:gd name="T38" fmla="*/ 30 w 42"/>
                <a:gd name="T39" fmla="*/ 2 h 42"/>
                <a:gd name="T40" fmla="*/ 22 w 42"/>
                <a:gd name="T41" fmla="*/ 0 h 42"/>
                <a:gd name="T42" fmla="*/ 22 w 42"/>
                <a:gd name="T4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42">
                  <a:moveTo>
                    <a:pt x="22" y="0"/>
                  </a:moveTo>
                  <a:lnTo>
                    <a:pt x="22" y="0"/>
                  </a:lnTo>
                  <a:lnTo>
                    <a:pt x="14" y="2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8"/>
                  </a:lnTo>
                  <a:lnTo>
                    <a:pt x="6" y="36"/>
                  </a:lnTo>
                  <a:lnTo>
                    <a:pt x="14" y="40"/>
                  </a:lnTo>
                  <a:lnTo>
                    <a:pt x="22" y="42"/>
                  </a:lnTo>
                  <a:lnTo>
                    <a:pt x="22" y="42"/>
                  </a:lnTo>
                  <a:lnTo>
                    <a:pt x="30" y="40"/>
                  </a:lnTo>
                  <a:lnTo>
                    <a:pt x="36" y="36"/>
                  </a:lnTo>
                  <a:lnTo>
                    <a:pt x="40" y="28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40" y="12"/>
                  </a:lnTo>
                  <a:lnTo>
                    <a:pt x="36" y="6"/>
                  </a:lnTo>
                  <a:lnTo>
                    <a:pt x="30" y="2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E3EB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2" name="Freeform 22"/>
            <p:cNvSpPr>
              <a:spLocks/>
            </p:cNvSpPr>
            <p:nvPr userDrawn="1"/>
          </p:nvSpPr>
          <p:spPr bwMode="auto">
            <a:xfrm>
              <a:off x="4216400" y="2236788"/>
              <a:ext cx="66675" cy="63500"/>
            </a:xfrm>
            <a:custGeom>
              <a:avLst/>
              <a:gdLst>
                <a:gd name="T0" fmla="*/ 20 w 42"/>
                <a:gd name="T1" fmla="*/ 0 h 40"/>
                <a:gd name="T2" fmla="*/ 20 w 42"/>
                <a:gd name="T3" fmla="*/ 0 h 40"/>
                <a:gd name="T4" fmla="*/ 12 w 42"/>
                <a:gd name="T5" fmla="*/ 0 h 40"/>
                <a:gd name="T6" fmla="*/ 6 w 42"/>
                <a:gd name="T7" fmla="*/ 6 h 40"/>
                <a:gd name="T8" fmla="*/ 2 w 42"/>
                <a:gd name="T9" fmla="*/ 12 h 40"/>
                <a:gd name="T10" fmla="*/ 0 w 42"/>
                <a:gd name="T11" fmla="*/ 20 h 40"/>
                <a:gd name="T12" fmla="*/ 0 w 42"/>
                <a:gd name="T13" fmla="*/ 20 h 40"/>
                <a:gd name="T14" fmla="*/ 2 w 42"/>
                <a:gd name="T15" fmla="*/ 28 h 40"/>
                <a:gd name="T16" fmla="*/ 6 w 42"/>
                <a:gd name="T17" fmla="*/ 34 h 40"/>
                <a:gd name="T18" fmla="*/ 12 w 42"/>
                <a:gd name="T19" fmla="*/ 40 h 40"/>
                <a:gd name="T20" fmla="*/ 20 w 42"/>
                <a:gd name="T21" fmla="*/ 40 h 40"/>
                <a:gd name="T22" fmla="*/ 20 w 42"/>
                <a:gd name="T23" fmla="*/ 40 h 40"/>
                <a:gd name="T24" fmla="*/ 28 w 42"/>
                <a:gd name="T25" fmla="*/ 40 h 40"/>
                <a:gd name="T26" fmla="*/ 36 w 42"/>
                <a:gd name="T27" fmla="*/ 34 h 40"/>
                <a:gd name="T28" fmla="*/ 40 w 42"/>
                <a:gd name="T29" fmla="*/ 28 h 40"/>
                <a:gd name="T30" fmla="*/ 42 w 42"/>
                <a:gd name="T31" fmla="*/ 20 h 40"/>
                <a:gd name="T32" fmla="*/ 42 w 42"/>
                <a:gd name="T33" fmla="*/ 20 h 40"/>
                <a:gd name="T34" fmla="*/ 40 w 42"/>
                <a:gd name="T35" fmla="*/ 12 h 40"/>
                <a:gd name="T36" fmla="*/ 36 w 42"/>
                <a:gd name="T37" fmla="*/ 6 h 40"/>
                <a:gd name="T38" fmla="*/ 28 w 42"/>
                <a:gd name="T39" fmla="*/ 0 h 40"/>
                <a:gd name="T40" fmla="*/ 20 w 42"/>
                <a:gd name="T41" fmla="*/ 0 h 40"/>
                <a:gd name="T42" fmla="*/ 20 w 42"/>
                <a:gd name="T4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40">
                  <a:moveTo>
                    <a:pt x="20" y="0"/>
                  </a:moveTo>
                  <a:lnTo>
                    <a:pt x="20" y="0"/>
                  </a:lnTo>
                  <a:lnTo>
                    <a:pt x="12" y="0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8"/>
                  </a:lnTo>
                  <a:lnTo>
                    <a:pt x="6" y="34"/>
                  </a:lnTo>
                  <a:lnTo>
                    <a:pt x="12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8" y="40"/>
                  </a:lnTo>
                  <a:lnTo>
                    <a:pt x="36" y="34"/>
                  </a:lnTo>
                  <a:lnTo>
                    <a:pt x="40" y="28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40" y="12"/>
                  </a:lnTo>
                  <a:lnTo>
                    <a:pt x="36" y="6"/>
                  </a:lnTo>
                  <a:lnTo>
                    <a:pt x="28" y="0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3EB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3" name="Freeform 23"/>
            <p:cNvSpPr>
              <a:spLocks/>
            </p:cNvSpPr>
            <p:nvPr userDrawn="1"/>
          </p:nvSpPr>
          <p:spPr bwMode="auto">
            <a:xfrm>
              <a:off x="4994275" y="1598613"/>
              <a:ext cx="63500" cy="66675"/>
            </a:xfrm>
            <a:custGeom>
              <a:avLst/>
              <a:gdLst>
                <a:gd name="T0" fmla="*/ 20 w 40"/>
                <a:gd name="T1" fmla="*/ 0 h 42"/>
                <a:gd name="T2" fmla="*/ 20 w 40"/>
                <a:gd name="T3" fmla="*/ 0 h 42"/>
                <a:gd name="T4" fmla="*/ 12 w 40"/>
                <a:gd name="T5" fmla="*/ 2 h 42"/>
                <a:gd name="T6" fmla="*/ 6 w 40"/>
                <a:gd name="T7" fmla="*/ 6 h 42"/>
                <a:gd name="T8" fmla="*/ 0 w 40"/>
                <a:gd name="T9" fmla="*/ 14 h 42"/>
                <a:gd name="T10" fmla="*/ 0 w 40"/>
                <a:gd name="T11" fmla="*/ 22 h 42"/>
                <a:gd name="T12" fmla="*/ 0 w 40"/>
                <a:gd name="T13" fmla="*/ 22 h 42"/>
                <a:gd name="T14" fmla="*/ 0 w 40"/>
                <a:gd name="T15" fmla="*/ 30 h 42"/>
                <a:gd name="T16" fmla="*/ 6 w 40"/>
                <a:gd name="T17" fmla="*/ 36 h 42"/>
                <a:gd name="T18" fmla="*/ 12 w 40"/>
                <a:gd name="T19" fmla="*/ 40 h 42"/>
                <a:gd name="T20" fmla="*/ 20 w 40"/>
                <a:gd name="T21" fmla="*/ 42 h 42"/>
                <a:gd name="T22" fmla="*/ 20 w 40"/>
                <a:gd name="T23" fmla="*/ 42 h 42"/>
                <a:gd name="T24" fmla="*/ 28 w 40"/>
                <a:gd name="T25" fmla="*/ 40 h 42"/>
                <a:gd name="T26" fmla="*/ 34 w 40"/>
                <a:gd name="T27" fmla="*/ 36 h 42"/>
                <a:gd name="T28" fmla="*/ 40 w 40"/>
                <a:gd name="T29" fmla="*/ 30 h 42"/>
                <a:gd name="T30" fmla="*/ 40 w 40"/>
                <a:gd name="T31" fmla="*/ 22 h 42"/>
                <a:gd name="T32" fmla="*/ 40 w 40"/>
                <a:gd name="T33" fmla="*/ 22 h 42"/>
                <a:gd name="T34" fmla="*/ 40 w 40"/>
                <a:gd name="T35" fmla="*/ 14 h 42"/>
                <a:gd name="T36" fmla="*/ 34 w 40"/>
                <a:gd name="T37" fmla="*/ 6 h 42"/>
                <a:gd name="T38" fmla="*/ 28 w 40"/>
                <a:gd name="T39" fmla="*/ 2 h 42"/>
                <a:gd name="T40" fmla="*/ 20 w 40"/>
                <a:gd name="T41" fmla="*/ 0 h 42"/>
                <a:gd name="T42" fmla="*/ 20 w 40"/>
                <a:gd name="T4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42">
                  <a:moveTo>
                    <a:pt x="20" y="0"/>
                  </a:moveTo>
                  <a:lnTo>
                    <a:pt x="20" y="0"/>
                  </a:lnTo>
                  <a:lnTo>
                    <a:pt x="12" y="2"/>
                  </a:lnTo>
                  <a:lnTo>
                    <a:pt x="6" y="6"/>
                  </a:lnTo>
                  <a:lnTo>
                    <a:pt x="0" y="1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30"/>
                  </a:lnTo>
                  <a:lnTo>
                    <a:pt x="6" y="36"/>
                  </a:lnTo>
                  <a:lnTo>
                    <a:pt x="12" y="40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8" y="40"/>
                  </a:lnTo>
                  <a:lnTo>
                    <a:pt x="34" y="36"/>
                  </a:lnTo>
                  <a:lnTo>
                    <a:pt x="40" y="30"/>
                  </a:lnTo>
                  <a:lnTo>
                    <a:pt x="40" y="22"/>
                  </a:lnTo>
                  <a:lnTo>
                    <a:pt x="40" y="22"/>
                  </a:lnTo>
                  <a:lnTo>
                    <a:pt x="40" y="14"/>
                  </a:lnTo>
                  <a:lnTo>
                    <a:pt x="34" y="6"/>
                  </a:lnTo>
                  <a:lnTo>
                    <a:pt x="28" y="2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3EB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4" name="Freeform 24"/>
            <p:cNvSpPr>
              <a:spLocks/>
            </p:cNvSpPr>
            <p:nvPr userDrawn="1"/>
          </p:nvSpPr>
          <p:spPr bwMode="auto">
            <a:xfrm>
              <a:off x="5149850" y="1103313"/>
              <a:ext cx="66675" cy="66675"/>
            </a:xfrm>
            <a:custGeom>
              <a:avLst/>
              <a:gdLst>
                <a:gd name="T0" fmla="*/ 22 w 42"/>
                <a:gd name="T1" fmla="*/ 0 h 42"/>
                <a:gd name="T2" fmla="*/ 22 w 42"/>
                <a:gd name="T3" fmla="*/ 0 h 42"/>
                <a:gd name="T4" fmla="*/ 12 w 42"/>
                <a:gd name="T5" fmla="*/ 2 h 42"/>
                <a:gd name="T6" fmla="*/ 6 w 42"/>
                <a:gd name="T7" fmla="*/ 6 h 42"/>
                <a:gd name="T8" fmla="*/ 2 w 42"/>
                <a:gd name="T9" fmla="*/ 12 h 42"/>
                <a:gd name="T10" fmla="*/ 0 w 42"/>
                <a:gd name="T11" fmla="*/ 20 h 42"/>
                <a:gd name="T12" fmla="*/ 0 w 42"/>
                <a:gd name="T13" fmla="*/ 20 h 42"/>
                <a:gd name="T14" fmla="*/ 2 w 42"/>
                <a:gd name="T15" fmla="*/ 28 h 42"/>
                <a:gd name="T16" fmla="*/ 6 w 42"/>
                <a:gd name="T17" fmla="*/ 36 h 42"/>
                <a:gd name="T18" fmla="*/ 12 w 42"/>
                <a:gd name="T19" fmla="*/ 40 h 42"/>
                <a:gd name="T20" fmla="*/ 22 w 42"/>
                <a:gd name="T21" fmla="*/ 42 h 42"/>
                <a:gd name="T22" fmla="*/ 22 w 42"/>
                <a:gd name="T23" fmla="*/ 42 h 42"/>
                <a:gd name="T24" fmla="*/ 30 w 42"/>
                <a:gd name="T25" fmla="*/ 40 h 42"/>
                <a:gd name="T26" fmla="*/ 36 w 42"/>
                <a:gd name="T27" fmla="*/ 36 h 42"/>
                <a:gd name="T28" fmla="*/ 40 w 42"/>
                <a:gd name="T29" fmla="*/ 28 h 42"/>
                <a:gd name="T30" fmla="*/ 42 w 42"/>
                <a:gd name="T31" fmla="*/ 20 h 42"/>
                <a:gd name="T32" fmla="*/ 42 w 42"/>
                <a:gd name="T33" fmla="*/ 20 h 42"/>
                <a:gd name="T34" fmla="*/ 40 w 42"/>
                <a:gd name="T35" fmla="*/ 12 h 42"/>
                <a:gd name="T36" fmla="*/ 36 w 42"/>
                <a:gd name="T37" fmla="*/ 6 h 42"/>
                <a:gd name="T38" fmla="*/ 30 w 42"/>
                <a:gd name="T39" fmla="*/ 2 h 42"/>
                <a:gd name="T40" fmla="*/ 22 w 42"/>
                <a:gd name="T41" fmla="*/ 0 h 42"/>
                <a:gd name="T42" fmla="*/ 22 w 42"/>
                <a:gd name="T4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42">
                  <a:moveTo>
                    <a:pt x="22" y="0"/>
                  </a:moveTo>
                  <a:lnTo>
                    <a:pt x="22" y="0"/>
                  </a:lnTo>
                  <a:lnTo>
                    <a:pt x="12" y="2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8"/>
                  </a:lnTo>
                  <a:lnTo>
                    <a:pt x="6" y="36"/>
                  </a:lnTo>
                  <a:lnTo>
                    <a:pt x="12" y="40"/>
                  </a:lnTo>
                  <a:lnTo>
                    <a:pt x="22" y="42"/>
                  </a:lnTo>
                  <a:lnTo>
                    <a:pt x="22" y="42"/>
                  </a:lnTo>
                  <a:lnTo>
                    <a:pt x="30" y="40"/>
                  </a:lnTo>
                  <a:lnTo>
                    <a:pt x="36" y="36"/>
                  </a:lnTo>
                  <a:lnTo>
                    <a:pt x="40" y="28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40" y="12"/>
                  </a:lnTo>
                  <a:lnTo>
                    <a:pt x="36" y="6"/>
                  </a:lnTo>
                  <a:lnTo>
                    <a:pt x="30" y="2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E3EB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5" name="Freeform 25"/>
            <p:cNvSpPr>
              <a:spLocks/>
            </p:cNvSpPr>
            <p:nvPr userDrawn="1"/>
          </p:nvSpPr>
          <p:spPr bwMode="auto">
            <a:xfrm>
              <a:off x="3917950" y="1071563"/>
              <a:ext cx="66675" cy="63500"/>
            </a:xfrm>
            <a:custGeom>
              <a:avLst/>
              <a:gdLst>
                <a:gd name="T0" fmla="*/ 22 w 42"/>
                <a:gd name="T1" fmla="*/ 0 h 40"/>
                <a:gd name="T2" fmla="*/ 22 w 42"/>
                <a:gd name="T3" fmla="*/ 0 h 40"/>
                <a:gd name="T4" fmla="*/ 14 w 42"/>
                <a:gd name="T5" fmla="*/ 0 h 40"/>
                <a:gd name="T6" fmla="*/ 6 w 42"/>
                <a:gd name="T7" fmla="*/ 6 h 40"/>
                <a:gd name="T8" fmla="*/ 2 w 42"/>
                <a:gd name="T9" fmla="*/ 12 h 40"/>
                <a:gd name="T10" fmla="*/ 0 w 42"/>
                <a:gd name="T11" fmla="*/ 20 h 40"/>
                <a:gd name="T12" fmla="*/ 0 w 42"/>
                <a:gd name="T13" fmla="*/ 20 h 40"/>
                <a:gd name="T14" fmla="*/ 2 w 42"/>
                <a:gd name="T15" fmla="*/ 28 h 40"/>
                <a:gd name="T16" fmla="*/ 6 w 42"/>
                <a:gd name="T17" fmla="*/ 34 h 40"/>
                <a:gd name="T18" fmla="*/ 14 w 42"/>
                <a:gd name="T19" fmla="*/ 40 h 40"/>
                <a:gd name="T20" fmla="*/ 22 w 42"/>
                <a:gd name="T21" fmla="*/ 40 h 40"/>
                <a:gd name="T22" fmla="*/ 22 w 42"/>
                <a:gd name="T23" fmla="*/ 40 h 40"/>
                <a:gd name="T24" fmla="*/ 30 w 42"/>
                <a:gd name="T25" fmla="*/ 40 h 40"/>
                <a:gd name="T26" fmla="*/ 36 w 42"/>
                <a:gd name="T27" fmla="*/ 34 h 40"/>
                <a:gd name="T28" fmla="*/ 40 w 42"/>
                <a:gd name="T29" fmla="*/ 28 h 40"/>
                <a:gd name="T30" fmla="*/ 42 w 42"/>
                <a:gd name="T31" fmla="*/ 20 h 40"/>
                <a:gd name="T32" fmla="*/ 42 w 42"/>
                <a:gd name="T33" fmla="*/ 20 h 40"/>
                <a:gd name="T34" fmla="*/ 40 w 42"/>
                <a:gd name="T35" fmla="*/ 12 h 40"/>
                <a:gd name="T36" fmla="*/ 36 w 42"/>
                <a:gd name="T37" fmla="*/ 6 h 40"/>
                <a:gd name="T38" fmla="*/ 30 w 42"/>
                <a:gd name="T39" fmla="*/ 0 h 40"/>
                <a:gd name="T40" fmla="*/ 22 w 42"/>
                <a:gd name="T41" fmla="*/ 0 h 40"/>
                <a:gd name="T42" fmla="*/ 22 w 42"/>
                <a:gd name="T4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40">
                  <a:moveTo>
                    <a:pt x="22" y="0"/>
                  </a:moveTo>
                  <a:lnTo>
                    <a:pt x="22" y="0"/>
                  </a:lnTo>
                  <a:lnTo>
                    <a:pt x="14" y="0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8"/>
                  </a:lnTo>
                  <a:lnTo>
                    <a:pt x="6" y="34"/>
                  </a:lnTo>
                  <a:lnTo>
                    <a:pt x="14" y="40"/>
                  </a:lnTo>
                  <a:lnTo>
                    <a:pt x="22" y="40"/>
                  </a:lnTo>
                  <a:lnTo>
                    <a:pt x="22" y="40"/>
                  </a:lnTo>
                  <a:lnTo>
                    <a:pt x="30" y="40"/>
                  </a:lnTo>
                  <a:lnTo>
                    <a:pt x="36" y="34"/>
                  </a:lnTo>
                  <a:lnTo>
                    <a:pt x="40" y="28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40" y="12"/>
                  </a:lnTo>
                  <a:lnTo>
                    <a:pt x="36" y="6"/>
                  </a:lnTo>
                  <a:lnTo>
                    <a:pt x="30" y="0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E3EB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6" name="Freeform 26"/>
            <p:cNvSpPr>
              <a:spLocks/>
            </p:cNvSpPr>
            <p:nvPr userDrawn="1"/>
          </p:nvSpPr>
          <p:spPr bwMode="auto">
            <a:xfrm>
              <a:off x="2117725" y="1360488"/>
              <a:ext cx="66675" cy="63500"/>
            </a:xfrm>
            <a:custGeom>
              <a:avLst/>
              <a:gdLst>
                <a:gd name="T0" fmla="*/ 20 w 42"/>
                <a:gd name="T1" fmla="*/ 0 h 40"/>
                <a:gd name="T2" fmla="*/ 20 w 42"/>
                <a:gd name="T3" fmla="*/ 0 h 40"/>
                <a:gd name="T4" fmla="*/ 12 w 42"/>
                <a:gd name="T5" fmla="*/ 2 h 40"/>
                <a:gd name="T6" fmla="*/ 6 w 42"/>
                <a:gd name="T7" fmla="*/ 6 h 40"/>
                <a:gd name="T8" fmla="*/ 2 w 42"/>
                <a:gd name="T9" fmla="*/ 12 h 40"/>
                <a:gd name="T10" fmla="*/ 0 w 42"/>
                <a:gd name="T11" fmla="*/ 20 h 40"/>
                <a:gd name="T12" fmla="*/ 0 w 42"/>
                <a:gd name="T13" fmla="*/ 20 h 40"/>
                <a:gd name="T14" fmla="*/ 2 w 42"/>
                <a:gd name="T15" fmla="*/ 28 h 40"/>
                <a:gd name="T16" fmla="*/ 6 w 42"/>
                <a:gd name="T17" fmla="*/ 34 h 40"/>
                <a:gd name="T18" fmla="*/ 12 w 42"/>
                <a:gd name="T19" fmla="*/ 40 h 40"/>
                <a:gd name="T20" fmla="*/ 20 w 42"/>
                <a:gd name="T21" fmla="*/ 40 h 40"/>
                <a:gd name="T22" fmla="*/ 20 w 42"/>
                <a:gd name="T23" fmla="*/ 40 h 40"/>
                <a:gd name="T24" fmla="*/ 28 w 42"/>
                <a:gd name="T25" fmla="*/ 40 h 40"/>
                <a:gd name="T26" fmla="*/ 34 w 42"/>
                <a:gd name="T27" fmla="*/ 34 h 40"/>
                <a:gd name="T28" fmla="*/ 40 w 42"/>
                <a:gd name="T29" fmla="*/ 28 h 40"/>
                <a:gd name="T30" fmla="*/ 42 w 42"/>
                <a:gd name="T31" fmla="*/ 20 h 40"/>
                <a:gd name="T32" fmla="*/ 42 w 42"/>
                <a:gd name="T33" fmla="*/ 20 h 40"/>
                <a:gd name="T34" fmla="*/ 40 w 42"/>
                <a:gd name="T35" fmla="*/ 12 h 40"/>
                <a:gd name="T36" fmla="*/ 34 w 42"/>
                <a:gd name="T37" fmla="*/ 6 h 40"/>
                <a:gd name="T38" fmla="*/ 28 w 42"/>
                <a:gd name="T39" fmla="*/ 2 h 40"/>
                <a:gd name="T40" fmla="*/ 20 w 42"/>
                <a:gd name="T41" fmla="*/ 0 h 40"/>
                <a:gd name="T42" fmla="*/ 20 w 42"/>
                <a:gd name="T4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40">
                  <a:moveTo>
                    <a:pt x="20" y="0"/>
                  </a:moveTo>
                  <a:lnTo>
                    <a:pt x="20" y="0"/>
                  </a:lnTo>
                  <a:lnTo>
                    <a:pt x="12" y="2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8"/>
                  </a:lnTo>
                  <a:lnTo>
                    <a:pt x="6" y="34"/>
                  </a:lnTo>
                  <a:lnTo>
                    <a:pt x="12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8" y="40"/>
                  </a:lnTo>
                  <a:lnTo>
                    <a:pt x="34" y="34"/>
                  </a:lnTo>
                  <a:lnTo>
                    <a:pt x="40" y="28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40" y="12"/>
                  </a:lnTo>
                  <a:lnTo>
                    <a:pt x="34" y="6"/>
                  </a:lnTo>
                  <a:lnTo>
                    <a:pt x="28" y="2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3EB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27"/>
            <p:cNvSpPr>
              <a:spLocks/>
            </p:cNvSpPr>
            <p:nvPr userDrawn="1"/>
          </p:nvSpPr>
          <p:spPr bwMode="auto">
            <a:xfrm>
              <a:off x="565150" y="1249363"/>
              <a:ext cx="111125" cy="114300"/>
            </a:xfrm>
            <a:custGeom>
              <a:avLst/>
              <a:gdLst>
                <a:gd name="T0" fmla="*/ 34 w 70"/>
                <a:gd name="T1" fmla="*/ 0 h 72"/>
                <a:gd name="T2" fmla="*/ 34 w 70"/>
                <a:gd name="T3" fmla="*/ 0 h 72"/>
                <a:gd name="T4" fmla="*/ 28 w 70"/>
                <a:gd name="T5" fmla="*/ 2 h 72"/>
                <a:gd name="T6" fmla="*/ 22 w 70"/>
                <a:gd name="T7" fmla="*/ 4 h 72"/>
                <a:gd name="T8" fmla="*/ 14 w 70"/>
                <a:gd name="T9" fmla="*/ 6 h 72"/>
                <a:gd name="T10" fmla="*/ 10 w 70"/>
                <a:gd name="T11" fmla="*/ 12 h 72"/>
                <a:gd name="T12" fmla="*/ 6 w 70"/>
                <a:gd name="T13" fmla="*/ 16 h 72"/>
                <a:gd name="T14" fmla="*/ 2 w 70"/>
                <a:gd name="T15" fmla="*/ 22 h 72"/>
                <a:gd name="T16" fmla="*/ 0 w 70"/>
                <a:gd name="T17" fmla="*/ 30 h 72"/>
                <a:gd name="T18" fmla="*/ 0 w 70"/>
                <a:gd name="T19" fmla="*/ 36 h 72"/>
                <a:gd name="T20" fmla="*/ 0 w 70"/>
                <a:gd name="T21" fmla="*/ 36 h 72"/>
                <a:gd name="T22" fmla="*/ 0 w 70"/>
                <a:gd name="T23" fmla="*/ 44 h 72"/>
                <a:gd name="T24" fmla="*/ 2 w 70"/>
                <a:gd name="T25" fmla="*/ 50 h 72"/>
                <a:gd name="T26" fmla="*/ 6 w 70"/>
                <a:gd name="T27" fmla="*/ 56 h 72"/>
                <a:gd name="T28" fmla="*/ 10 w 70"/>
                <a:gd name="T29" fmla="*/ 62 h 72"/>
                <a:gd name="T30" fmla="*/ 14 w 70"/>
                <a:gd name="T31" fmla="*/ 66 h 72"/>
                <a:gd name="T32" fmla="*/ 22 w 70"/>
                <a:gd name="T33" fmla="*/ 70 h 72"/>
                <a:gd name="T34" fmla="*/ 28 w 70"/>
                <a:gd name="T35" fmla="*/ 72 h 72"/>
                <a:gd name="T36" fmla="*/ 34 w 70"/>
                <a:gd name="T37" fmla="*/ 72 h 72"/>
                <a:gd name="T38" fmla="*/ 34 w 70"/>
                <a:gd name="T39" fmla="*/ 72 h 72"/>
                <a:gd name="T40" fmla="*/ 42 w 70"/>
                <a:gd name="T41" fmla="*/ 72 h 72"/>
                <a:gd name="T42" fmla="*/ 48 w 70"/>
                <a:gd name="T43" fmla="*/ 70 h 72"/>
                <a:gd name="T44" fmla="*/ 54 w 70"/>
                <a:gd name="T45" fmla="*/ 66 h 72"/>
                <a:gd name="T46" fmla="*/ 60 w 70"/>
                <a:gd name="T47" fmla="*/ 62 h 72"/>
                <a:gd name="T48" fmla="*/ 64 w 70"/>
                <a:gd name="T49" fmla="*/ 56 h 72"/>
                <a:gd name="T50" fmla="*/ 68 w 70"/>
                <a:gd name="T51" fmla="*/ 50 h 72"/>
                <a:gd name="T52" fmla="*/ 70 w 70"/>
                <a:gd name="T53" fmla="*/ 44 h 72"/>
                <a:gd name="T54" fmla="*/ 70 w 70"/>
                <a:gd name="T55" fmla="*/ 36 h 72"/>
                <a:gd name="T56" fmla="*/ 70 w 70"/>
                <a:gd name="T57" fmla="*/ 36 h 72"/>
                <a:gd name="T58" fmla="*/ 70 w 70"/>
                <a:gd name="T59" fmla="*/ 30 h 72"/>
                <a:gd name="T60" fmla="*/ 68 w 70"/>
                <a:gd name="T61" fmla="*/ 22 h 72"/>
                <a:gd name="T62" fmla="*/ 64 w 70"/>
                <a:gd name="T63" fmla="*/ 16 h 72"/>
                <a:gd name="T64" fmla="*/ 60 w 70"/>
                <a:gd name="T65" fmla="*/ 12 h 72"/>
                <a:gd name="T66" fmla="*/ 54 w 70"/>
                <a:gd name="T67" fmla="*/ 6 h 72"/>
                <a:gd name="T68" fmla="*/ 48 w 70"/>
                <a:gd name="T69" fmla="*/ 4 h 72"/>
                <a:gd name="T70" fmla="*/ 42 w 70"/>
                <a:gd name="T71" fmla="*/ 2 h 72"/>
                <a:gd name="T72" fmla="*/ 34 w 70"/>
                <a:gd name="T73" fmla="*/ 0 h 72"/>
                <a:gd name="T74" fmla="*/ 34 w 70"/>
                <a:gd name="T7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0" h="72">
                  <a:moveTo>
                    <a:pt x="34" y="0"/>
                  </a:moveTo>
                  <a:lnTo>
                    <a:pt x="34" y="0"/>
                  </a:lnTo>
                  <a:lnTo>
                    <a:pt x="28" y="2"/>
                  </a:lnTo>
                  <a:lnTo>
                    <a:pt x="22" y="4"/>
                  </a:lnTo>
                  <a:lnTo>
                    <a:pt x="14" y="6"/>
                  </a:lnTo>
                  <a:lnTo>
                    <a:pt x="10" y="12"/>
                  </a:lnTo>
                  <a:lnTo>
                    <a:pt x="6" y="16"/>
                  </a:lnTo>
                  <a:lnTo>
                    <a:pt x="2" y="22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44"/>
                  </a:lnTo>
                  <a:lnTo>
                    <a:pt x="2" y="50"/>
                  </a:lnTo>
                  <a:lnTo>
                    <a:pt x="6" y="56"/>
                  </a:lnTo>
                  <a:lnTo>
                    <a:pt x="10" y="62"/>
                  </a:lnTo>
                  <a:lnTo>
                    <a:pt x="14" y="66"/>
                  </a:lnTo>
                  <a:lnTo>
                    <a:pt x="22" y="70"/>
                  </a:lnTo>
                  <a:lnTo>
                    <a:pt x="28" y="72"/>
                  </a:lnTo>
                  <a:lnTo>
                    <a:pt x="34" y="72"/>
                  </a:lnTo>
                  <a:lnTo>
                    <a:pt x="34" y="72"/>
                  </a:lnTo>
                  <a:lnTo>
                    <a:pt x="42" y="72"/>
                  </a:lnTo>
                  <a:lnTo>
                    <a:pt x="48" y="70"/>
                  </a:lnTo>
                  <a:lnTo>
                    <a:pt x="54" y="66"/>
                  </a:lnTo>
                  <a:lnTo>
                    <a:pt x="60" y="62"/>
                  </a:lnTo>
                  <a:lnTo>
                    <a:pt x="64" y="56"/>
                  </a:lnTo>
                  <a:lnTo>
                    <a:pt x="68" y="50"/>
                  </a:lnTo>
                  <a:lnTo>
                    <a:pt x="70" y="44"/>
                  </a:lnTo>
                  <a:lnTo>
                    <a:pt x="70" y="36"/>
                  </a:lnTo>
                  <a:lnTo>
                    <a:pt x="70" y="36"/>
                  </a:lnTo>
                  <a:lnTo>
                    <a:pt x="70" y="30"/>
                  </a:lnTo>
                  <a:lnTo>
                    <a:pt x="68" y="22"/>
                  </a:lnTo>
                  <a:lnTo>
                    <a:pt x="64" y="16"/>
                  </a:lnTo>
                  <a:lnTo>
                    <a:pt x="60" y="12"/>
                  </a:lnTo>
                  <a:lnTo>
                    <a:pt x="54" y="6"/>
                  </a:lnTo>
                  <a:lnTo>
                    <a:pt x="48" y="4"/>
                  </a:lnTo>
                  <a:lnTo>
                    <a:pt x="42" y="2"/>
                  </a:lnTo>
                  <a:lnTo>
                    <a:pt x="34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E3EB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8" name="Freeform 28"/>
            <p:cNvSpPr>
              <a:spLocks/>
            </p:cNvSpPr>
            <p:nvPr userDrawn="1"/>
          </p:nvSpPr>
          <p:spPr bwMode="auto">
            <a:xfrm>
              <a:off x="901700" y="188913"/>
              <a:ext cx="66675" cy="66675"/>
            </a:xfrm>
            <a:custGeom>
              <a:avLst/>
              <a:gdLst>
                <a:gd name="T0" fmla="*/ 22 w 42"/>
                <a:gd name="T1" fmla="*/ 42 h 42"/>
                <a:gd name="T2" fmla="*/ 22 w 42"/>
                <a:gd name="T3" fmla="*/ 42 h 42"/>
                <a:gd name="T4" fmla="*/ 30 w 42"/>
                <a:gd name="T5" fmla="*/ 40 h 42"/>
                <a:gd name="T6" fmla="*/ 36 w 42"/>
                <a:gd name="T7" fmla="*/ 36 h 42"/>
                <a:gd name="T8" fmla="*/ 40 w 42"/>
                <a:gd name="T9" fmla="*/ 30 h 42"/>
                <a:gd name="T10" fmla="*/ 42 w 42"/>
                <a:gd name="T11" fmla="*/ 22 h 42"/>
                <a:gd name="T12" fmla="*/ 42 w 42"/>
                <a:gd name="T13" fmla="*/ 22 h 42"/>
                <a:gd name="T14" fmla="*/ 40 w 42"/>
                <a:gd name="T15" fmla="*/ 14 h 42"/>
                <a:gd name="T16" fmla="*/ 36 w 42"/>
                <a:gd name="T17" fmla="*/ 6 h 42"/>
                <a:gd name="T18" fmla="*/ 30 w 42"/>
                <a:gd name="T19" fmla="*/ 2 h 42"/>
                <a:gd name="T20" fmla="*/ 22 w 42"/>
                <a:gd name="T21" fmla="*/ 0 h 42"/>
                <a:gd name="T22" fmla="*/ 22 w 42"/>
                <a:gd name="T23" fmla="*/ 0 h 42"/>
                <a:gd name="T24" fmla="*/ 12 w 42"/>
                <a:gd name="T25" fmla="*/ 2 h 42"/>
                <a:gd name="T26" fmla="*/ 6 w 42"/>
                <a:gd name="T27" fmla="*/ 6 h 42"/>
                <a:gd name="T28" fmla="*/ 2 w 42"/>
                <a:gd name="T29" fmla="*/ 14 h 42"/>
                <a:gd name="T30" fmla="*/ 0 w 42"/>
                <a:gd name="T31" fmla="*/ 22 h 42"/>
                <a:gd name="T32" fmla="*/ 0 w 42"/>
                <a:gd name="T33" fmla="*/ 22 h 42"/>
                <a:gd name="T34" fmla="*/ 2 w 42"/>
                <a:gd name="T35" fmla="*/ 30 h 42"/>
                <a:gd name="T36" fmla="*/ 6 w 42"/>
                <a:gd name="T37" fmla="*/ 36 h 42"/>
                <a:gd name="T38" fmla="*/ 12 w 42"/>
                <a:gd name="T39" fmla="*/ 40 h 42"/>
                <a:gd name="T40" fmla="*/ 22 w 42"/>
                <a:gd name="T41" fmla="*/ 42 h 42"/>
                <a:gd name="T42" fmla="*/ 22 w 42"/>
                <a:gd name="T4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42">
                  <a:moveTo>
                    <a:pt x="22" y="42"/>
                  </a:moveTo>
                  <a:lnTo>
                    <a:pt x="22" y="42"/>
                  </a:lnTo>
                  <a:lnTo>
                    <a:pt x="30" y="40"/>
                  </a:lnTo>
                  <a:lnTo>
                    <a:pt x="36" y="36"/>
                  </a:lnTo>
                  <a:lnTo>
                    <a:pt x="40" y="30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40" y="14"/>
                  </a:lnTo>
                  <a:lnTo>
                    <a:pt x="36" y="6"/>
                  </a:lnTo>
                  <a:lnTo>
                    <a:pt x="30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6" y="6"/>
                  </a:lnTo>
                  <a:lnTo>
                    <a:pt x="2" y="1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6" y="36"/>
                  </a:lnTo>
                  <a:lnTo>
                    <a:pt x="12" y="40"/>
                  </a:lnTo>
                  <a:lnTo>
                    <a:pt x="22" y="42"/>
                  </a:lnTo>
                  <a:lnTo>
                    <a:pt x="22" y="42"/>
                  </a:lnTo>
                  <a:close/>
                </a:path>
              </a:pathLst>
            </a:custGeom>
            <a:solidFill>
              <a:srgbClr val="E3EB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9" name="Freeform 29"/>
            <p:cNvSpPr>
              <a:spLocks/>
            </p:cNvSpPr>
            <p:nvPr userDrawn="1"/>
          </p:nvSpPr>
          <p:spPr bwMode="auto">
            <a:xfrm>
              <a:off x="431800" y="1588"/>
              <a:ext cx="63500" cy="44450"/>
            </a:xfrm>
            <a:custGeom>
              <a:avLst/>
              <a:gdLst>
                <a:gd name="T0" fmla="*/ 20 w 40"/>
                <a:gd name="T1" fmla="*/ 28 h 28"/>
                <a:gd name="T2" fmla="*/ 20 w 40"/>
                <a:gd name="T3" fmla="*/ 28 h 28"/>
                <a:gd name="T4" fmla="*/ 28 w 40"/>
                <a:gd name="T5" fmla="*/ 26 h 28"/>
                <a:gd name="T6" fmla="*/ 34 w 40"/>
                <a:gd name="T7" fmla="*/ 22 h 28"/>
                <a:gd name="T8" fmla="*/ 40 w 40"/>
                <a:gd name="T9" fmla="*/ 14 h 28"/>
                <a:gd name="T10" fmla="*/ 40 w 40"/>
                <a:gd name="T11" fmla="*/ 6 h 28"/>
                <a:gd name="T12" fmla="*/ 40 w 40"/>
                <a:gd name="T13" fmla="*/ 6 h 28"/>
                <a:gd name="T14" fmla="*/ 40 w 40"/>
                <a:gd name="T15" fmla="*/ 0 h 28"/>
                <a:gd name="T16" fmla="*/ 0 w 40"/>
                <a:gd name="T17" fmla="*/ 0 h 28"/>
                <a:gd name="T18" fmla="*/ 0 w 40"/>
                <a:gd name="T19" fmla="*/ 0 h 28"/>
                <a:gd name="T20" fmla="*/ 0 w 40"/>
                <a:gd name="T21" fmla="*/ 6 h 28"/>
                <a:gd name="T22" fmla="*/ 0 w 40"/>
                <a:gd name="T23" fmla="*/ 6 h 28"/>
                <a:gd name="T24" fmla="*/ 2 w 40"/>
                <a:gd name="T25" fmla="*/ 14 h 28"/>
                <a:gd name="T26" fmla="*/ 6 w 40"/>
                <a:gd name="T27" fmla="*/ 22 h 28"/>
                <a:gd name="T28" fmla="*/ 12 w 40"/>
                <a:gd name="T29" fmla="*/ 26 h 28"/>
                <a:gd name="T30" fmla="*/ 20 w 40"/>
                <a:gd name="T31" fmla="*/ 28 h 28"/>
                <a:gd name="T32" fmla="*/ 20 w 40"/>
                <a:gd name="T3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28">
                  <a:moveTo>
                    <a:pt x="20" y="28"/>
                  </a:moveTo>
                  <a:lnTo>
                    <a:pt x="20" y="28"/>
                  </a:lnTo>
                  <a:lnTo>
                    <a:pt x="28" y="26"/>
                  </a:lnTo>
                  <a:lnTo>
                    <a:pt x="34" y="22"/>
                  </a:lnTo>
                  <a:lnTo>
                    <a:pt x="40" y="14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4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14"/>
                  </a:lnTo>
                  <a:lnTo>
                    <a:pt x="6" y="22"/>
                  </a:lnTo>
                  <a:lnTo>
                    <a:pt x="12" y="26"/>
                  </a:lnTo>
                  <a:lnTo>
                    <a:pt x="20" y="28"/>
                  </a:lnTo>
                  <a:lnTo>
                    <a:pt x="20" y="28"/>
                  </a:lnTo>
                  <a:close/>
                </a:path>
              </a:pathLst>
            </a:custGeom>
            <a:solidFill>
              <a:srgbClr val="E3EB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Freeform 30"/>
            <p:cNvSpPr>
              <a:spLocks/>
            </p:cNvSpPr>
            <p:nvPr userDrawn="1"/>
          </p:nvSpPr>
          <p:spPr bwMode="auto">
            <a:xfrm>
              <a:off x="1593850" y="153988"/>
              <a:ext cx="63500" cy="63500"/>
            </a:xfrm>
            <a:custGeom>
              <a:avLst/>
              <a:gdLst>
                <a:gd name="T0" fmla="*/ 20 w 40"/>
                <a:gd name="T1" fmla="*/ 0 h 40"/>
                <a:gd name="T2" fmla="*/ 20 w 40"/>
                <a:gd name="T3" fmla="*/ 0 h 40"/>
                <a:gd name="T4" fmla="*/ 12 w 40"/>
                <a:gd name="T5" fmla="*/ 2 h 40"/>
                <a:gd name="T6" fmla="*/ 6 w 40"/>
                <a:gd name="T7" fmla="*/ 6 h 40"/>
                <a:gd name="T8" fmla="*/ 0 w 40"/>
                <a:gd name="T9" fmla="*/ 12 h 40"/>
                <a:gd name="T10" fmla="*/ 0 w 40"/>
                <a:gd name="T11" fmla="*/ 20 h 40"/>
                <a:gd name="T12" fmla="*/ 0 w 40"/>
                <a:gd name="T13" fmla="*/ 20 h 40"/>
                <a:gd name="T14" fmla="*/ 0 w 40"/>
                <a:gd name="T15" fmla="*/ 28 h 40"/>
                <a:gd name="T16" fmla="*/ 6 w 40"/>
                <a:gd name="T17" fmla="*/ 34 h 40"/>
                <a:gd name="T18" fmla="*/ 12 w 40"/>
                <a:gd name="T19" fmla="*/ 40 h 40"/>
                <a:gd name="T20" fmla="*/ 20 w 40"/>
                <a:gd name="T21" fmla="*/ 40 h 40"/>
                <a:gd name="T22" fmla="*/ 20 w 40"/>
                <a:gd name="T23" fmla="*/ 40 h 40"/>
                <a:gd name="T24" fmla="*/ 28 w 40"/>
                <a:gd name="T25" fmla="*/ 40 h 40"/>
                <a:gd name="T26" fmla="*/ 34 w 40"/>
                <a:gd name="T27" fmla="*/ 34 h 40"/>
                <a:gd name="T28" fmla="*/ 38 w 40"/>
                <a:gd name="T29" fmla="*/ 28 h 40"/>
                <a:gd name="T30" fmla="*/ 40 w 40"/>
                <a:gd name="T31" fmla="*/ 20 h 40"/>
                <a:gd name="T32" fmla="*/ 40 w 40"/>
                <a:gd name="T33" fmla="*/ 20 h 40"/>
                <a:gd name="T34" fmla="*/ 38 w 40"/>
                <a:gd name="T35" fmla="*/ 12 h 40"/>
                <a:gd name="T36" fmla="*/ 34 w 40"/>
                <a:gd name="T37" fmla="*/ 6 h 40"/>
                <a:gd name="T38" fmla="*/ 28 w 40"/>
                <a:gd name="T39" fmla="*/ 2 h 40"/>
                <a:gd name="T40" fmla="*/ 20 w 40"/>
                <a:gd name="T41" fmla="*/ 0 h 40"/>
                <a:gd name="T42" fmla="*/ 20 w 40"/>
                <a:gd name="T4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12" y="2"/>
                  </a:lnTo>
                  <a:lnTo>
                    <a:pt x="6" y="6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6" y="34"/>
                  </a:lnTo>
                  <a:lnTo>
                    <a:pt x="12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8" y="40"/>
                  </a:lnTo>
                  <a:lnTo>
                    <a:pt x="34" y="34"/>
                  </a:lnTo>
                  <a:lnTo>
                    <a:pt x="38" y="28"/>
                  </a:lnTo>
                  <a:lnTo>
                    <a:pt x="40" y="20"/>
                  </a:lnTo>
                  <a:lnTo>
                    <a:pt x="40" y="20"/>
                  </a:lnTo>
                  <a:lnTo>
                    <a:pt x="38" y="12"/>
                  </a:lnTo>
                  <a:lnTo>
                    <a:pt x="34" y="6"/>
                  </a:lnTo>
                  <a:lnTo>
                    <a:pt x="28" y="2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3EB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31"/>
            <p:cNvSpPr>
              <a:spLocks/>
            </p:cNvSpPr>
            <p:nvPr userDrawn="1"/>
          </p:nvSpPr>
          <p:spPr bwMode="auto">
            <a:xfrm>
              <a:off x="733425" y="1001713"/>
              <a:ext cx="66675" cy="63500"/>
            </a:xfrm>
            <a:custGeom>
              <a:avLst/>
              <a:gdLst>
                <a:gd name="T0" fmla="*/ 42 w 42"/>
                <a:gd name="T1" fmla="*/ 20 h 40"/>
                <a:gd name="T2" fmla="*/ 42 w 42"/>
                <a:gd name="T3" fmla="*/ 20 h 40"/>
                <a:gd name="T4" fmla="*/ 40 w 42"/>
                <a:gd name="T5" fmla="*/ 12 h 40"/>
                <a:gd name="T6" fmla="*/ 34 w 42"/>
                <a:gd name="T7" fmla="*/ 6 h 40"/>
                <a:gd name="T8" fmla="*/ 28 w 42"/>
                <a:gd name="T9" fmla="*/ 0 h 40"/>
                <a:gd name="T10" fmla="*/ 20 w 42"/>
                <a:gd name="T11" fmla="*/ 0 h 40"/>
                <a:gd name="T12" fmla="*/ 20 w 42"/>
                <a:gd name="T13" fmla="*/ 0 h 40"/>
                <a:gd name="T14" fmla="*/ 12 w 42"/>
                <a:gd name="T15" fmla="*/ 0 h 40"/>
                <a:gd name="T16" fmla="*/ 6 w 42"/>
                <a:gd name="T17" fmla="*/ 6 h 40"/>
                <a:gd name="T18" fmla="*/ 2 w 42"/>
                <a:gd name="T19" fmla="*/ 12 h 40"/>
                <a:gd name="T20" fmla="*/ 0 w 42"/>
                <a:gd name="T21" fmla="*/ 20 h 40"/>
                <a:gd name="T22" fmla="*/ 0 w 42"/>
                <a:gd name="T23" fmla="*/ 20 h 40"/>
                <a:gd name="T24" fmla="*/ 2 w 42"/>
                <a:gd name="T25" fmla="*/ 28 h 40"/>
                <a:gd name="T26" fmla="*/ 6 w 42"/>
                <a:gd name="T27" fmla="*/ 34 h 40"/>
                <a:gd name="T28" fmla="*/ 12 w 42"/>
                <a:gd name="T29" fmla="*/ 38 h 40"/>
                <a:gd name="T30" fmla="*/ 20 w 42"/>
                <a:gd name="T31" fmla="*/ 40 h 40"/>
                <a:gd name="T32" fmla="*/ 20 w 42"/>
                <a:gd name="T33" fmla="*/ 40 h 40"/>
                <a:gd name="T34" fmla="*/ 28 w 42"/>
                <a:gd name="T35" fmla="*/ 38 h 40"/>
                <a:gd name="T36" fmla="*/ 34 w 42"/>
                <a:gd name="T37" fmla="*/ 34 h 40"/>
                <a:gd name="T38" fmla="*/ 40 w 42"/>
                <a:gd name="T39" fmla="*/ 28 h 40"/>
                <a:gd name="T40" fmla="*/ 42 w 42"/>
                <a:gd name="T41" fmla="*/ 20 h 40"/>
                <a:gd name="T42" fmla="*/ 42 w 42"/>
                <a:gd name="T43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40">
                  <a:moveTo>
                    <a:pt x="42" y="20"/>
                  </a:moveTo>
                  <a:lnTo>
                    <a:pt x="42" y="20"/>
                  </a:lnTo>
                  <a:lnTo>
                    <a:pt x="40" y="12"/>
                  </a:lnTo>
                  <a:lnTo>
                    <a:pt x="34" y="6"/>
                  </a:lnTo>
                  <a:lnTo>
                    <a:pt x="28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2" y="0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8"/>
                  </a:lnTo>
                  <a:lnTo>
                    <a:pt x="6" y="34"/>
                  </a:lnTo>
                  <a:lnTo>
                    <a:pt x="12" y="38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8" y="38"/>
                  </a:lnTo>
                  <a:lnTo>
                    <a:pt x="34" y="34"/>
                  </a:lnTo>
                  <a:lnTo>
                    <a:pt x="40" y="28"/>
                  </a:lnTo>
                  <a:lnTo>
                    <a:pt x="42" y="20"/>
                  </a:lnTo>
                  <a:lnTo>
                    <a:pt x="42" y="20"/>
                  </a:lnTo>
                  <a:close/>
                </a:path>
              </a:pathLst>
            </a:custGeom>
            <a:solidFill>
              <a:srgbClr val="E3EB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32"/>
            <p:cNvSpPr>
              <a:spLocks/>
            </p:cNvSpPr>
            <p:nvPr userDrawn="1"/>
          </p:nvSpPr>
          <p:spPr bwMode="auto">
            <a:xfrm>
              <a:off x="428625" y="763588"/>
              <a:ext cx="66675" cy="63500"/>
            </a:xfrm>
            <a:custGeom>
              <a:avLst/>
              <a:gdLst>
                <a:gd name="T0" fmla="*/ 42 w 42"/>
                <a:gd name="T1" fmla="*/ 20 h 40"/>
                <a:gd name="T2" fmla="*/ 42 w 42"/>
                <a:gd name="T3" fmla="*/ 20 h 40"/>
                <a:gd name="T4" fmla="*/ 40 w 42"/>
                <a:gd name="T5" fmla="*/ 12 h 40"/>
                <a:gd name="T6" fmla="*/ 36 w 42"/>
                <a:gd name="T7" fmla="*/ 6 h 40"/>
                <a:gd name="T8" fmla="*/ 30 w 42"/>
                <a:gd name="T9" fmla="*/ 2 h 40"/>
                <a:gd name="T10" fmla="*/ 22 w 42"/>
                <a:gd name="T11" fmla="*/ 0 h 40"/>
                <a:gd name="T12" fmla="*/ 22 w 42"/>
                <a:gd name="T13" fmla="*/ 0 h 40"/>
                <a:gd name="T14" fmla="*/ 14 w 42"/>
                <a:gd name="T15" fmla="*/ 2 h 40"/>
                <a:gd name="T16" fmla="*/ 6 w 42"/>
                <a:gd name="T17" fmla="*/ 6 h 40"/>
                <a:gd name="T18" fmla="*/ 2 w 42"/>
                <a:gd name="T19" fmla="*/ 12 h 40"/>
                <a:gd name="T20" fmla="*/ 0 w 42"/>
                <a:gd name="T21" fmla="*/ 20 h 40"/>
                <a:gd name="T22" fmla="*/ 0 w 42"/>
                <a:gd name="T23" fmla="*/ 20 h 40"/>
                <a:gd name="T24" fmla="*/ 2 w 42"/>
                <a:gd name="T25" fmla="*/ 28 h 40"/>
                <a:gd name="T26" fmla="*/ 6 w 42"/>
                <a:gd name="T27" fmla="*/ 34 h 40"/>
                <a:gd name="T28" fmla="*/ 14 w 42"/>
                <a:gd name="T29" fmla="*/ 40 h 40"/>
                <a:gd name="T30" fmla="*/ 22 w 42"/>
                <a:gd name="T31" fmla="*/ 40 h 40"/>
                <a:gd name="T32" fmla="*/ 22 w 42"/>
                <a:gd name="T33" fmla="*/ 40 h 40"/>
                <a:gd name="T34" fmla="*/ 30 w 42"/>
                <a:gd name="T35" fmla="*/ 40 h 40"/>
                <a:gd name="T36" fmla="*/ 36 w 42"/>
                <a:gd name="T37" fmla="*/ 34 h 40"/>
                <a:gd name="T38" fmla="*/ 40 w 42"/>
                <a:gd name="T39" fmla="*/ 28 h 40"/>
                <a:gd name="T40" fmla="*/ 42 w 42"/>
                <a:gd name="T41" fmla="*/ 20 h 40"/>
                <a:gd name="T42" fmla="*/ 42 w 42"/>
                <a:gd name="T43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40">
                  <a:moveTo>
                    <a:pt x="42" y="20"/>
                  </a:moveTo>
                  <a:lnTo>
                    <a:pt x="42" y="20"/>
                  </a:lnTo>
                  <a:lnTo>
                    <a:pt x="40" y="12"/>
                  </a:lnTo>
                  <a:lnTo>
                    <a:pt x="36" y="6"/>
                  </a:lnTo>
                  <a:lnTo>
                    <a:pt x="30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8"/>
                  </a:lnTo>
                  <a:lnTo>
                    <a:pt x="6" y="34"/>
                  </a:lnTo>
                  <a:lnTo>
                    <a:pt x="14" y="40"/>
                  </a:lnTo>
                  <a:lnTo>
                    <a:pt x="22" y="40"/>
                  </a:lnTo>
                  <a:lnTo>
                    <a:pt x="22" y="40"/>
                  </a:lnTo>
                  <a:lnTo>
                    <a:pt x="30" y="40"/>
                  </a:lnTo>
                  <a:lnTo>
                    <a:pt x="36" y="34"/>
                  </a:lnTo>
                  <a:lnTo>
                    <a:pt x="40" y="28"/>
                  </a:lnTo>
                  <a:lnTo>
                    <a:pt x="42" y="20"/>
                  </a:lnTo>
                  <a:lnTo>
                    <a:pt x="42" y="20"/>
                  </a:lnTo>
                  <a:close/>
                </a:path>
              </a:pathLst>
            </a:custGeom>
            <a:solidFill>
              <a:srgbClr val="E3EB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33"/>
            <p:cNvSpPr>
              <a:spLocks/>
            </p:cNvSpPr>
            <p:nvPr userDrawn="1"/>
          </p:nvSpPr>
          <p:spPr bwMode="auto">
            <a:xfrm>
              <a:off x="771525" y="1268413"/>
              <a:ext cx="66675" cy="66675"/>
            </a:xfrm>
            <a:custGeom>
              <a:avLst/>
              <a:gdLst>
                <a:gd name="T0" fmla="*/ 22 w 42"/>
                <a:gd name="T1" fmla="*/ 0 h 42"/>
                <a:gd name="T2" fmla="*/ 22 w 42"/>
                <a:gd name="T3" fmla="*/ 0 h 42"/>
                <a:gd name="T4" fmla="*/ 12 w 42"/>
                <a:gd name="T5" fmla="*/ 2 h 42"/>
                <a:gd name="T6" fmla="*/ 6 w 42"/>
                <a:gd name="T7" fmla="*/ 6 h 42"/>
                <a:gd name="T8" fmla="*/ 2 w 42"/>
                <a:gd name="T9" fmla="*/ 12 h 42"/>
                <a:gd name="T10" fmla="*/ 0 w 42"/>
                <a:gd name="T11" fmla="*/ 22 h 42"/>
                <a:gd name="T12" fmla="*/ 0 w 42"/>
                <a:gd name="T13" fmla="*/ 22 h 42"/>
                <a:gd name="T14" fmla="*/ 2 w 42"/>
                <a:gd name="T15" fmla="*/ 30 h 42"/>
                <a:gd name="T16" fmla="*/ 6 w 42"/>
                <a:gd name="T17" fmla="*/ 36 h 42"/>
                <a:gd name="T18" fmla="*/ 12 w 42"/>
                <a:gd name="T19" fmla="*/ 40 h 42"/>
                <a:gd name="T20" fmla="*/ 22 w 42"/>
                <a:gd name="T21" fmla="*/ 42 h 42"/>
                <a:gd name="T22" fmla="*/ 22 w 42"/>
                <a:gd name="T23" fmla="*/ 42 h 42"/>
                <a:gd name="T24" fmla="*/ 30 w 42"/>
                <a:gd name="T25" fmla="*/ 40 h 42"/>
                <a:gd name="T26" fmla="*/ 36 w 42"/>
                <a:gd name="T27" fmla="*/ 36 h 42"/>
                <a:gd name="T28" fmla="*/ 40 w 42"/>
                <a:gd name="T29" fmla="*/ 30 h 42"/>
                <a:gd name="T30" fmla="*/ 42 w 42"/>
                <a:gd name="T31" fmla="*/ 22 h 42"/>
                <a:gd name="T32" fmla="*/ 42 w 42"/>
                <a:gd name="T33" fmla="*/ 22 h 42"/>
                <a:gd name="T34" fmla="*/ 40 w 42"/>
                <a:gd name="T35" fmla="*/ 12 h 42"/>
                <a:gd name="T36" fmla="*/ 36 w 42"/>
                <a:gd name="T37" fmla="*/ 6 h 42"/>
                <a:gd name="T38" fmla="*/ 30 w 42"/>
                <a:gd name="T39" fmla="*/ 2 h 42"/>
                <a:gd name="T40" fmla="*/ 22 w 42"/>
                <a:gd name="T41" fmla="*/ 0 h 42"/>
                <a:gd name="T42" fmla="*/ 22 w 42"/>
                <a:gd name="T4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42">
                  <a:moveTo>
                    <a:pt x="22" y="0"/>
                  </a:moveTo>
                  <a:lnTo>
                    <a:pt x="22" y="0"/>
                  </a:lnTo>
                  <a:lnTo>
                    <a:pt x="12" y="2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6" y="36"/>
                  </a:lnTo>
                  <a:lnTo>
                    <a:pt x="12" y="40"/>
                  </a:lnTo>
                  <a:lnTo>
                    <a:pt x="22" y="42"/>
                  </a:lnTo>
                  <a:lnTo>
                    <a:pt x="22" y="42"/>
                  </a:lnTo>
                  <a:lnTo>
                    <a:pt x="30" y="40"/>
                  </a:lnTo>
                  <a:lnTo>
                    <a:pt x="36" y="36"/>
                  </a:lnTo>
                  <a:lnTo>
                    <a:pt x="40" y="30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40" y="12"/>
                  </a:lnTo>
                  <a:lnTo>
                    <a:pt x="36" y="6"/>
                  </a:lnTo>
                  <a:lnTo>
                    <a:pt x="30" y="2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E3EB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34"/>
            <p:cNvSpPr>
              <a:spLocks/>
            </p:cNvSpPr>
            <p:nvPr userDrawn="1"/>
          </p:nvSpPr>
          <p:spPr bwMode="auto">
            <a:xfrm>
              <a:off x="939800" y="1287463"/>
              <a:ext cx="66675" cy="66675"/>
            </a:xfrm>
            <a:custGeom>
              <a:avLst/>
              <a:gdLst>
                <a:gd name="T0" fmla="*/ 22 w 42"/>
                <a:gd name="T1" fmla="*/ 0 h 42"/>
                <a:gd name="T2" fmla="*/ 22 w 42"/>
                <a:gd name="T3" fmla="*/ 0 h 42"/>
                <a:gd name="T4" fmla="*/ 14 w 42"/>
                <a:gd name="T5" fmla="*/ 2 h 42"/>
                <a:gd name="T6" fmla="*/ 6 w 42"/>
                <a:gd name="T7" fmla="*/ 6 h 42"/>
                <a:gd name="T8" fmla="*/ 2 w 42"/>
                <a:gd name="T9" fmla="*/ 12 h 42"/>
                <a:gd name="T10" fmla="*/ 0 w 42"/>
                <a:gd name="T11" fmla="*/ 20 h 42"/>
                <a:gd name="T12" fmla="*/ 0 w 42"/>
                <a:gd name="T13" fmla="*/ 20 h 42"/>
                <a:gd name="T14" fmla="*/ 2 w 42"/>
                <a:gd name="T15" fmla="*/ 28 h 42"/>
                <a:gd name="T16" fmla="*/ 6 w 42"/>
                <a:gd name="T17" fmla="*/ 36 h 42"/>
                <a:gd name="T18" fmla="*/ 14 w 42"/>
                <a:gd name="T19" fmla="*/ 40 h 42"/>
                <a:gd name="T20" fmla="*/ 22 w 42"/>
                <a:gd name="T21" fmla="*/ 42 h 42"/>
                <a:gd name="T22" fmla="*/ 22 w 42"/>
                <a:gd name="T23" fmla="*/ 42 h 42"/>
                <a:gd name="T24" fmla="*/ 30 w 42"/>
                <a:gd name="T25" fmla="*/ 40 h 42"/>
                <a:gd name="T26" fmla="*/ 36 w 42"/>
                <a:gd name="T27" fmla="*/ 36 h 42"/>
                <a:gd name="T28" fmla="*/ 40 w 42"/>
                <a:gd name="T29" fmla="*/ 28 h 42"/>
                <a:gd name="T30" fmla="*/ 42 w 42"/>
                <a:gd name="T31" fmla="*/ 20 h 42"/>
                <a:gd name="T32" fmla="*/ 42 w 42"/>
                <a:gd name="T33" fmla="*/ 20 h 42"/>
                <a:gd name="T34" fmla="*/ 40 w 42"/>
                <a:gd name="T35" fmla="*/ 12 h 42"/>
                <a:gd name="T36" fmla="*/ 36 w 42"/>
                <a:gd name="T37" fmla="*/ 6 h 42"/>
                <a:gd name="T38" fmla="*/ 30 w 42"/>
                <a:gd name="T39" fmla="*/ 2 h 42"/>
                <a:gd name="T40" fmla="*/ 22 w 42"/>
                <a:gd name="T41" fmla="*/ 0 h 42"/>
                <a:gd name="T42" fmla="*/ 22 w 42"/>
                <a:gd name="T4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42">
                  <a:moveTo>
                    <a:pt x="22" y="0"/>
                  </a:moveTo>
                  <a:lnTo>
                    <a:pt x="22" y="0"/>
                  </a:lnTo>
                  <a:lnTo>
                    <a:pt x="14" y="2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8"/>
                  </a:lnTo>
                  <a:lnTo>
                    <a:pt x="6" y="36"/>
                  </a:lnTo>
                  <a:lnTo>
                    <a:pt x="14" y="40"/>
                  </a:lnTo>
                  <a:lnTo>
                    <a:pt x="22" y="42"/>
                  </a:lnTo>
                  <a:lnTo>
                    <a:pt x="22" y="42"/>
                  </a:lnTo>
                  <a:lnTo>
                    <a:pt x="30" y="40"/>
                  </a:lnTo>
                  <a:lnTo>
                    <a:pt x="36" y="36"/>
                  </a:lnTo>
                  <a:lnTo>
                    <a:pt x="40" y="28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40" y="12"/>
                  </a:lnTo>
                  <a:lnTo>
                    <a:pt x="36" y="6"/>
                  </a:lnTo>
                  <a:lnTo>
                    <a:pt x="30" y="2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E3EB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35"/>
            <p:cNvSpPr>
              <a:spLocks/>
            </p:cNvSpPr>
            <p:nvPr userDrawn="1"/>
          </p:nvSpPr>
          <p:spPr bwMode="auto">
            <a:xfrm>
              <a:off x="3819525" y="1535113"/>
              <a:ext cx="1025525" cy="625475"/>
            </a:xfrm>
            <a:custGeom>
              <a:avLst/>
              <a:gdLst>
                <a:gd name="T0" fmla="*/ 592 w 646"/>
                <a:gd name="T1" fmla="*/ 72 h 394"/>
                <a:gd name="T2" fmla="*/ 592 w 646"/>
                <a:gd name="T3" fmla="*/ 72 h 394"/>
                <a:gd name="T4" fmla="*/ 590 w 646"/>
                <a:gd name="T5" fmla="*/ 100 h 394"/>
                <a:gd name="T6" fmla="*/ 586 w 646"/>
                <a:gd name="T7" fmla="*/ 128 h 394"/>
                <a:gd name="T8" fmla="*/ 580 w 646"/>
                <a:gd name="T9" fmla="*/ 156 h 394"/>
                <a:gd name="T10" fmla="*/ 572 w 646"/>
                <a:gd name="T11" fmla="*/ 180 h 394"/>
                <a:gd name="T12" fmla="*/ 562 w 646"/>
                <a:gd name="T13" fmla="*/ 204 h 394"/>
                <a:gd name="T14" fmla="*/ 550 w 646"/>
                <a:gd name="T15" fmla="*/ 226 h 394"/>
                <a:gd name="T16" fmla="*/ 536 w 646"/>
                <a:gd name="T17" fmla="*/ 246 h 394"/>
                <a:gd name="T18" fmla="*/ 520 w 646"/>
                <a:gd name="T19" fmla="*/ 264 h 394"/>
                <a:gd name="T20" fmla="*/ 502 w 646"/>
                <a:gd name="T21" fmla="*/ 282 h 394"/>
                <a:gd name="T22" fmla="*/ 482 w 646"/>
                <a:gd name="T23" fmla="*/ 296 h 394"/>
                <a:gd name="T24" fmla="*/ 460 w 646"/>
                <a:gd name="T25" fmla="*/ 308 h 394"/>
                <a:gd name="T26" fmla="*/ 438 w 646"/>
                <a:gd name="T27" fmla="*/ 320 h 394"/>
                <a:gd name="T28" fmla="*/ 412 w 646"/>
                <a:gd name="T29" fmla="*/ 328 h 394"/>
                <a:gd name="T30" fmla="*/ 386 w 646"/>
                <a:gd name="T31" fmla="*/ 334 h 394"/>
                <a:gd name="T32" fmla="*/ 360 w 646"/>
                <a:gd name="T33" fmla="*/ 338 h 394"/>
                <a:gd name="T34" fmla="*/ 330 w 646"/>
                <a:gd name="T35" fmla="*/ 338 h 394"/>
                <a:gd name="T36" fmla="*/ 0 w 646"/>
                <a:gd name="T37" fmla="*/ 338 h 394"/>
                <a:gd name="T38" fmla="*/ 0 w 646"/>
                <a:gd name="T39" fmla="*/ 394 h 394"/>
                <a:gd name="T40" fmla="*/ 330 w 646"/>
                <a:gd name="T41" fmla="*/ 394 h 394"/>
                <a:gd name="T42" fmla="*/ 330 w 646"/>
                <a:gd name="T43" fmla="*/ 394 h 394"/>
                <a:gd name="T44" fmla="*/ 364 w 646"/>
                <a:gd name="T45" fmla="*/ 392 h 394"/>
                <a:gd name="T46" fmla="*/ 398 w 646"/>
                <a:gd name="T47" fmla="*/ 388 h 394"/>
                <a:gd name="T48" fmla="*/ 428 w 646"/>
                <a:gd name="T49" fmla="*/ 380 h 394"/>
                <a:gd name="T50" fmla="*/ 458 w 646"/>
                <a:gd name="T51" fmla="*/ 370 h 394"/>
                <a:gd name="T52" fmla="*/ 486 w 646"/>
                <a:gd name="T53" fmla="*/ 356 h 394"/>
                <a:gd name="T54" fmla="*/ 512 w 646"/>
                <a:gd name="T55" fmla="*/ 342 h 394"/>
                <a:gd name="T56" fmla="*/ 536 w 646"/>
                <a:gd name="T57" fmla="*/ 324 h 394"/>
                <a:gd name="T58" fmla="*/ 558 w 646"/>
                <a:gd name="T59" fmla="*/ 304 h 394"/>
                <a:gd name="T60" fmla="*/ 578 w 646"/>
                <a:gd name="T61" fmla="*/ 280 h 394"/>
                <a:gd name="T62" fmla="*/ 596 w 646"/>
                <a:gd name="T63" fmla="*/ 256 h 394"/>
                <a:gd name="T64" fmla="*/ 610 w 646"/>
                <a:gd name="T65" fmla="*/ 230 h 394"/>
                <a:gd name="T66" fmla="*/ 624 w 646"/>
                <a:gd name="T67" fmla="*/ 202 h 394"/>
                <a:gd name="T68" fmla="*/ 634 w 646"/>
                <a:gd name="T69" fmla="*/ 172 h 394"/>
                <a:gd name="T70" fmla="*/ 640 w 646"/>
                <a:gd name="T71" fmla="*/ 140 h 394"/>
                <a:gd name="T72" fmla="*/ 644 w 646"/>
                <a:gd name="T73" fmla="*/ 106 h 394"/>
                <a:gd name="T74" fmla="*/ 646 w 646"/>
                <a:gd name="T75" fmla="*/ 72 h 394"/>
                <a:gd name="T76" fmla="*/ 646 w 646"/>
                <a:gd name="T77" fmla="*/ 0 h 394"/>
                <a:gd name="T78" fmla="*/ 646 w 646"/>
                <a:gd name="T79" fmla="*/ 0 h 394"/>
                <a:gd name="T80" fmla="*/ 620 w 646"/>
                <a:gd name="T81" fmla="*/ 8 h 394"/>
                <a:gd name="T82" fmla="*/ 592 w 646"/>
                <a:gd name="T83" fmla="*/ 12 h 394"/>
                <a:gd name="T84" fmla="*/ 592 w 646"/>
                <a:gd name="T85" fmla="*/ 72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46" h="394">
                  <a:moveTo>
                    <a:pt x="592" y="72"/>
                  </a:moveTo>
                  <a:lnTo>
                    <a:pt x="592" y="72"/>
                  </a:lnTo>
                  <a:lnTo>
                    <a:pt x="590" y="100"/>
                  </a:lnTo>
                  <a:lnTo>
                    <a:pt x="586" y="128"/>
                  </a:lnTo>
                  <a:lnTo>
                    <a:pt x="580" y="156"/>
                  </a:lnTo>
                  <a:lnTo>
                    <a:pt x="572" y="180"/>
                  </a:lnTo>
                  <a:lnTo>
                    <a:pt x="562" y="204"/>
                  </a:lnTo>
                  <a:lnTo>
                    <a:pt x="550" y="226"/>
                  </a:lnTo>
                  <a:lnTo>
                    <a:pt x="536" y="246"/>
                  </a:lnTo>
                  <a:lnTo>
                    <a:pt x="520" y="264"/>
                  </a:lnTo>
                  <a:lnTo>
                    <a:pt x="502" y="282"/>
                  </a:lnTo>
                  <a:lnTo>
                    <a:pt x="482" y="296"/>
                  </a:lnTo>
                  <a:lnTo>
                    <a:pt x="460" y="308"/>
                  </a:lnTo>
                  <a:lnTo>
                    <a:pt x="438" y="320"/>
                  </a:lnTo>
                  <a:lnTo>
                    <a:pt x="412" y="328"/>
                  </a:lnTo>
                  <a:lnTo>
                    <a:pt x="386" y="334"/>
                  </a:lnTo>
                  <a:lnTo>
                    <a:pt x="360" y="338"/>
                  </a:lnTo>
                  <a:lnTo>
                    <a:pt x="330" y="338"/>
                  </a:lnTo>
                  <a:lnTo>
                    <a:pt x="0" y="338"/>
                  </a:lnTo>
                  <a:lnTo>
                    <a:pt x="0" y="394"/>
                  </a:lnTo>
                  <a:lnTo>
                    <a:pt x="330" y="394"/>
                  </a:lnTo>
                  <a:lnTo>
                    <a:pt x="330" y="394"/>
                  </a:lnTo>
                  <a:lnTo>
                    <a:pt x="364" y="392"/>
                  </a:lnTo>
                  <a:lnTo>
                    <a:pt x="398" y="388"/>
                  </a:lnTo>
                  <a:lnTo>
                    <a:pt x="428" y="380"/>
                  </a:lnTo>
                  <a:lnTo>
                    <a:pt x="458" y="370"/>
                  </a:lnTo>
                  <a:lnTo>
                    <a:pt x="486" y="356"/>
                  </a:lnTo>
                  <a:lnTo>
                    <a:pt x="512" y="342"/>
                  </a:lnTo>
                  <a:lnTo>
                    <a:pt x="536" y="324"/>
                  </a:lnTo>
                  <a:lnTo>
                    <a:pt x="558" y="304"/>
                  </a:lnTo>
                  <a:lnTo>
                    <a:pt x="578" y="280"/>
                  </a:lnTo>
                  <a:lnTo>
                    <a:pt x="596" y="256"/>
                  </a:lnTo>
                  <a:lnTo>
                    <a:pt x="610" y="230"/>
                  </a:lnTo>
                  <a:lnTo>
                    <a:pt x="624" y="202"/>
                  </a:lnTo>
                  <a:lnTo>
                    <a:pt x="634" y="172"/>
                  </a:lnTo>
                  <a:lnTo>
                    <a:pt x="640" y="140"/>
                  </a:lnTo>
                  <a:lnTo>
                    <a:pt x="644" y="106"/>
                  </a:lnTo>
                  <a:lnTo>
                    <a:pt x="646" y="72"/>
                  </a:lnTo>
                  <a:lnTo>
                    <a:pt x="646" y="0"/>
                  </a:lnTo>
                  <a:lnTo>
                    <a:pt x="646" y="0"/>
                  </a:lnTo>
                  <a:lnTo>
                    <a:pt x="620" y="8"/>
                  </a:lnTo>
                  <a:lnTo>
                    <a:pt x="592" y="12"/>
                  </a:lnTo>
                  <a:lnTo>
                    <a:pt x="592" y="72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6" name="Freeform 36"/>
            <p:cNvSpPr>
              <a:spLocks/>
            </p:cNvSpPr>
            <p:nvPr userDrawn="1"/>
          </p:nvSpPr>
          <p:spPr bwMode="auto">
            <a:xfrm>
              <a:off x="2689225" y="2071688"/>
              <a:ext cx="641350" cy="549275"/>
            </a:xfrm>
            <a:custGeom>
              <a:avLst/>
              <a:gdLst>
                <a:gd name="T0" fmla="*/ 34 w 404"/>
                <a:gd name="T1" fmla="*/ 344 h 346"/>
                <a:gd name="T2" fmla="*/ 54 w 404"/>
                <a:gd name="T3" fmla="*/ 344 h 346"/>
                <a:gd name="T4" fmla="*/ 54 w 404"/>
                <a:gd name="T5" fmla="*/ 316 h 346"/>
                <a:gd name="T6" fmla="*/ 54 w 404"/>
                <a:gd name="T7" fmla="*/ 316 h 346"/>
                <a:gd name="T8" fmla="*/ 56 w 404"/>
                <a:gd name="T9" fmla="*/ 286 h 346"/>
                <a:gd name="T10" fmla="*/ 62 w 404"/>
                <a:gd name="T11" fmla="*/ 256 h 346"/>
                <a:gd name="T12" fmla="*/ 70 w 404"/>
                <a:gd name="T13" fmla="*/ 228 h 346"/>
                <a:gd name="T14" fmla="*/ 82 w 404"/>
                <a:gd name="T15" fmla="*/ 202 h 346"/>
                <a:gd name="T16" fmla="*/ 82 w 404"/>
                <a:gd name="T17" fmla="*/ 202 h 346"/>
                <a:gd name="T18" fmla="*/ 94 w 404"/>
                <a:gd name="T19" fmla="*/ 178 h 346"/>
                <a:gd name="T20" fmla="*/ 110 w 404"/>
                <a:gd name="T21" fmla="*/ 156 h 346"/>
                <a:gd name="T22" fmla="*/ 110 w 404"/>
                <a:gd name="T23" fmla="*/ 156 h 346"/>
                <a:gd name="T24" fmla="*/ 122 w 404"/>
                <a:gd name="T25" fmla="*/ 142 h 346"/>
                <a:gd name="T26" fmla="*/ 136 w 404"/>
                <a:gd name="T27" fmla="*/ 128 h 346"/>
                <a:gd name="T28" fmla="*/ 150 w 404"/>
                <a:gd name="T29" fmla="*/ 114 h 346"/>
                <a:gd name="T30" fmla="*/ 164 w 404"/>
                <a:gd name="T31" fmla="*/ 104 h 346"/>
                <a:gd name="T32" fmla="*/ 164 w 404"/>
                <a:gd name="T33" fmla="*/ 104 h 346"/>
                <a:gd name="T34" fmla="*/ 192 w 404"/>
                <a:gd name="T35" fmla="*/ 86 h 346"/>
                <a:gd name="T36" fmla="*/ 192 w 404"/>
                <a:gd name="T37" fmla="*/ 86 h 346"/>
                <a:gd name="T38" fmla="*/ 218 w 404"/>
                <a:gd name="T39" fmla="*/ 74 h 346"/>
                <a:gd name="T40" fmla="*/ 248 w 404"/>
                <a:gd name="T41" fmla="*/ 64 h 346"/>
                <a:gd name="T42" fmla="*/ 248 w 404"/>
                <a:gd name="T43" fmla="*/ 64 h 346"/>
                <a:gd name="T44" fmla="*/ 280 w 404"/>
                <a:gd name="T45" fmla="*/ 58 h 346"/>
                <a:gd name="T46" fmla="*/ 316 w 404"/>
                <a:gd name="T47" fmla="*/ 56 h 346"/>
                <a:gd name="T48" fmla="*/ 318 w 404"/>
                <a:gd name="T49" fmla="*/ 56 h 346"/>
                <a:gd name="T50" fmla="*/ 374 w 404"/>
                <a:gd name="T51" fmla="*/ 56 h 346"/>
                <a:gd name="T52" fmla="*/ 404 w 404"/>
                <a:gd name="T53" fmla="*/ 56 h 346"/>
                <a:gd name="T54" fmla="*/ 404 w 404"/>
                <a:gd name="T55" fmla="*/ 0 h 346"/>
                <a:gd name="T56" fmla="*/ 374 w 404"/>
                <a:gd name="T57" fmla="*/ 0 h 346"/>
                <a:gd name="T58" fmla="*/ 318 w 404"/>
                <a:gd name="T59" fmla="*/ 0 h 346"/>
                <a:gd name="T60" fmla="*/ 316 w 404"/>
                <a:gd name="T61" fmla="*/ 0 h 346"/>
                <a:gd name="T62" fmla="*/ 316 w 404"/>
                <a:gd name="T63" fmla="*/ 0 h 346"/>
                <a:gd name="T64" fmla="*/ 280 w 404"/>
                <a:gd name="T65" fmla="*/ 2 h 346"/>
                <a:gd name="T66" fmla="*/ 248 w 404"/>
                <a:gd name="T67" fmla="*/ 8 h 346"/>
                <a:gd name="T68" fmla="*/ 248 w 404"/>
                <a:gd name="T69" fmla="*/ 8 h 346"/>
                <a:gd name="T70" fmla="*/ 220 w 404"/>
                <a:gd name="T71" fmla="*/ 16 h 346"/>
                <a:gd name="T72" fmla="*/ 192 w 404"/>
                <a:gd name="T73" fmla="*/ 26 h 346"/>
                <a:gd name="T74" fmla="*/ 192 w 404"/>
                <a:gd name="T75" fmla="*/ 26 h 346"/>
                <a:gd name="T76" fmla="*/ 164 w 404"/>
                <a:gd name="T77" fmla="*/ 40 h 346"/>
                <a:gd name="T78" fmla="*/ 164 w 404"/>
                <a:gd name="T79" fmla="*/ 40 h 346"/>
                <a:gd name="T80" fmla="*/ 136 w 404"/>
                <a:gd name="T81" fmla="*/ 56 h 346"/>
                <a:gd name="T82" fmla="*/ 110 w 404"/>
                <a:gd name="T83" fmla="*/ 76 h 346"/>
                <a:gd name="T84" fmla="*/ 110 w 404"/>
                <a:gd name="T85" fmla="*/ 76 h 346"/>
                <a:gd name="T86" fmla="*/ 94 w 404"/>
                <a:gd name="T87" fmla="*/ 92 h 346"/>
                <a:gd name="T88" fmla="*/ 78 w 404"/>
                <a:gd name="T89" fmla="*/ 110 h 346"/>
                <a:gd name="T90" fmla="*/ 62 w 404"/>
                <a:gd name="T91" fmla="*/ 128 h 346"/>
                <a:gd name="T92" fmla="*/ 50 w 404"/>
                <a:gd name="T93" fmla="*/ 146 h 346"/>
                <a:gd name="T94" fmla="*/ 50 w 404"/>
                <a:gd name="T95" fmla="*/ 146 h 346"/>
                <a:gd name="T96" fmla="*/ 34 w 404"/>
                <a:gd name="T97" fmla="*/ 172 h 346"/>
                <a:gd name="T98" fmla="*/ 22 w 404"/>
                <a:gd name="T99" fmla="*/ 202 h 346"/>
                <a:gd name="T100" fmla="*/ 22 w 404"/>
                <a:gd name="T101" fmla="*/ 202 h 346"/>
                <a:gd name="T102" fmla="*/ 12 w 404"/>
                <a:gd name="T103" fmla="*/ 228 h 346"/>
                <a:gd name="T104" fmla="*/ 6 w 404"/>
                <a:gd name="T105" fmla="*/ 256 h 346"/>
                <a:gd name="T106" fmla="*/ 2 w 404"/>
                <a:gd name="T107" fmla="*/ 286 h 346"/>
                <a:gd name="T108" fmla="*/ 0 w 404"/>
                <a:gd name="T109" fmla="*/ 316 h 346"/>
                <a:gd name="T110" fmla="*/ 0 w 404"/>
                <a:gd name="T111" fmla="*/ 346 h 346"/>
                <a:gd name="T112" fmla="*/ 0 w 404"/>
                <a:gd name="T113" fmla="*/ 346 h 346"/>
                <a:gd name="T114" fmla="*/ 16 w 404"/>
                <a:gd name="T115" fmla="*/ 344 h 346"/>
                <a:gd name="T116" fmla="*/ 34 w 404"/>
                <a:gd name="T117" fmla="*/ 344 h 346"/>
                <a:gd name="T118" fmla="*/ 34 w 404"/>
                <a:gd name="T119" fmla="*/ 344 h 346"/>
                <a:gd name="T120" fmla="*/ 34 w 404"/>
                <a:gd name="T121" fmla="*/ 344 h 346"/>
                <a:gd name="T122" fmla="*/ 34 w 404"/>
                <a:gd name="T123" fmla="*/ 344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04" h="346">
                  <a:moveTo>
                    <a:pt x="34" y="344"/>
                  </a:moveTo>
                  <a:lnTo>
                    <a:pt x="54" y="344"/>
                  </a:lnTo>
                  <a:lnTo>
                    <a:pt x="54" y="316"/>
                  </a:lnTo>
                  <a:lnTo>
                    <a:pt x="54" y="316"/>
                  </a:lnTo>
                  <a:lnTo>
                    <a:pt x="56" y="286"/>
                  </a:lnTo>
                  <a:lnTo>
                    <a:pt x="62" y="256"/>
                  </a:lnTo>
                  <a:lnTo>
                    <a:pt x="70" y="228"/>
                  </a:lnTo>
                  <a:lnTo>
                    <a:pt x="82" y="202"/>
                  </a:lnTo>
                  <a:lnTo>
                    <a:pt x="82" y="202"/>
                  </a:lnTo>
                  <a:lnTo>
                    <a:pt x="94" y="178"/>
                  </a:lnTo>
                  <a:lnTo>
                    <a:pt x="110" y="156"/>
                  </a:lnTo>
                  <a:lnTo>
                    <a:pt x="110" y="156"/>
                  </a:lnTo>
                  <a:lnTo>
                    <a:pt x="122" y="142"/>
                  </a:lnTo>
                  <a:lnTo>
                    <a:pt x="136" y="128"/>
                  </a:lnTo>
                  <a:lnTo>
                    <a:pt x="150" y="114"/>
                  </a:lnTo>
                  <a:lnTo>
                    <a:pt x="164" y="104"/>
                  </a:lnTo>
                  <a:lnTo>
                    <a:pt x="164" y="104"/>
                  </a:lnTo>
                  <a:lnTo>
                    <a:pt x="192" y="86"/>
                  </a:lnTo>
                  <a:lnTo>
                    <a:pt x="192" y="86"/>
                  </a:lnTo>
                  <a:lnTo>
                    <a:pt x="218" y="74"/>
                  </a:lnTo>
                  <a:lnTo>
                    <a:pt x="248" y="64"/>
                  </a:lnTo>
                  <a:lnTo>
                    <a:pt x="248" y="64"/>
                  </a:lnTo>
                  <a:lnTo>
                    <a:pt x="280" y="58"/>
                  </a:lnTo>
                  <a:lnTo>
                    <a:pt x="316" y="56"/>
                  </a:lnTo>
                  <a:lnTo>
                    <a:pt x="318" y="56"/>
                  </a:lnTo>
                  <a:lnTo>
                    <a:pt x="374" y="56"/>
                  </a:lnTo>
                  <a:lnTo>
                    <a:pt x="404" y="56"/>
                  </a:lnTo>
                  <a:lnTo>
                    <a:pt x="404" y="0"/>
                  </a:lnTo>
                  <a:lnTo>
                    <a:pt x="374" y="0"/>
                  </a:lnTo>
                  <a:lnTo>
                    <a:pt x="318" y="0"/>
                  </a:lnTo>
                  <a:lnTo>
                    <a:pt x="316" y="0"/>
                  </a:lnTo>
                  <a:lnTo>
                    <a:pt x="316" y="0"/>
                  </a:lnTo>
                  <a:lnTo>
                    <a:pt x="280" y="2"/>
                  </a:lnTo>
                  <a:lnTo>
                    <a:pt x="248" y="8"/>
                  </a:lnTo>
                  <a:lnTo>
                    <a:pt x="248" y="8"/>
                  </a:lnTo>
                  <a:lnTo>
                    <a:pt x="220" y="16"/>
                  </a:lnTo>
                  <a:lnTo>
                    <a:pt x="192" y="26"/>
                  </a:lnTo>
                  <a:lnTo>
                    <a:pt x="192" y="26"/>
                  </a:lnTo>
                  <a:lnTo>
                    <a:pt x="164" y="40"/>
                  </a:lnTo>
                  <a:lnTo>
                    <a:pt x="164" y="40"/>
                  </a:lnTo>
                  <a:lnTo>
                    <a:pt x="136" y="56"/>
                  </a:lnTo>
                  <a:lnTo>
                    <a:pt x="110" y="76"/>
                  </a:lnTo>
                  <a:lnTo>
                    <a:pt x="110" y="76"/>
                  </a:lnTo>
                  <a:lnTo>
                    <a:pt x="94" y="92"/>
                  </a:lnTo>
                  <a:lnTo>
                    <a:pt x="78" y="110"/>
                  </a:lnTo>
                  <a:lnTo>
                    <a:pt x="62" y="128"/>
                  </a:lnTo>
                  <a:lnTo>
                    <a:pt x="50" y="146"/>
                  </a:lnTo>
                  <a:lnTo>
                    <a:pt x="50" y="146"/>
                  </a:lnTo>
                  <a:lnTo>
                    <a:pt x="34" y="172"/>
                  </a:lnTo>
                  <a:lnTo>
                    <a:pt x="22" y="202"/>
                  </a:lnTo>
                  <a:lnTo>
                    <a:pt x="22" y="202"/>
                  </a:lnTo>
                  <a:lnTo>
                    <a:pt x="12" y="228"/>
                  </a:lnTo>
                  <a:lnTo>
                    <a:pt x="6" y="256"/>
                  </a:lnTo>
                  <a:lnTo>
                    <a:pt x="2" y="286"/>
                  </a:lnTo>
                  <a:lnTo>
                    <a:pt x="0" y="316"/>
                  </a:lnTo>
                  <a:lnTo>
                    <a:pt x="0" y="346"/>
                  </a:lnTo>
                  <a:lnTo>
                    <a:pt x="0" y="346"/>
                  </a:lnTo>
                  <a:lnTo>
                    <a:pt x="16" y="344"/>
                  </a:lnTo>
                  <a:lnTo>
                    <a:pt x="34" y="344"/>
                  </a:lnTo>
                  <a:lnTo>
                    <a:pt x="34" y="344"/>
                  </a:lnTo>
                  <a:lnTo>
                    <a:pt x="34" y="344"/>
                  </a:lnTo>
                  <a:lnTo>
                    <a:pt x="34" y="344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Freeform 37"/>
            <p:cNvSpPr>
              <a:spLocks/>
            </p:cNvSpPr>
            <p:nvPr userDrawn="1"/>
          </p:nvSpPr>
          <p:spPr bwMode="auto">
            <a:xfrm>
              <a:off x="4759325" y="525463"/>
              <a:ext cx="85725" cy="342900"/>
            </a:xfrm>
            <a:custGeom>
              <a:avLst/>
              <a:gdLst>
                <a:gd name="T0" fmla="*/ 0 w 54"/>
                <a:gd name="T1" fmla="*/ 204 h 216"/>
                <a:gd name="T2" fmla="*/ 0 w 54"/>
                <a:gd name="T3" fmla="*/ 204 h 216"/>
                <a:gd name="T4" fmla="*/ 28 w 54"/>
                <a:gd name="T5" fmla="*/ 208 h 216"/>
                <a:gd name="T6" fmla="*/ 54 w 54"/>
                <a:gd name="T7" fmla="*/ 216 h 216"/>
                <a:gd name="T8" fmla="*/ 54 w 54"/>
                <a:gd name="T9" fmla="*/ 0 h 216"/>
                <a:gd name="T10" fmla="*/ 54 w 54"/>
                <a:gd name="T11" fmla="*/ 0 h 216"/>
                <a:gd name="T12" fmla="*/ 28 w 54"/>
                <a:gd name="T13" fmla="*/ 14 h 216"/>
                <a:gd name="T14" fmla="*/ 0 w 54"/>
                <a:gd name="T15" fmla="*/ 26 h 216"/>
                <a:gd name="T16" fmla="*/ 0 w 54"/>
                <a:gd name="T17" fmla="*/ 204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216">
                  <a:moveTo>
                    <a:pt x="0" y="204"/>
                  </a:moveTo>
                  <a:lnTo>
                    <a:pt x="0" y="204"/>
                  </a:lnTo>
                  <a:lnTo>
                    <a:pt x="28" y="208"/>
                  </a:lnTo>
                  <a:lnTo>
                    <a:pt x="54" y="21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28" y="14"/>
                  </a:lnTo>
                  <a:lnTo>
                    <a:pt x="0" y="26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Rectangle 38"/>
            <p:cNvSpPr>
              <a:spLocks noChangeArrowheads="1"/>
            </p:cNvSpPr>
            <p:nvPr userDrawn="1"/>
          </p:nvSpPr>
          <p:spPr bwMode="auto">
            <a:xfrm>
              <a:off x="3419475" y="2071688"/>
              <a:ext cx="314325" cy="88900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39"/>
            <p:cNvSpPr>
              <a:spLocks/>
            </p:cNvSpPr>
            <p:nvPr userDrawn="1"/>
          </p:nvSpPr>
          <p:spPr bwMode="auto">
            <a:xfrm>
              <a:off x="2689225" y="2703513"/>
              <a:ext cx="85725" cy="1628775"/>
            </a:xfrm>
            <a:custGeom>
              <a:avLst/>
              <a:gdLst>
                <a:gd name="T0" fmla="*/ 4 w 54"/>
                <a:gd name="T1" fmla="*/ 2 h 1026"/>
                <a:gd name="T2" fmla="*/ 4 w 54"/>
                <a:gd name="T3" fmla="*/ 2 h 1026"/>
                <a:gd name="T4" fmla="*/ 0 w 54"/>
                <a:gd name="T5" fmla="*/ 10 h 1026"/>
                <a:gd name="T6" fmla="*/ 0 w 54"/>
                <a:gd name="T7" fmla="*/ 1026 h 1026"/>
                <a:gd name="T8" fmla="*/ 54 w 54"/>
                <a:gd name="T9" fmla="*/ 1026 h 1026"/>
                <a:gd name="T10" fmla="*/ 54 w 54"/>
                <a:gd name="T11" fmla="*/ 0 h 1026"/>
                <a:gd name="T12" fmla="*/ 36 w 54"/>
                <a:gd name="T13" fmla="*/ 0 h 1026"/>
                <a:gd name="T14" fmla="*/ 36 w 54"/>
                <a:gd name="T15" fmla="*/ 0 h 1026"/>
                <a:gd name="T16" fmla="*/ 16 w 54"/>
                <a:gd name="T17" fmla="*/ 0 h 1026"/>
                <a:gd name="T18" fmla="*/ 8 w 54"/>
                <a:gd name="T19" fmla="*/ 2 h 1026"/>
                <a:gd name="T20" fmla="*/ 4 w 54"/>
                <a:gd name="T21" fmla="*/ 2 h 1026"/>
                <a:gd name="T22" fmla="*/ 4 w 54"/>
                <a:gd name="T23" fmla="*/ 2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1026">
                  <a:moveTo>
                    <a:pt x="4" y="2"/>
                  </a:moveTo>
                  <a:lnTo>
                    <a:pt x="4" y="2"/>
                  </a:lnTo>
                  <a:lnTo>
                    <a:pt x="0" y="10"/>
                  </a:lnTo>
                  <a:lnTo>
                    <a:pt x="0" y="1026"/>
                  </a:lnTo>
                  <a:lnTo>
                    <a:pt x="54" y="1026"/>
                  </a:lnTo>
                  <a:lnTo>
                    <a:pt x="54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16" y="0"/>
                  </a:lnTo>
                  <a:lnTo>
                    <a:pt x="8" y="2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60" name="Freeform 40"/>
            <p:cNvSpPr>
              <a:spLocks/>
            </p:cNvSpPr>
            <p:nvPr userDrawn="1"/>
          </p:nvSpPr>
          <p:spPr bwMode="auto">
            <a:xfrm>
              <a:off x="2441575" y="2503488"/>
              <a:ext cx="88900" cy="1828800"/>
            </a:xfrm>
            <a:custGeom>
              <a:avLst/>
              <a:gdLst>
                <a:gd name="T0" fmla="*/ 0 w 56"/>
                <a:gd name="T1" fmla="*/ 54 h 1152"/>
                <a:gd name="T2" fmla="*/ 0 w 56"/>
                <a:gd name="T3" fmla="*/ 1152 h 1152"/>
                <a:gd name="T4" fmla="*/ 56 w 56"/>
                <a:gd name="T5" fmla="*/ 1152 h 1152"/>
                <a:gd name="T6" fmla="*/ 56 w 56"/>
                <a:gd name="T7" fmla="*/ 0 h 1152"/>
                <a:gd name="T8" fmla="*/ 56 w 56"/>
                <a:gd name="T9" fmla="*/ 0 h 1152"/>
                <a:gd name="T10" fmla="*/ 44 w 56"/>
                <a:gd name="T11" fmla="*/ 16 h 1152"/>
                <a:gd name="T12" fmla="*/ 30 w 56"/>
                <a:gd name="T13" fmla="*/ 30 h 1152"/>
                <a:gd name="T14" fmla="*/ 16 w 56"/>
                <a:gd name="T15" fmla="*/ 42 h 1152"/>
                <a:gd name="T16" fmla="*/ 0 w 56"/>
                <a:gd name="T17" fmla="*/ 54 h 1152"/>
                <a:gd name="T18" fmla="*/ 0 w 56"/>
                <a:gd name="T19" fmla="*/ 54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1152">
                  <a:moveTo>
                    <a:pt x="0" y="54"/>
                  </a:moveTo>
                  <a:lnTo>
                    <a:pt x="0" y="1152"/>
                  </a:lnTo>
                  <a:lnTo>
                    <a:pt x="56" y="1152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44" y="16"/>
                  </a:lnTo>
                  <a:lnTo>
                    <a:pt x="30" y="30"/>
                  </a:lnTo>
                  <a:lnTo>
                    <a:pt x="16" y="42"/>
                  </a:lnTo>
                  <a:lnTo>
                    <a:pt x="0" y="54"/>
                  </a:lnTo>
                  <a:lnTo>
                    <a:pt x="0" y="54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61" name="Freeform 41"/>
            <p:cNvSpPr>
              <a:spLocks/>
            </p:cNvSpPr>
            <p:nvPr userDrawn="1"/>
          </p:nvSpPr>
          <p:spPr bwMode="auto">
            <a:xfrm>
              <a:off x="3416300" y="1588"/>
              <a:ext cx="793750" cy="2041525"/>
            </a:xfrm>
            <a:custGeom>
              <a:avLst/>
              <a:gdLst>
                <a:gd name="T0" fmla="*/ 446 w 500"/>
                <a:gd name="T1" fmla="*/ 860 h 1286"/>
                <a:gd name="T2" fmla="*/ 446 w 500"/>
                <a:gd name="T3" fmla="*/ 1034 h 1286"/>
                <a:gd name="T4" fmla="*/ 446 w 500"/>
                <a:gd name="T5" fmla="*/ 1034 h 1286"/>
                <a:gd name="T6" fmla="*/ 446 w 500"/>
                <a:gd name="T7" fmla="*/ 1054 h 1286"/>
                <a:gd name="T8" fmla="*/ 442 w 500"/>
                <a:gd name="T9" fmla="*/ 1076 h 1286"/>
                <a:gd name="T10" fmla="*/ 438 w 500"/>
                <a:gd name="T11" fmla="*/ 1096 h 1286"/>
                <a:gd name="T12" fmla="*/ 432 w 500"/>
                <a:gd name="T13" fmla="*/ 1114 h 1286"/>
                <a:gd name="T14" fmla="*/ 424 w 500"/>
                <a:gd name="T15" fmla="*/ 1132 h 1286"/>
                <a:gd name="T16" fmla="*/ 416 w 500"/>
                <a:gd name="T17" fmla="*/ 1148 h 1286"/>
                <a:gd name="T18" fmla="*/ 404 w 500"/>
                <a:gd name="T19" fmla="*/ 1162 h 1286"/>
                <a:gd name="T20" fmla="*/ 394 w 500"/>
                <a:gd name="T21" fmla="*/ 1176 h 1286"/>
                <a:gd name="T22" fmla="*/ 380 w 500"/>
                <a:gd name="T23" fmla="*/ 1188 h 1286"/>
                <a:gd name="T24" fmla="*/ 366 w 500"/>
                <a:gd name="T25" fmla="*/ 1200 h 1286"/>
                <a:gd name="T26" fmla="*/ 350 w 500"/>
                <a:gd name="T27" fmla="*/ 1210 h 1286"/>
                <a:gd name="T28" fmla="*/ 332 w 500"/>
                <a:gd name="T29" fmla="*/ 1216 h 1286"/>
                <a:gd name="T30" fmla="*/ 314 w 500"/>
                <a:gd name="T31" fmla="*/ 1224 h 1286"/>
                <a:gd name="T32" fmla="*/ 296 w 500"/>
                <a:gd name="T33" fmla="*/ 1228 h 1286"/>
                <a:gd name="T34" fmla="*/ 274 w 500"/>
                <a:gd name="T35" fmla="*/ 1230 h 1286"/>
                <a:gd name="T36" fmla="*/ 254 w 500"/>
                <a:gd name="T37" fmla="*/ 1232 h 1286"/>
                <a:gd name="T38" fmla="*/ 254 w 500"/>
                <a:gd name="T39" fmla="*/ 1232 h 1286"/>
                <a:gd name="T40" fmla="*/ 252 w 500"/>
                <a:gd name="T41" fmla="*/ 1232 h 1286"/>
                <a:gd name="T42" fmla="*/ 200 w 500"/>
                <a:gd name="T43" fmla="*/ 1232 h 1286"/>
                <a:gd name="T44" fmla="*/ 0 w 500"/>
                <a:gd name="T45" fmla="*/ 1232 h 1286"/>
                <a:gd name="T46" fmla="*/ 0 w 500"/>
                <a:gd name="T47" fmla="*/ 1232 h 1286"/>
                <a:gd name="T48" fmla="*/ 0 w 500"/>
                <a:gd name="T49" fmla="*/ 1250 h 1286"/>
                <a:gd name="T50" fmla="*/ 2 w 500"/>
                <a:gd name="T51" fmla="*/ 1270 h 1286"/>
                <a:gd name="T52" fmla="*/ 2 w 500"/>
                <a:gd name="T53" fmla="*/ 1286 h 1286"/>
                <a:gd name="T54" fmla="*/ 200 w 500"/>
                <a:gd name="T55" fmla="*/ 1286 h 1286"/>
                <a:gd name="T56" fmla="*/ 252 w 500"/>
                <a:gd name="T57" fmla="*/ 1286 h 1286"/>
                <a:gd name="T58" fmla="*/ 252 w 500"/>
                <a:gd name="T59" fmla="*/ 1286 h 1286"/>
                <a:gd name="T60" fmla="*/ 254 w 500"/>
                <a:gd name="T61" fmla="*/ 1286 h 1286"/>
                <a:gd name="T62" fmla="*/ 254 w 500"/>
                <a:gd name="T63" fmla="*/ 1286 h 1286"/>
                <a:gd name="T64" fmla="*/ 280 w 500"/>
                <a:gd name="T65" fmla="*/ 1284 h 1286"/>
                <a:gd name="T66" fmla="*/ 306 w 500"/>
                <a:gd name="T67" fmla="*/ 1282 h 1286"/>
                <a:gd name="T68" fmla="*/ 330 w 500"/>
                <a:gd name="T69" fmla="*/ 1276 h 1286"/>
                <a:gd name="T70" fmla="*/ 354 w 500"/>
                <a:gd name="T71" fmla="*/ 1268 h 1286"/>
                <a:gd name="T72" fmla="*/ 376 w 500"/>
                <a:gd name="T73" fmla="*/ 1258 h 1286"/>
                <a:gd name="T74" fmla="*/ 396 w 500"/>
                <a:gd name="T75" fmla="*/ 1246 h 1286"/>
                <a:gd name="T76" fmla="*/ 414 w 500"/>
                <a:gd name="T77" fmla="*/ 1230 h 1286"/>
                <a:gd name="T78" fmla="*/ 432 w 500"/>
                <a:gd name="T79" fmla="*/ 1216 h 1286"/>
                <a:gd name="T80" fmla="*/ 448 w 500"/>
                <a:gd name="T81" fmla="*/ 1198 h 1286"/>
                <a:gd name="T82" fmla="*/ 460 w 500"/>
                <a:gd name="T83" fmla="*/ 1178 h 1286"/>
                <a:gd name="T84" fmla="*/ 472 w 500"/>
                <a:gd name="T85" fmla="*/ 1158 h 1286"/>
                <a:gd name="T86" fmla="*/ 482 w 500"/>
                <a:gd name="T87" fmla="*/ 1136 h 1286"/>
                <a:gd name="T88" fmla="*/ 490 w 500"/>
                <a:gd name="T89" fmla="*/ 1112 h 1286"/>
                <a:gd name="T90" fmla="*/ 496 w 500"/>
                <a:gd name="T91" fmla="*/ 1086 h 1286"/>
                <a:gd name="T92" fmla="*/ 500 w 500"/>
                <a:gd name="T93" fmla="*/ 1060 h 1286"/>
                <a:gd name="T94" fmla="*/ 500 w 500"/>
                <a:gd name="T95" fmla="*/ 1034 h 1286"/>
                <a:gd name="T96" fmla="*/ 500 w 500"/>
                <a:gd name="T97" fmla="*/ 860 h 1286"/>
                <a:gd name="T98" fmla="*/ 500 w 500"/>
                <a:gd name="T99" fmla="*/ 806 h 1286"/>
                <a:gd name="T100" fmla="*/ 500 w 500"/>
                <a:gd name="T101" fmla="*/ 0 h 1286"/>
                <a:gd name="T102" fmla="*/ 446 w 500"/>
                <a:gd name="T103" fmla="*/ 0 h 1286"/>
                <a:gd name="T104" fmla="*/ 446 w 500"/>
                <a:gd name="T105" fmla="*/ 806 h 1286"/>
                <a:gd name="T106" fmla="*/ 446 w 500"/>
                <a:gd name="T107" fmla="*/ 860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00" h="1286">
                  <a:moveTo>
                    <a:pt x="446" y="860"/>
                  </a:moveTo>
                  <a:lnTo>
                    <a:pt x="446" y="1034"/>
                  </a:lnTo>
                  <a:lnTo>
                    <a:pt x="446" y="1034"/>
                  </a:lnTo>
                  <a:lnTo>
                    <a:pt x="446" y="1054"/>
                  </a:lnTo>
                  <a:lnTo>
                    <a:pt x="442" y="1076"/>
                  </a:lnTo>
                  <a:lnTo>
                    <a:pt x="438" y="1096"/>
                  </a:lnTo>
                  <a:lnTo>
                    <a:pt x="432" y="1114"/>
                  </a:lnTo>
                  <a:lnTo>
                    <a:pt x="424" y="1132"/>
                  </a:lnTo>
                  <a:lnTo>
                    <a:pt x="416" y="1148"/>
                  </a:lnTo>
                  <a:lnTo>
                    <a:pt x="404" y="1162"/>
                  </a:lnTo>
                  <a:lnTo>
                    <a:pt x="394" y="1176"/>
                  </a:lnTo>
                  <a:lnTo>
                    <a:pt x="380" y="1188"/>
                  </a:lnTo>
                  <a:lnTo>
                    <a:pt x="366" y="1200"/>
                  </a:lnTo>
                  <a:lnTo>
                    <a:pt x="350" y="1210"/>
                  </a:lnTo>
                  <a:lnTo>
                    <a:pt x="332" y="1216"/>
                  </a:lnTo>
                  <a:lnTo>
                    <a:pt x="314" y="1224"/>
                  </a:lnTo>
                  <a:lnTo>
                    <a:pt x="296" y="1228"/>
                  </a:lnTo>
                  <a:lnTo>
                    <a:pt x="274" y="1230"/>
                  </a:lnTo>
                  <a:lnTo>
                    <a:pt x="254" y="1232"/>
                  </a:lnTo>
                  <a:lnTo>
                    <a:pt x="254" y="1232"/>
                  </a:lnTo>
                  <a:lnTo>
                    <a:pt x="252" y="1232"/>
                  </a:lnTo>
                  <a:lnTo>
                    <a:pt x="200" y="1232"/>
                  </a:lnTo>
                  <a:lnTo>
                    <a:pt x="0" y="1232"/>
                  </a:lnTo>
                  <a:lnTo>
                    <a:pt x="0" y="1232"/>
                  </a:lnTo>
                  <a:lnTo>
                    <a:pt x="0" y="1250"/>
                  </a:lnTo>
                  <a:lnTo>
                    <a:pt x="2" y="1270"/>
                  </a:lnTo>
                  <a:lnTo>
                    <a:pt x="2" y="1286"/>
                  </a:lnTo>
                  <a:lnTo>
                    <a:pt x="200" y="1286"/>
                  </a:lnTo>
                  <a:lnTo>
                    <a:pt x="252" y="1286"/>
                  </a:lnTo>
                  <a:lnTo>
                    <a:pt x="252" y="1286"/>
                  </a:lnTo>
                  <a:lnTo>
                    <a:pt x="254" y="1286"/>
                  </a:lnTo>
                  <a:lnTo>
                    <a:pt x="254" y="1286"/>
                  </a:lnTo>
                  <a:lnTo>
                    <a:pt x="280" y="1284"/>
                  </a:lnTo>
                  <a:lnTo>
                    <a:pt x="306" y="1282"/>
                  </a:lnTo>
                  <a:lnTo>
                    <a:pt x="330" y="1276"/>
                  </a:lnTo>
                  <a:lnTo>
                    <a:pt x="354" y="1268"/>
                  </a:lnTo>
                  <a:lnTo>
                    <a:pt x="376" y="1258"/>
                  </a:lnTo>
                  <a:lnTo>
                    <a:pt x="396" y="1246"/>
                  </a:lnTo>
                  <a:lnTo>
                    <a:pt x="414" y="1230"/>
                  </a:lnTo>
                  <a:lnTo>
                    <a:pt x="432" y="1216"/>
                  </a:lnTo>
                  <a:lnTo>
                    <a:pt x="448" y="1198"/>
                  </a:lnTo>
                  <a:lnTo>
                    <a:pt x="460" y="1178"/>
                  </a:lnTo>
                  <a:lnTo>
                    <a:pt x="472" y="1158"/>
                  </a:lnTo>
                  <a:lnTo>
                    <a:pt x="482" y="1136"/>
                  </a:lnTo>
                  <a:lnTo>
                    <a:pt x="490" y="1112"/>
                  </a:lnTo>
                  <a:lnTo>
                    <a:pt x="496" y="1086"/>
                  </a:lnTo>
                  <a:lnTo>
                    <a:pt x="500" y="1060"/>
                  </a:lnTo>
                  <a:lnTo>
                    <a:pt x="500" y="1034"/>
                  </a:lnTo>
                  <a:lnTo>
                    <a:pt x="500" y="860"/>
                  </a:lnTo>
                  <a:lnTo>
                    <a:pt x="500" y="806"/>
                  </a:lnTo>
                  <a:lnTo>
                    <a:pt x="500" y="0"/>
                  </a:lnTo>
                  <a:lnTo>
                    <a:pt x="446" y="0"/>
                  </a:lnTo>
                  <a:lnTo>
                    <a:pt x="446" y="806"/>
                  </a:lnTo>
                  <a:lnTo>
                    <a:pt x="446" y="86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42"/>
            <p:cNvSpPr>
              <a:spLocks/>
            </p:cNvSpPr>
            <p:nvPr userDrawn="1"/>
          </p:nvSpPr>
          <p:spPr bwMode="auto">
            <a:xfrm>
              <a:off x="2571750" y="1957388"/>
              <a:ext cx="758825" cy="193675"/>
            </a:xfrm>
            <a:custGeom>
              <a:avLst/>
              <a:gdLst>
                <a:gd name="T0" fmla="*/ 144 w 478"/>
                <a:gd name="T1" fmla="*/ 0 h 122"/>
                <a:gd name="T2" fmla="*/ 144 w 478"/>
                <a:gd name="T3" fmla="*/ 0 h 122"/>
                <a:gd name="T4" fmla="*/ 124 w 478"/>
                <a:gd name="T5" fmla="*/ 4 h 122"/>
                <a:gd name="T6" fmla="*/ 104 w 478"/>
                <a:gd name="T7" fmla="*/ 8 h 122"/>
                <a:gd name="T8" fmla="*/ 84 w 478"/>
                <a:gd name="T9" fmla="*/ 14 h 122"/>
                <a:gd name="T10" fmla="*/ 66 w 478"/>
                <a:gd name="T11" fmla="*/ 22 h 122"/>
                <a:gd name="T12" fmla="*/ 48 w 478"/>
                <a:gd name="T13" fmla="*/ 30 h 122"/>
                <a:gd name="T14" fmla="*/ 30 w 478"/>
                <a:gd name="T15" fmla="*/ 40 h 122"/>
                <a:gd name="T16" fmla="*/ 14 w 478"/>
                <a:gd name="T17" fmla="*/ 52 h 122"/>
                <a:gd name="T18" fmla="*/ 0 w 478"/>
                <a:gd name="T19" fmla="*/ 66 h 122"/>
                <a:gd name="T20" fmla="*/ 0 w 478"/>
                <a:gd name="T21" fmla="*/ 66 h 122"/>
                <a:gd name="T22" fmla="*/ 12 w 478"/>
                <a:gd name="T23" fmla="*/ 94 h 122"/>
                <a:gd name="T24" fmla="*/ 12 w 478"/>
                <a:gd name="T25" fmla="*/ 94 h 122"/>
                <a:gd name="T26" fmla="*/ 20 w 478"/>
                <a:gd name="T27" fmla="*/ 122 h 122"/>
                <a:gd name="T28" fmla="*/ 20 w 478"/>
                <a:gd name="T29" fmla="*/ 122 h 122"/>
                <a:gd name="T30" fmla="*/ 34 w 478"/>
                <a:gd name="T31" fmla="*/ 108 h 122"/>
                <a:gd name="T32" fmla="*/ 50 w 478"/>
                <a:gd name="T33" fmla="*/ 94 h 122"/>
                <a:gd name="T34" fmla="*/ 66 w 478"/>
                <a:gd name="T35" fmla="*/ 82 h 122"/>
                <a:gd name="T36" fmla="*/ 86 w 478"/>
                <a:gd name="T37" fmla="*/ 72 h 122"/>
                <a:gd name="T38" fmla="*/ 104 w 478"/>
                <a:gd name="T39" fmla="*/ 64 h 122"/>
                <a:gd name="T40" fmla="*/ 124 w 478"/>
                <a:gd name="T41" fmla="*/ 60 h 122"/>
                <a:gd name="T42" fmla="*/ 146 w 478"/>
                <a:gd name="T43" fmla="*/ 56 h 122"/>
                <a:gd name="T44" fmla="*/ 168 w 478"/>
                <a:gd name="T45" fmla="*/ 54 h 122"/>
                <a:gd name="T46" fmla="*/ 172 w 478"/>
                <a:gd name="T47" fmla="*/ 54 h 122"/>
                <a:gd name="T48" fmla="*/ 228 w 478"/>
                <a:gd name="T49" fmla="*/ 54 h 122"/>
                <a:gd name="T50" fmla="*/ 266 w 478"/>
                <a:gd name="T51" fmla="*/ 54 h 122"/>
                <a:gd name="T52" fmla="*/ 322 w 478"/>
                <a:gd name="T53" fmla="*/ 54 h 122"/>
                <a:gd name="T54" fmla="*/ 392 w 478"/>
                <a:gd name="T55" fmla="*/ 54 h 122"/>
                <a:gd name="T56" fmla="*/ 448 w 478"/>
                <a:gd name="T57" fmla="*/ 54 h 122"/>
                <a:gd name="T58" fmla="*/ 478 w 478"/>
                <a:gd name="T59" fmla="*/ 54 h 122"/>
                <a:gd name="T60" fmla="*/ 478 w 478"/>
                <a:gd name="T61" fmla="*/ 38 h 122"/>
                <a:gd name="T62" fmla="*/ 478 w 478"/>
                <a:gd name="T63" fmla="*/ 38 h 122"/>
                <a:gd name="T64" fmla="*/ 478 w 478"/>
                <a:gd name="T65" fmla="*/ 18 h 122"/>
                <a:gd name="T66" fmla="*/ 476 w 478"/>
                <a:gd name="T67" fmla="*/ 0 h 122"/>
                <a:gd name="T68" fmla="*/ 448 w 478"/>
                <a:gd name="T69" fmla="*/ 0 h 122"/>
                <a:gd name="T70" fmla="*/ 392 w 478"/>
                <a:gd name="T71" fmla="*/ 0 h 122"/>
                <a:gd name="T72" fmla="*/ 324 w 478"/>
                <a:gd name="T73" fmla="*/ 0 h 122"/>
                <a:gd name="T74" fmla="*/ 268 w 478"/>
                <a:gd name="T75" fmla="*/ 0 h 122"/>
                <a:gd name="T76" fmla="*/ 208 w 478"/>
                <a:gd name="T77" fmla="*/ 0 h 122"/>
                <a:gd name="T78" fmla="*/ 168 w 478"/>
                <a:gd name="T79" fmla="*/ 0 h 122"/>
                <a:gd name="T80" fmla="*/ 168 w 478"/>
                <a:gd name="T81" fmla="*/ 0 h 122"/>
                <a:gd name="T82" fmla="*/ 144 w 478"/>
                <a:gd name="T83" fmla="*/ 0 h 122"/>
                <a:gd name="T84" fmla="*/ 144 w 478"/>
                <a:gd name="T8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78" h="122">
                  <a:moveTo>
                    <a:pt x="144" y="0"/>
                  </a:moveTo>
                  <a:lnTo>
                    <a:pt x="144" y="0"/>
                  </a:lnTo>
                  <a:lnTo>
                    <a:pt x="124" y="4"/>
                  </a:lnTo>
                  <a:lnTo>
                    <a:pt x="104" y="8"/>
                  </a:lnTo>
                  <a:lnTo>
                    <a:pt x="84" y="14"/>
                  </a:lnTo>
                  <a:lnTo>
                    <a:pt x="66" y="22"/>
                  </a:lnTo>
                  <a:lnTo>
                    <a:pt x="48" y="30"/>
                  </a:lnTo>
                  <a:lnTo>
                    <a:pt x="30" y="40"/>
                  </a:lnTo>
                  <a:lnTo>
                    <a:pt x="14" y="5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12" y="94"/>
                  </a:lnTo>
                  <a:lnTo>
                    <a:pt x="12" y="94"/>
                  </a:lnTo>
                  <a:lnTo>
                    <a:pt x="20" y="122"/>
                  </a:lnTo>
                  <a:lnTo>
                    <a:pt x="20" y="122"/>
                  </a:lnTo>
                  <a:lnTo>
                    <a:pt x="34" y="108"/>
                  </a:lnTo>
                  <a:lnTo>
                    <a:pt x="50" y="94"/>
                  </a:lnTo>
                  <a:lnTo>
                    <a:pt x="66" y="82"/>
                  </a:lnTo>
                  <a:lnTo>
                    <a:pt x="86" y="72"/>
                  </a:lnTo>
                  <a:lnTo>
                    <a:pt x="104" y="64"/>
                  </a:lnTo>
                  <a:lnTo>
                    <a:pt x="124" y="60"/>
                  </a:lnTo>
                  <a:lnTo>
                    <a:pt x="146" y="56"/>
                  </a:lnTo>
                  <a:lnTo>
                    <a:pt x="168" y="54"/>
                  </a:lnTo>
                  <a:lnTo>
                    <a:pt x="172" y="54"/>
                  </a:lnTo>
                  <a:lnTo>
                    <a:pt x="228" y="54"/>
                  </a:lnTo>
                  <a:lnTo>
                    <a:pt x="266" y="54"/>
                  </a:lnTo>
                  <a:lnTo>
                    <a:pt x="322" y="54"/>
                  </a:lnTo>
                  <a:lnTo>
                    <a:pt x="392" y="54"/>
                  </a:lnTo>
                  <a:lnTo>
                    <a:pt x="448" y="54"/>
                  </a:lnTo>
                  <a:lnTo>
                    <a:pt x="478" y="54"/>
                  </a:lnTo>
                  <a:lnTo>
                    <a:pt x="478" y="38"/>
                  </a:lnTo>
                  <a:lnTo>
                    <a:pt x="478" y="38"/>
                  </a:lnTo>
                  <a:lnTo>
                    <a:pt x="478" y="18"/>
                  </a:lnTo>
                  <a:lnTo>
                    <a:pt x="476" y="0"/>
                  </a:lnTo>
                  <a:lnTo>
                    <a:pt x="448" y="0"/>
                  </a:lnTo>
                  <a:lnTo>
                    <a:pt x="392" y="0"/>
                  </a:lnTo>
                  <a:lnTo>
                    <a:pt x="324" y="0"/>
                  </a:lnTo>
                  <a:lnTo>
                    <a:pt x="268" y="0"/>
                  </a:lnTo>
                  <a:lnTo>
                    <a:pt x="208" y="0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63" name="Freeform 43"/>
            <p:cNvSpPr>
              <a:spLocks/>
            </p:cNvSpPr>
            <p:nvPr userDrawn="1"/>
          </p:nvSpPr>
          <p:spPr bwMode="auto">
            <a:xfrm>
              <a:off x="4584700" y="173038"/>
              <a:ext cx="193675" cy="190500"/>
            </a:xfrm>
            <a:custGeom>
              <a:avLst/>
              <a:gdLst>
                <a:gd name="T0" fmla="*/ 60 w 122"/>
                <a:gd name="T1" fmla="*/ 120 h 120"/>
                <a:gd name="T2" fmla="*/ 60 w 122"/>
                <a:gd name="T3" fmla="*/ 120 h 120"/>
                <a:gd name="T4" fmla="*/ 72 w 122"/>
                <a:gd name="T5" fmla="*/ 118 h 120"/>
                <a:gd name="T6" fmla="*/ 84 w 122"/>
                <a:gd name="T7" fmla="*/ 114 h 120"/>
                <a:gd name="T8" fmla="*/ 94 w 122"/>
                <a:gd name="T9" fmla="*/ 108 h 120"/>
                <a:gd name="T10" fmla="*/ 104 w 122"/>
                <a:gd name="T11" fmla="*/ 102 h 120"/>
                <a:gd name="T12" fmla="*/ 110 w 122"/>
                <a:gd name="T13" fmla="*/ 92 h 120"/>
                <a:gd name="T14" fmla="*/ 116 w 122"/>
                <a:gd name="T15" fmla="*/ 82 h 120"/>
                <a:gd name="T16" fmla="*/ 120 w 122"/>
                <a:gd name="T17" fmla="*/ 72 h 120"/>
                <a:gd name="T18" fmla="*/ 122 w 122"/>
                <a:gd name="T19" fmla="*/ 60 h 120"/>
                <a:gd name="T20" fmla="*/ 122 w 122"/>
                <a:gd name="T21" fmla="*/ 60 h 120"/>
                <a:gd name="T22" fmla="*/ 120 w 122"/>
                <a:gd name="T23" fmla="*/ 48 h 120"/>
                <a:gd name="T24" fmla="*/ 116 w 122"/>
                <a:gd name="T25" fmla="*/ 36 h 120"/>
                <a:gd name="T26" fmla="*/ 110 w 122"/>
                <a:gd name="T27" fmla="*/ 26 h 120"/>
                <a:gd name="T28" fmla="*/ 104 w 122"/>
                <a:gd name="T29" fmla="*/ 18 h 120"/>
                <a:gd name="T30" fmla="*/ 94 w 122"/>
                <a:gd name="T31" fmla="*/ 10 h 120"/>
                <a:gd name="T32" fmla="*/ 84 w 122"/>
                <a:gd name="T33" fmla="*/ 4 h 120"/>
                <a:gd name="T34" fmla="*/ 72 w 122"/>
                <a:gd name="T35" fmla="*/ 0 h 120"/>
                <a:gd name="T36" fmla="*/ 60 w 122"/>
                <a:gd name="T37" fmla="*/ 0 h 120"/>
                <a:gd name="T38" fmla="*/ 60 w 122"/>
                <a:gd name="T39" fmla="*/ 0 h 120"/>
                <a:gd name="T40" fmla="*/ 48 w 122"/>
                <a:gd name="T41" fmla="*/ 0 h 120"/>
                <a:gd name="T42" fmla="*/ 38 w 122"/>
                <a:gd name="T43" fmla="*/ 4 h 120"/>
                <a:gd name="T44" fmla="*/ 26 w 122"/>
                <a:gd name="T45" fmla="*/ 10 h 120"/>
                <a:gd name="T46" fmla="*/ 18 w 122"/>
                <a:gd name="T47" fmla="*/ 18 h 120"/>
                <a:gd name="T48" fmla="*/ 10 w 122"/>
                <a:gd name="T49" fmla="*/ 26 h 120"/>
                <a:gd name="T50" fmla="*/ 6 w 122"/>
                <a:gd name="T51" fmla="*/ 36 h 120"/>
                <a:gd name="T52" fmla="*/ 2 w 122"/>
                <a:gd name="T53" fmla="*/ 48 h 120"/>
                <a:gd name="T54" fmla="*/ 0 w 122"/>
                <a:gd name="T55" fmla="*/ 60 h 120"/>
                <a:gd name="T56" fmla="*/ 0 w 122"/>
                <a:gd name="T57" fmla="*/ 60 h 120"/>
                <a:gd name="T58" fmla="*/ 2 w 122"/>
                <a:gd name="T59" fmla="*/ 72 h 120"/>
                <a:gd name="T60" fmla="*/ 6 w 122"/>
                <a:gd name="T61" fmla="*/ 82 h 120"/>
                <a:gd name="T62" fmla="*/ 10 w 122"/>
                <a:gd name="T63" fmla="*/ 92 h 120"/>
                <a:gd name="T64" fmla="*/ 18 w 122"/>
                <a:gd name="T65" fmla="*/ 102 h 120"/>
                <a:gd name="T66" fmla="*/ 26 w 122"/>
                <a:gd name="T67" fmla="*/ 108 h 120"/>
                <a:gd name="T68" fmla="*/ 38 w 122"/>
                <a:gd name="T69" fmla="*/ 114 h 120"/>
                <a:gd name="T70" fmla="*/ 48 w 122"/>
                <a:gd name="T71" fmla="*/ 118 h 120"/>
                <a:gd name="T72" fmla="*/ 60 w 122"/>
                <a:gd name="T73" fmla="*/ 120 h 120"/>
                <a:gd name="T74" fmla="*/ 60 w 122"/>
                <a:gd name="T7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2" h="120">
                  <a:moveTo>
                    <a:pt x="60" y="120"/>
                  </a:moveTo>
                  <a:lnTo>
                    <a:pt x="60" y="120"/>
                  </a:lnTo>
                  <a:lnTo>
                    <a:pt x="72" y="118"/>
                  </a:lnTo>
                  <a:lnTo>
                    <a:pt x="84" y="114"/>
                  </a:lnTo>
                  <a:lnTo>
                    <a:pt x="94" y="108"/>
                  </a:lnTo>
                  <a:lnTo>
                    <a:pt x="104" y="102"/>
                  </a:lnTo>
                  <a:lnTo>
                    <a:pt x="110" y="92"/>
                  </a:lnTo>
                  <a:lnTo>
                    <a:pt x="116" y="82"/>
                  </a:lnTo>
                  <a:lnTo>
                    <a:pt x="120" y="72"/>
                  </a:lnTo>
                  <a:lnTo>
                    <a:pt x="122" y="60"/>
                  </a:lnTo>
                  <a:lnTo>
                    <a:pt x="122" y="60"/>
                  </a:lnTo>
                  <a:lnTo>
                    <a:pt x="120" y="48"/>
                  </a:lnTo>
                  <a:lnTo>
                    <a:pt x="116" y="36"/>
                  </a:lnTo>
                  <a:lnTo>
                    <a:pt x="110" y="26"/>
                  </a:lnTo>
                  <a:lnTo>
                    <a:pt x="104" y="18"/>
                  </a:lnTo>
                  <a:lnTo>
                    <a:pt x="94" y="10"/>
                  </a:lnTo>
                  <a:lnTo>
                    <a:pt x="84" y="4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0"/>
                  </a:lnTo>
                  <a:lnTo>
                    <a:pt x="38" y="4"/>
                  </a:lnTo>
                  <a:lnTo>
                    <a:pt x="26" y="10"/>
                  </a:lnTo>
                  <a:lnTo>
                    <a:pt x="18" y="18"/>
                  </a:lnTo>
                  <a:lnTo>
                    <a:pt x="10" y="26"/>
                  </a:lnTo>
                  <a:lnTo>
                    <a:pt x="6" y="36"/>
                  </a:lnTo>
                  <a:lnTo>
                    <a:pt x="2" y="4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72"/>
                  </a:lnTo>
                  <a:lnTo>
                    <a:pt x="6" y="82"/>
                  </a:lnTo>
                  <a:lnTo>
                    <a:pt x="10" y="92"/>
                  </a:lnTo>
                  <a:lnTo>
                    <a:pt x="18" y="102"/>
                  </a:lnTo>
                  <a:lnTo>
                    <a:pt x="26" y="108"/>
                  </a:lnTo>
                  <a:lnTo>
                    <a:pt x="38" y="114"/>
                  </a:lnTo>
                  <a:lnTo>
                    <a:pt x="48" y="118"/>
                  </a:lnTo>
                  <a:lnTo>
                    <a:pt x="60" y="120"/>
                  </a:lnTo>
                  <a:lnTo>
                    <a:pt x="60" y="120"/>
                  </a:lnTo>
                  <a:close/>
                </a:path>
              </a:pathLst>
            </a:custGeom>
            <a:solidFill>
              <a:srgbClr val="97D9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64" name="Freeform 44"/>
            <p:cNvSpPr>
              <a:spLocks/>
            </p:cNvSpPr>
            <p:nvPr userDrawn="1"/>
          </p:nvSpPr>
          <p:spPr bwMode="auto">
            <a:xfrm>
              <a:off x="4987925" y="1588"/>
              <a:ext cx="244475" cy="250825"/>
            </a:xfrm>
            <a:custGeom>
              <a:avLst/>
              <a:gdLst>
                <a:gd name="T0" fmla="*/ 110 w 154"/>
                <a:gd name="T1" fmla="*/ 118 h 158"/>
                <a:gd name="T2" fmla="*/ 110 w 154"/>
                <a:gd name="T3" fmla="*/ 118 h 158"/>
                <a:gd name="T4" fmla="*/ 100 w 154"/>
                <a:gd name="T5" fmla="*/ 120 h 158"/>
                <a:gd name="T6" fmla="*/ 84 w 154"/>
                <a:gd name="T7" fmla="*/ 120 h 158"/>
                <a:gd name="T8" fmla="*/ 0 w 154"/>
                <a:gd name="T9" fmla="*/ 120 h 158"/>
                <a:gd name="T10" fmla="*/ 0 w 154"/>
                <a:gd name="T11" fmla="*/ 120 h 158"/>
                <a:gd name="T12" fmla="*/ 2 w 154"/>
                <a:gd name="T13" fmla="*/ 140 h 158"/>
                <a:gd name="T14" fmla="*/ 4 w 154"/>
                <a:gd name="T15" fmla="*/ 158 h 158"/>
                <a:gd name="T16" fmla="*/ 84 w 154"/>
                <a:gd name="T17" fmla="*/ 158 h 158"/>
                <a:gd name="T18" fmla="*/ 84 w 154"/>
                <a:gd name="T19" fmla="*/ 158 h 158"/>
                <a:gd name="T20" fmla="*/ 100 w 154"/>
                <a:gd name="T21" fmla="*/ 158 h 158"/>
                <a:gd name="T22" fmla="*/ 114 w 154"/>
                <a:gd name="T23" fmla="*/ 158 h 158"/>
                <a:gd name="T24" fmla="*/ 126 w 154"/>
                <a:gd name="T25" fmla="*/ 154 h 158"/>
                <a:gd name="T26" fmla="*/ 136 w 154"/>
                <a:gd name="T27" fmla="*/ 146 h 158"/>
                <a:gd name="T28" fmla="*/ 136 w 154"/>
                <a:gd name="T29" fmla="*/ 146 h 158"/>
                <a:gd name="T30" fmla="*/ 142 w 154"/>
                <a:gd name="T31" fmla="*/ 138 h 158"/>
                <a:gd name="T32" fmla="*/ 148 w 154"/>
                <a:gd name="T33" fmla="*/ 130 h 158"/>
                <a:gd name="T34" fmla="*/ 150 w 154"/>
                <a:gd name="T35" fmla="*/ 118 h 158"/>
                <a:gd name="T36" fmla="*/ 152 w 154"/>
                <a:gd name="T37" fmla="*/ 104 h 158"/>
                <a:gd name="T38" fmla="*/ 154 w 154"/>
                <a:gd name="T39" fmla="*/ 62 h 158"/>
                <a:gd name="T40" fmla="*/ 154 w 154"/>
                <a:gd name="T41" fmla="*/ 2 h 158"/>
                <a:gd name="T42" fmla="*/ 154 w 154"/>
                <a:gd name="T43" fmla="*/ 2 h 158"/>
                <a:gd name="T44" fmla="*/ 154 w 154"/>
                <a:gd name="T45" fmla="*/ 0 h 158"/>
                <a:gd name="T46" fmla="*/ 116 w 154"/>
                <a:gd name="T47" fmla="*/ 0 h 158"/>
                <a:gd name="T48" fmla="*/ 116 w 154"/>
                <a:gd name="T49" fmla="*/ 0 h 158"/>
                <a:gd name="T50" fmla="*/ 116 w 154"/>
                <a:gd name="T51" fmla="*/ 2 h 158"/>
                <a:gd name="T52" fmla="*/ 116 w 154"/>
                <a:gd name="T53" fmla="*/ 2 h 158"/>
                <a:gd name="T54" fmla="*/ 114 w 154"/>
                <a:gd name="T55" fmla="*/ 80 h 158"/>
                <a:gd name="T56" fmla="*/ 112 w 154"/>
                <a:gd name="T57" fmla="*/ 106 h 158"/>
                <a:gd name="T58" fmla="*/ 112 w 154"/>
                <a:gd name="T59" fmla="*/ 114 h 158"/>
                <a:gd name="T60" fmla="*/ 110 w 154"/>
                <a:gd name="T61" fmla="*/ 118 h 158"/>
                <a:gd name="T62" fmla="*/ 110 w 154"/>
                <a:gd name="T63" fmla="*/ 11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4" h="158">
                  <a:moveTo>
                    <a:pt x="110" y="118"/>
                  </a:moveTo>
                  <a:lnTo>
                    <a:pt x="110" y="118"/>
                  </a:lnTo>
                  <a:lnTo>
                    <a:pt x="100" y="120"/>
                  </a:lnTo>
                  <a:lnTo>
                    <a:pt x="84" y="120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2" y="140"/>
                  </a:lnTo>
                  <a:lnTo>
                    <a:pt x="4" y="158"/>
                  </a:lnTo>
                  <a:lnTo>
                    <a:pt x="84" y="158"/>
                  </a:lnTo>
                  <a:lnTo>
                    <a:pt x="84" y="158"/>
                  </a:lnTo>
                  <a:lnTo>
                    <a:pt x="100" y="158"/>
                  </a:lnTo>
                  <a:lnTo>
                    <a:pt x="114" y="158"/>
                  </a:lnTo>
                  <a:lnTo>
                    <a:pt x="126" y="154"/>
                  </a:lnTo>
                  <a:lnTo>
                    <a:pt x="136" y="146"/>
                  </a:lnTo>
                  <a:lnTo>
                    <a:pt x="136" y="146"/>
                  </a:lnTo>
                  <a:lnTo>
                    <a:pt x="142" y="138"/>
                  </a:lnTo>
                  <a:lnTo>
                    <a:pt x="148" y="130"/>
                  </a:lnTo>
                  <a:lnTo>
                    <a:pt x="150" y="118"/>
                  </a:lnTo>
                  <a:lnTo>
                    <a:pt x="152" y="104"/>
                  </a:lnTo>
                  <a:lnTo>
                    <a:pt x="154" y="62"/>
                  </a:lnTo>
                  <a:lnTo>
                    <a:pt x="154" y="2"/>
                  </a:lnTo>
                  <a:lnTo>
                    <a:pt x="154" y="2"/>
                  </a:lnTo>
                  <a:lnTo>
                    <a:pt x="154" y="0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116" y="2"/>
                  </a:lnTo>
                  <a:lnTo>
                    <a:pt x="116" y="2"/>
                  </a:lnTo>
                  <a:lnTo>
                    <a:pt x="114" y="80"/>
                  </a:lnTo>
                  <a:lnTo>
                    <a:pt x="112" y="106"/>
                  </a:lnTo>
                  <a:lnTo>
                    <a:pt x="112" y="114"/>
                  </a:lnTo>
                  <a:lnTo>
                    <a:pt x="110" y="118"/>
                  </a:lnTo>
                  <a:lnTo>
                    <a:pt x="110" y="11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65" name="Freeform 45"/>
            <p:cNvSpPr>
              <a:spLocks/>
            </p:cNvSpPr>
            <p:nvPr userDrawn="1"/>
          </p:nvSpPr>
          <p:spPr bwMode="auto">
            <a:xfrm>
              <a:off x="4210050" y="1265238"/>
              <a:ext cx="193675" cy="101600"/>
            </a:xfrm>
            <a:custGeom>
              <a:avLst/>
              <a:gdLst>
                <a:gd name="T0" fmla="*/ 122 w 122"/>
                <a:gd name="T1" fmla="*/ 52 h 64"/>
                <a:gd name="T2" fmla="*/ 122 w 122"/>
                <a:gd name="T3" fmla="*/ 52 h 64"/>
                <a:gd name="T4" fmla="*/ 112 w 122"/>
                <a:gd name="T5" fmla="*/ 26 h 64"/>
                <a:gd name="T6" fmla="*/ 106 w 122"/>
                <a:gd name="T7" fmla="*/ 0 h 64"/>
                <a:gd name="T8" fmla="*/ 106 w 122"/>
                <a:gd name="T9" fmla="*/ 0 h 64"/>
                <a:gd name="T10" fmla="*/ 88 w 122"/>
                <a:gd name="T11" fmla="*/ 4 h 64"/>
                <a:gd name="T12" fmla="*/ 72 w 122"/>
                <a:gd name="T13" fmla="*/ 8 h 64"/>
                <a:gd name="T14" fmla="*/ 54 w 122"/>
                <a:gd name="T15" fmla="*/ 8 h 64"/>
                <a:gd name="T16" fmla="*/ 34 w 122"/>
                <a:gd name="T17" fmla="*/ 10 h 64"/>
                <a:gd name="T18" fmla="*/ 0 w 122"/>
                <a:gd name="T19" fmla="*/ 10 h 64"/>
                <a:gd name="T20" fmla="*/ 0 w 122"/>
                <a:gd name="T21" fmla="*/ 64 h 64"/>
                <a:gd name="T22" fmla="*/ 34 w 122"/>
                <a:gd name="T23" fmla="*/ 64 h 64"/>
                <a:gd name="T24" fmla="*/ 34 w 122"/>
                <a:gd name="T25" fmla="*/ 64 h 64"/>
                <a:gd name="T26" fmla="*/ 58 w 122"/>
                <a:gd name="T27" fmla="*/ 64 h 64"/>
                <a:gd name="T28" fmla="*/ 80 w 122"/>
                <a:gd name="T29" fmla="*/ 62 h 64"/>
                <a:gd name="T30" fmla="*/ 102 w 122"/>
                <a:gd name="T31" fmla="*/ 58 h 64"/>
                <a:gd name="T32" fmla="*/ 122 w 122"/>
                <a:gd name="T33" fmla="*/ 52 h 64"/>
                <a:gd name="T34" fmla="*/ 122 w 122"/>
                <a:gd name="T35" fmla="*/ 5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2" h="64">
                  <a:moveTo>
                    <a:pt x="122" y="52"/>
                  </a:moveTo>
                  <a:lnTo>
                    <a:pt x="122" y="52"/>
                  </a:lnTo>
                  <a:lnTo>
                    <a:pt x="112" y="26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88" y="4"/>
                  </a:lnTo>
                  <a:lnTo>
                    <a:pt x="72" y="8"/>
                  </a:lnTo>
                  <a:lnTo>
                    <a:pt x="54" y="8"/>
                  </a:lnTo>
                  <a:lnTo>
                    <a:pt x="34" y="10"/>
                  </a:lnTo>
                  <a:lnTo>
                    <a:pt x="0" y="10"/>
                  </a:lnTo>
                  <a:lnTo>
                    <a:pt x="0" y="64"/>
                  </a:lnTo>
                  <a:lnTo>
                    <a:pt x="34" y="64"/>
                  </a:lnTo>
                  <a:lnTo>
                    <a:pt x="34" y="64"/>
                  </a:lnTo>
                  <a:lnTo>
                    <a:pt x="58" y="64"/>
                  </a:lnTo>
                  <a:lnTo>
                    <a:pt x="80" y="62"/>
                  </a:lnTo>
                  <a:lnTo>
                    <a:pt x="102" y="58"/>
                  </a:lnTo>
                  <a:lnTo>
                    <a:pt x="122" y="52"/>
                  </a:lnTo>
                  <a:lnTo>
                    <a:pt x="122" y="52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66" name="Freeform 46"/>
            <p:cNvSpPr>
              <a:spLocks/>
            </p:cNvSpPr>
            <p:nvPr userDrawn="1"/>
          </p:nvSpPr>
          <p:spPr bwMode="auto">
            <a:xfrm>
              <a:off x="4622800" y="576263"/>
              <a:ext cx="88900" cy="285750"/>
            </a:xfrm>
            <a:custGeom>
              <a:avLst/>
              <a:gdLst>
                <a:gd name="T0" fmla="*/ 56 w 56"/>
                <a:gd name="T1" fmla="*/ 0 h 180"/>
                <a:gd name="T2" fmla="*/ 56 w 56"/>
                <a:gd name="T3" fmla="*/ 0 h 180"/>
                <a:gd name="T4" fmla="*/ 30 w 56"/>
                <a:gd name="T5" fmla="*/ 2 h 180"/>
                <a:gd name="T6" fmla="*/ 30 w 56"/>
                <a:gd name="T7" fmla="*/ 2 h 180"/>
                <a:gd name="T8" fmla="*/ 0 w 56"/>
                <a:gd name="T9" fmla="*/ 0 h 180"/>
                <a:gd name="T10" fmla="*/ 0 w 56"/>
                <a:gd name="T11" fmla="*/ 180 h 180"/>
                <a:gd name="T12" fmla="*/ 0 w 56"/>
                <a:gd name="T13" fmla="*/ 180 h 180"/>
                <a:gd name="T14" fmla="*/ 28 w 56"/>
                <a:gd name="T15" fmla="*/ 174 h 180"/>
                <a:gd name="T16" fmla="*/ 56 w 56"/>
                <a:gd name="T17" fmla="*/ 172 h 180"/>
                <a:gd name="T18" fmla="*/ 56 w 56"/>
                <a:gd name="T19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180">
                  <a:moveTo>
                    <a:pt x="56" y="0"/>
                  </a:moveTo>
                  <a:lnTo>
                    <a:pt x="56" y="0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0" y="0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28" y="174"/>
                  </a:lnTo>
                  <a:lnTo>
                    <a:pt x="56" y="172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67" name="Freeform 47"/>
            <p:cNvSpPr>
              <a:spLocks/>
            </p:cNvSpPr>
            <p:nvPr userDrawn="1"/>
          </p:nvSpPr>
          <p:spPr bwMode="auto">
            <a:xfrm>
              <a:off x="3540125" y="1281113"/>
              <a:ext cx="193675" cy="101600"/>
            </a:xfrm>
            <a:custGeom>
              <a:avLst/>
              <a:gdLst>
                <a:gd name="T0" fmla="*/ 122 w 122"/>
                <a:gd name="T1" fmla="*/ 54 h 64"/>
                <a:gd name="T2" fmla="*/ 122 w 122"/>
                <a:gd name="T3" fmla="*/ 0 h 64"/>
                <a:gd name="T4" fmla="*/ 64 w 122"/>
                <a:gd name="T5" fmla="*/ 0 h 64"/>
                <a:gd name="T6" fmla="*/ 64 w 122"/>
                <a:gd name="T7" fmla="*/ 0 h 64"/>
                <a:gd name="T8" fmla="*/ 30 w 122"/>
                <a:gd name="T9" fmla="*/ 2 h 64"/>
                <a:gd name="T10" fmla="*/ 0 w 122"/>
                <a:gd name="T11" fmla="*/ 6 h 64"/>
                <a:gd name="T12" fmla="*/ 0 w 122"/>
                <a:gd name="T13" fmla="*/ 64 h 64"/>
                <a:gd name="T14" fmla="*/ 0 w 122"/>
                <a:gd name="T15" fmla="*/ 64 h 64"/>
                <a:gd name="T16" fmla="*/ 30 w 122"/>
                <a:gd name="T17" fmla="*/ 56 h 64"/>
                <a:gd name="T18" fmla="*/ 64 w 122"/>
                <a:gd name="T19" fmla="*/ 54 h 64"/>
                <a:gd name="T20" fmla="*/ 122 w 122"/>
                <a:gd name="T21" fmla="*/ 5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64">
                  <a:moveTo>
                    <a:pt x="122" y="54"/>
                  </a:moveTo>
                  <a:lnTo>
                    <a:pt x="122" y="0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30" y="2"/>
                  </a:lnTo>
                  <a:lnTo>
                    <a:pt x="0" y="6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30" y="56"/>
                  </a:lnTo>
                  <a:lnTo>
                    <a:pt x="64" y="54"/>
                  </a:lnTo>
                  <a:lnTo>
                    <a:pt x="122" y="5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68" name="Rectangle 48"/>
            <p:cNvSpPr>
              <a:spLocks noChangeArrowheads="1"/>
            </p:cNvSpPr>
            <p:nvPr userDrawn="1"/>
          </p:nvSpPr>
          <p:spPr bwMode="auto">
            <a:xfrm>
              <a:off x="3232150" y="2703513"/>
              <a:ext cx="50800" cy="162877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69" name="Freeform 49"/>
            <p:cNvSpPr>
              <a:spLocks/>
            </p:cNvSpPr>
            <p:nvPr userDrawn="1"/>
          </p:nvSpPr>
          <p:spPr bwMode="auto">
            <a:xfrm>
              <a:off x="3194050" y="2160588"/>
              <a:ext cx="88900" cy="457200"/>
            </a:xfrm>
            <a:custGeom>
              <a:avLst/>
              <a:gdLst>
                <a:gd name="T0" fmla="*/ 0 w 56"/>
                <a:gd name="T1" fmla="*/ 0 h 288"/>
                <a:gd name="T2" fmla="*/ 0 w 56"/>
                <a:gd name="T3" fmla="*/ 234 h 288"/>
                <a:gd name="T4" fmla="*/ 0 w 56"/>
                <a:gd name="T5" fmla="*/ 234 h 288"/>
                <a:gd name="T6" fmla="*/ 10 w 56"/>
                <a:gd name="T7" fmla="*/ 260 h 288"/>
                <a:gd name="T8" fmla="*/ 18 w 56"/>
                <a:gd name="T9" fmla="*/ 288 h 288"/>
                <a:gd name="T10" fmla="*/ 56 w 56"/>
                <a:gd name="T11" fmla="*/ 288 h 288"/>
                <a:gd name="T12" fmla="*/ 56 w 56"/>
                <a:gd name="T13" fmla="*/ 0 h 288"/>
                <a:gd name="T14" fmla="*/ 0 w 56"/>
                <a:gd name="T1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288">
                  <a:moveTo>
                    <a:pt x="0" y="0"/>
                  </a:moveTo>
                  <a:lnTo>
                    <a:pt x="0" y="234"/>
                  </a:lnTo>
                  <a:lnTo>
                    <a:pt x="0" y="234"/>
                  </a:lnTo>
                  <a:lnTo>
                    <a:pt x="10" y="260"/>
                  </a:lnTo>
                  <a:lnTo>
                    <a:pt x="18" y="288"/>
                  </a:lnTo>
                  <a:lnTo>
                    <a:pt x="56" y="288"/>
                  </a:lnTo>
                  <a:lnTo>
                    <a:pt x="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0" name="Freeform 50"/>
            <p:cNvSpPr>
              <a:spLocks/>
            </p:cNvSpPr>
            <p:nvPr userDrawn="1"/>
          </p:nvSpPr>
          <p:spPr bwMode="auto">
            <a:xfrm>
              <a:off x="3194050" y="1709738"/>
              <a:ext cx="85725" cy="104775"/>
            </a:xfrm>
            <a:custGeom>
              <a:avLst/>
              <a:gdLst>
                <a:gd name="T0" fmla="*/ 0 w 54"/>
                <a:gd name="T1" fmla="*/ 0 h 66"/>
                <a:gd name="T2" fmla="*/ 0 w 54"/>
                <a:gd name="T3" fmla="*/ 0 h 66"/>
                <a:gd name="T4" fmla="*/ 0 w 54"/>
                <a:gd name="T5" fmla="*/ 10 h 66"/>
                <a:gd name="T6" fmla="*/ 0 w 54"/>
                <a:gd name="T7" fmla="*/ 66 h 66"/>
                <a:gd name="T8" fmla="*/ 54 w 54"/>
                <a:gd name="T9" fmla="*/ 66 h 66"/>
                <a:gd name="T10" fmla="*/ 54 w 54"/>
                <a:gd name="T11" fmla="*/ 66 h 66"/>
                <a:gd name="T12" fmla="*/ 42 w 54"/>
                <a:gd name="T13" fmla="*/ 48 h 66"/>
                <a:gd name="T14" fmla="*/ 30 w 54"/>
                <a:gd name="T15" fmla="*/ 30 h 66"/>
                <a:gd name="T16" fmla="*/ 16 w 54"/>
                <a:gd name="T17" fmla="*/ 14 h 66"/>
                <a:gd name="T18" fmla="*/ 0 w 54"/>
                <a:gd name="T19" fmla="*/ 0 h 66"/>
                <a:gd name="T20" fmla="*/ 0 w 54"/>
                <a:gd name="T2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66">
                  <a:moveTo>
                    <a:pt x="0" y="0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0" y="66"/>
                  </a:lnTo>
                  <a:lnTo>
                    <a:pt x="54" y="66"/>
                  </a:lnTo>
                  <a:lnTo>
                    <a:pt x="54" y="66"/>
                  </a:lnTo>
                  <a:lnTo>
                    <a:pt x="42" y="48"/>
                  </a:lnTo>
                  <a:lnTo>
                    <a:pt x="30" y="30"/>
                  </a:lnTo>
                  <a:lnTo>
                    <a:pt x="16" y="1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1" name="Rectangle 51"/>
            <p:cNvSpPr>
              <a:spLocks noChangeArrowheads="1"/>
            </p:cNvSpPr>
            <p:nvPr userDrawn="1"/>
          </p:nvSpPr>
          <p:spPr bwMode="auto">
            <a:xfrm>
              <a:off x="3194050" y="2043113"/>
              <a:ext cx="88900" cy="2857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2" name="Rectangle 52"/>
            <p:cNvSpPr>
              <a:spLocks noChangeArrowheads="1"/>
            </p:cNvSpPr>
            <p:nvPr userDrawn="1"/>
          </p:nvSpPr>
          <p:spPr bwMode="auto">
            <a:xfrm>
              <a:off x="3194050" y="1900238"/>
              <a:ext cx="88900" cy="57150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3" name="Rectangle 53"/>
            <p:cNvSpPr>
              <a:spLocks noChangeArrowheads="1"/>
            </p:cNvSpPr>
            <p:nvPr userDrawn="1"/>
          </p:nvSpPr>
          <p:spPr bwMode="auto">
            <a:xfrm>
              <a:off x="3819525" y="1281113"/>
              <a:ext cx="304800" cy="8572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4" name="Freeform 54"/>
            <p:cNvSpPr>
              <a:spLocks/>
            </p:cNvSpPr>
            <p:nvPr userDrawn="1"/>
          </p:nvSpPr>
          <p:spPr bwMode="auto">
            <a:xfrm>
              <a:off x="3209925" y="1322388"/>
              <a:ext cx="241300" cy="355600"/>
            </a:xfrm>
            <a:custGeom>
              <a:avLst/>
              <a:gdLst>
                <a:gd name="T0" fmla="*/ 48 w 152"/>
                <a:gd name="T1" fmla="*/ 224 h 224"/>
                <a:gd name="T2" fmla="*/ 48 w 152"/>
                <a:gd name="T3" fmla="*/ 224 h 224"/>
                <a:gd name="T4" fmla="*/ 52 w 152"/>
                <a:gd name="T5" fmla="*/ 198 h 224"/>
                <a:gd name="T6" fmla="*/ 60 w 152"/>
                <a:gd name="T7" fmla="*/ 174 h 224"/>
                <a:gd name="T8" fmla="*/ 70 w 152"/>
                <a:gd name="T9" fmla="*/ 152 h 224"/>
                <a:gd name="T10" fmla="*/ 82 w 152"/>
                <a:gd name="T11" fmla="*/ 130 h 224"/>
                <a:gd name="T12" fmla="*/ 98 w 152"/>
                <a:gd name="T13" fmla="*/ 110 h 224"/>
                <a:gd name="T14" fmla="*/ 114 w 152"/>
                <a:gd name="T15" fmla="*/ 92 h 224"/>
                <a:gd name="T16" fmla="*/ 132 w 152"/>
                <a:gd name="T17" fmla="*/ 76 h 224"/>
                <a:gd name="T18" fmla="*/ 152 w 152"/>
                <a:gd name="T19" fmla="*/ 62 h 224"/>
                <a:gd name="T20" fmla="*/ 152 w 152"/>
                <a:gd name="T21" fmla="*/ 0 h 224"/>
                <a:gd name="T22" fmla="*/ 152 w 152"/>
                <a:gd name="T23" fmla="*/ 0 h 224"/>
                <a:gd name="T24" fmla="*/ 126 w 152"/>
                <a:gd name="T25" fmla="*/ 14 h 224"/>
                <a:gd name="T26" fmla="*/ 100 w 152"/>
                <a:gd name="T27" fmla="*/ 32 h 224"/>
                <a:gd name="T28" fmla="*/ 78 w 152"/>
                <a:gd name="T29" fmla="*/ 52 h 224"/>
                <a:gd name="T30" fmla="*/ 56 w 152"/>
                <a:gd name="T31" fmla="*/ 74 h 224"/>
                <a:gd name="T32" fmla="*/ 38 w 152"/>
                <a:gd name="T33" fmla="*/ 98 h 224"/>
                <a:gd name="T34" fmla="*/ 22 w 152"/>
                <a:gd name="T35" fmla="*/ 124 h 224"/>
                <a:gd name="T36" fmla="*/ 10 w 152"/>
                <a:gd name="T37" fmla="*/ 152 h 224"/>
                <a:gd name="T38" fmla="*/ 0 w 152"/>
                <a:gd name="T39" fmla="*/ 182 h 224"/>
                <a:gd name="T40" fmla="*/ 0 w 152"/>
                <a:gd name="T41" fmla="*/ 182 h 224"/>
                <a:gd name="T42" fmla="*/ 24 w 152"/>
                <a:gd name="T43" fmla="*/ 202 h 224"/>
                <a:gd name="T44" fmla="*/ 48 w 152"/>
                <a:gd name="T45" fmla="*/ 224 h 224"/>
                <a:gd name="T46" fmla="*/ 48 w 152"/>
                <a:gd name="T4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2" h="224">
                  <a:moveTo>
                    <a:pt x="48" y="224"/>
                  </a:moveTo>
                  <a:lnTo>
                    <a:pt x="48" y="224"/>
                  </a:lnTo>
                  <a:lnTo>
                    <a:pt x="52" y="198"/>
                  </a:lnTo>
                  <a:lnTo>
                    <a:pt x="60" y="174"/>
                  </a:lnTo>
                  <a:lnTo>
                    <a:pt x="70" y="152"/>
                  </a:lnTo>
                  <a:lnTo>
                    <a:pt x="82" y="130"/>
                  </a:lnTo>
                  <a:lnTo>
                    <a:pt x="98" y="110"/>
                  </a:lnTo>
                  <a:lnTo>
                    <a:pt x="114" y="92"/>
                  </a:lnTo>
                  <a:lnTo>
                    <a:pt x="132" y="76"/>
                  </a:lnTo>
                  <a:lnTo>
                    <a:pt x="152" y="62"/>
                  </a:lnTo>
                  <a:lnTo>
                    <a:pt x="152" y="0"/>
                  </a:lnTo>
                  <a:lnTo>
                    <a:pt x="152" y="0"/>
                  </a:lnTo>
                  <a:lnTo>
                    <a:pt x="126" y="14"/>
                  </a:lnTo>
                  <a:lnTo>
                    <a:pt x="100" y="32"/>
                  </a:lnTo>
                  <a:lnTo>
                    <a:pt x="78" y="52"/>
                  </a:lnTo>
                  <a:lnTo>
                    <a:pt x="56" y="74"/>
                  </a:lnTo>
                  <a:lnTo>
                    <a:pt x="38" y="98"/>
                  </a:lnTo>
                  <a:lnTo>
                    <a:pt x="22" y="124"/>
                  </a:lnTo>
                  <a:lnTo>
                    <a:pt x="10" y="152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4" y="202"/>
                  </a:lnTo>
                  <a:lnTo>
                    <a:pt x="48" y="224"/>
                  </a:lnTo>
                  <a:lnTo>
                    <a:pt x="48" y="22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5" name="Freeform 55"/>
            <p:cNvSpPr>
              <a:spLocks noEditPoints="1"/>
            </p:cNvSpPr>
            <p:nvPr userDrawn="1"/>
          </p:nvSpPr>
          <p:spPr bwMode="auto">
            <a:xfrm>
              <a:off x="4346575" y="1588"/>
              <a:ext cx="647700" cy="577850"/>
            </a:xfrm>
            <a:custGeom>
              <a:avLst/>
              <a:gdLst>
                <a:gd name="T0" fmla="*/ 0 w 408"/>
                <a:gd name="T1" fmla="*/ 160 h 364"/>
                <a:gd name="T2" fmla="*/ 4 w 408"/>
                <a:gd name="T3" fmla="*/ 198 h 364"/>
                <a:gd name="T4" fmla="*/ 14 w 408"/>
                <a:gd name="T5" fmla="*/ 232 h 364"/>
                <a:gd name="T6" fmla="*/ 30 w 408"/>
                <a:gd name="T7" fmla="*/ 264 h 364"/>
                <a:gd name="T8" fmla="*/ 50 w 408"/>
                <a:gd name="T9" fmla="*/ 294 h 364"/>
                <a:gd name="T10" fmla="*/ 76 w 408"/>
                <a:gd name="T11" fmla="*/ 318 h 364"/>
                <a:gd name="T12" fmla="*/ 106 w 408"/>
                <a:gd name="T13" fmla="*/ 338 h 364"/>
                <a:gd name="T14" fmla="*/ 140 w 408"/>
                <a:gd name="T15" fmla="*/ 352 h 364"/>
                <a:gd name="T16" fmla="*/ 174 w 408"/>
                <a:gd name="T17" fmla="*/ 362 h 364"/>
                <a:gd name="T18" fmla="*/ 204 w 408"/>
                <a:gd name="T19" fmla="*/ 364 h 364"/>
                <a:gd name="T20" fmla="*/ 230 w 408"/>
                <a:gd name="T21" fmla="*/ 362 h 364"/>
                <a:gd name="T22" fmla="*/ 260 w 408"/>
                <a:gd name="T23" fmla="*/ 356 h 364"/>
                <a:gd name="T24" fmla="*/ 288 w 408"/>
                <a:gd name="T25" fmla="*/ 344 h 364"/>
                <a:gd name="T26" fmla="*/ 314 w 408"/>
                <a:gd name="T27" fmla="*/ 330 h 364"/>
                <a:gd name="T28" fmla="*/ 352 w 408"/>
                <a:gd name="T29" fmla="*/ 298 h 364"/>
                <a:gd name="T30" fmla="*/ 382 w 408"/>
                <a:gd name="T31" fmla="*/ 258 h 364"/>
                <a:gd name="T32" fmla="*/ 400 w 408"/>
                <a:gd name="T33" fmla="*/ 212 h 364"/>
                <a:gd name="T34" fmla="*/ 408 w 408"/>
                <a:gd name="T35" fmla="*/ 160 h 364"/>
                <a:gd name="T36" fmla="*/ 408 w 408"/>
                <a:gd name="T37" fmla="*/ 158 h 364"/>
                <a:gd name="T38" fmla="*/ 406 w 408"/>
                <a:gd name="T39" fmla="*/ 140 h 364"/>
                <a:gd name="T40" fmla="*/ 404 w 408"/>
                <a:gd name="T41" fmla="*/ 120 h 364"/>
                <a:gd name="T42" fmla="*/ 392 w 408"/>
                <a:gd name="T43" fmla="*/ 84 h 364"/>
                <a:gd name="T44" fmla="*/ 376 w 408"/>
                <a:gd name="T45" fmla="*/ 52 h 364"/>
                <a:gd name="T46" fmla="*/ 354 w 408"/>
                <a:gd name="T47" fmla="*/ 24 h 364"/>
                <a:gd name="T48" fmla="*/ 328 w 408"/>
                <a:gd name="T49" fmla="*/ 0 h 364"/>
                <a:gd name="T50" fmla="*/ 78 w 408"/>
                <a:gd name="T51" fmla="*/ 0 h 364"/>
                <a:gd name="T52" fmla="*/ 46 w 408"/>
                <a:gd name="T53" fmla="*/ 30 h 364"/>
                <a:gd name="T54" fmla="*/ 22 w 408"/>
                <a:gd name="T55" fmla="*/ 70 h 364"/>
                <a:gd name="T56" fmla="*/ 6 w 408"/>
                <a:gd name="T57" fmla="*/ 112 h 364"/>
                <a:gd name="T58" fmla="*/ 0 w 408"/>
                <a:gd name="T59" fmla="*/ 160 h 364"/>
                <a:gd name="T60" fmla="*/ 94 w 408"/>
                <a:gd name="T61" fmla="*/ 144 h 364"/>
                <a:gd name="T62" fmla="*/ 98 w 408"/>
                <a:gd name="T63" fmla="*/ 76 h 364"/>
                <a:gd name="T64" fmla="*/ 156 w 408"/>
                <a:gd name="T65" fmla="*/ 62 h 364"/>
                <a:gd name="T66" fmla="*/ 214 w 408"/>
                <a:gd name="T67" fmla="*/ 22 h 364"/>
                <a:gd name="T68" fmla="*/ 258 w 408"/>
                <a:gd name="T69" fmla="*/ 60 h 364"/>
                <a:gd name="T70" fmla="*/ 326 w 408"/>
                <a:gd name="T71" fmla="*/ 78 h 364"/>
                <a:gd name="T72" fmla="*/ 326 w 408"/>
                <a:gd name="T73" fmla="*/ 138 h 364"/>
                <a:gd name="T74" fmla="*/ 354 w 408"/>
                <a:gd name="T75" fmla="*/ 202 h 364"/>
                <a:gd name="T76" fmla="*/ 306 w 408"/>
                <a:gd name="T77" fmla="*/ 238 h 364"/>
                <a:gd name="T78" fmla="*/ 272 w 408"/>
                <a:gd name="T79" fmla="*/ 300 h 364"/>
                <a:gd name="T80" fmla="*/ 214 w 408"/>
                <a:gd name="T81" fmla="*/ 286 h 364"/>
                <a:gd name="T82" fmla="*/ 146 w 408"/>
                <a:gd name="T83" fmla="*/ 298 h 364"/>
                <a:gd name="T84" fmla="*/ 120 w 408"/>
                <a:gd name="T85" fmla="*/ 244 h 364"/>
                <a:gd name="T86" fmla="*/ 68 w 408"/>
                <a:gd name="T87" fmla="*/ 198 h 364"/>
                <a:gd name="T88" fmla="*/ 94 w 408"/>
                <a:gd name="T89" fmla="*/ 14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08" h="364">
                  <a:moveTo>
                    <a:pt x="0" y="160"/>
                  </a:moveTo>
                  <a:lnTo>
                    <a:pt x="0" y="160"/>
                  </a:lnTo>
                  <a:lnTo>
                    <a:pt x="2" y="178"/>
                  </a:lnTo>
                  <a:lnTo>
                    <a:pt x="4" y="198"/>
                  </a:lnTo>
                  <a:lnTo>
                    <a:pt x="8" y="216"/>
                  </a:lnTo>
                  <a:lnTo>
                    <a:pt x="14" y="232"/>
                  </a:lnTo>
                  <a:lnTo>
                    <a:pt x="20" y="250"/>
                  </a:lnTo>
                  <a:lnTo>
                    <a:pt x="30" y="264"/>
                  </a:lnTo>
                  <a:lnTo>
                    <a:pt x="40" y="280"/>
                  </a:lnTo>
                  <a:lnTo>
                    <a:pt x="50" y="294"/>
                  </a:lnTo>
                  <a:lnTo>
                    <a:pt x="62" y="306"/>
                  </a:lnTo>
                  <a:lnTo>
                    <a:pt x="76" y="318"/>
                  </a:lnTo>
                  <a:lnTo>
                    <a:pt x="90" y="328"/>
                  </a:lnTo>
                  <a:lnTo>
                    <a:pt x="106" y="338"/>
                  </a:lnTo>
                  <a:lnTo>
                    <a:pt x="122" y="346"/>
                  </a:lnTo>
                  <a:lnTo>
                    <a:pt x="140" y="352"/>
                  </a:lnTo>
                  <a:lnTo>
                    <a:pt x="156" y="358"/>
                  </a:lnTo>
                  <a:lnTo>
                    <a:pt x="174" y="362"/>
                  </a:lnTo>
                  <a:lnTo>
                    <a:pt x="174" y="362"/>
                  </a:lnTo>
                  <a:lnTo>
                    <a:pt x="204" y="364"/>
                  </a:lnTo>
                  <a:lnTo>
                    <a:pt x="204" y="364"/>
                  </a:lnTo>
                  <a:lnTo>
                    <a:pt x="230" y="362"/>
                  </a:lnTo>
                  <a:lnTo>
                    <a:pt x="230" y="362"/>
                  </a:lnTo>
                  <a:lnTo>
                    <a:pt x="260" y="356"/>
                  </a:lnTo>
                  <a:lnTo>
                    <a:pt x="260" y="356"/>
                  </a:lnTo>
                  <a:lnTo>
                    <a:pt x="288" y="344"/>
                  </a:lnTo>
                  <a:lnTo>
                    <a:pt x="314" y="330"/>
                  </a:lnTo>
                  <a:lnTo>
                    <a:pt x="314" y="330"/>
                  </a:lnTo>
                  <a:lnTo>
                    <a:pt x="334" y="316"/>
                  </a:lnTo>
                  <a:lnTo>
                    <a:pt x="352" y="298"/>
                  </a:lnTo>
                  <a:lnTo>
                    <a:pt x="368" y="280"/>
                  </a:lnTo>
                  <a:lnTo>
                    <a:pt x="382" y="258"/>
                  </a:lnTo>
                  <a:lnTo>
                    <a:pt x="392" y="236"/>
                  </a:lnTo>
                  <a:lnTo>
                    <a:pt x="400" y="212"/>
                  </a:lnTo>
                  <a:lnTo>
                    <a:pt x="406" y="186"/>
                  </a:lnTo>
                  <a:lnTo>
                    <a:pt x="408" y="160"/>
                  </a:lnTo>
                  <a:lnTo>
                    <a:pt x="408" y="160"/>
                  </a:lnTo>
                  <a:lnTo>
                    <a:pt x="408" y="158"/>
                  </a:lnTo>
                  <a:lnTo>
                    <a:pt x="408" y="158"/>
                  </a:lnTo>
                  <a:lnTo>
                    <a:pt x="406" y="140"/>
                  </a:lnTo>
                  <a:lnTo>
                    <a:pt x="404" y="120"/>
                  </a:lnTo>
                  <a:lnTo>
                    <a:pt x="404" y="120"/>
                  </a:lnTo>
                  <a:lnTo>
                    <a:pt x="398" y="102"/>
                  </a:lnTo>
                  <a:lnTo>
                    <a:pt x="392" y="84"/>
                  </a:lnTo>
                  <a:lnTo>
                    <a:pt x="386" y="68"/>
                  </a:lnTo>
                  <a:lnTo>
                    <a:pt x="376" y="52"/>
                  </a:lnTo>
                  <a:lnTo>
                    <a:pt x="366" y="38"/>
                  </a:lnTo>
                  <a:lnTo>
                    <a:pt x="354" y="24"/>
                  </a:lnTo>
                  <a:lnTo>
                    <a:pt x="342" y="10"/>
                  </a:lnTo>
                  <a:lnTo>
                    <a:pt x="328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62" y="14"/>
                  </a:lnTo>
                  <a:lnTo>
                    <a:pt x="46" y="30"/>
                  </a:lnTo>
                  <a:lnTo>
                    <a:pt x="32" y="50"/>
                  </a:lnTo>
                  <a:lnTo>
                    <a:pt x="22" y="70"/>
                  </a:lnTo>
                  <a:lnTo>
                    <a:pt x="12" y="90"/>
                  </a:lnTo>
                  <a:lnTo>
                    <a:pt x="6" y="112"/>
                  </a:lnTo>
                  <a:lnTo>
                    <a:pt x="2" y="136"/>
                  </a:lnTo>
                  <a:lnTo>
                    <a:pt x="0" y="160"/>
                  </a:lnTo>
                  <a:lnTo>
                    <a:pt x="0" y="160"/>
                  </a:lnTo>
                  <a:close/>
                  <a:moveTo>
                    <a:pt x="94" y="144"/>
                  </a:moveTo>
                  <a:lnTo>
                    <a:pt x="110" y="102"/>
                  </a:lnTo>
                  <a:lnTo>
                    <a:pt x="98" y="76"/>
                  </a:lnTo>
                  <a:lnTo>
                    <a:pt x="128" y="44"/>
                  </a:lnTo>
                  <a:lnTo>
                    <a:pt x="156" y="62"/>
                  </a:lnTo>
                  <a:lnTo>
                    <a:pt x="200" y="50"/>
                  </a:lnTo>
                  <a:lnTo>
                    <a:pt x="214" y="22"/>
                  </a:lnTo>
                  <a:lnTo>
                    <a:pt x="258" y="26"/>
                  </a:lnTo>
                  <a:lnTo>
                    <a:pt x="258" y="60"/>
                  </a:lnTo>
                  <a:lnTo>
                    <a:pt x="298" y="84"/>
                  </a:lnTo>
                  <a:lnTo>
                    <a:pt x="326" y="78"/>
                  </a:lnTo>
                  <a:lnTo>
                    <a:pt x="350" y="116"/>
                  </a:lnTo>
                  <a:lnTo>
                    <a:pt x="326" y="138"/>
                  </a:lnTo>
                  <a:lnTo>
                    <a:pt x="330" y="182"/>
                  </a:lnTo>
                  <a:lnTo>
                    <a:pt x="354" y="202"/>
                  </a:lnTo>
                  <a:lnTo>
                    <a:pt x="340" y="244"/>
                  </a:lnTo>
                  <a:lnTo>
                    <a:pt x="306" y="238"/>
                  </a:lnTo>
                  <a:lnTo>
                    <a:pt x="272" y="270"/>
                  </a:lnTo>
                  <a:lnTo>
                    <a:pt x="272" y="300"/>
                  </a:lnTo>
                  <a:lnTo>
                    <a:pt x="230" y="314"/>
                  </a:lnTo>
                  <a:lnTo>
                    <a:pt x="214" y="286"/>
                  </a:lnTo>
                  <a:lnTo>
                    <a:pt x="170" y="278"/>
                  </a:lnTo>
                  <a:lnTo>
                    <a:pt x="146" y="298"/>
                  </a:lnTo>
                  <a:lnTo>
                    <a:pt x="108" y="274"/>
                  </a:lnTo>
                  <a:lnTo>
                    <a:pt x="120" y="244"/>
                  </a:lnTo>
                  <a:lnTo>
                    <a:pt x="96" y="204"/>
                  </a:lnTo>
                  <a:lnTo>
                    <a:pt x="68" y="198"/>
                  </a:lnTo>
                  <a:lnTo>
                    <a:pt x="62" y="154"/>
                  </a:lnTo>
                  <a:lnTo>
                    <a:pt x="94" y="14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6" name="Freeform 56"/>
            <p:cNvSpPr>
              <a:spLocks noEditPoints="1"/>
            </p:cNvSpPr>
            <p:nvPr userDrawn="1"/>
          </p:nvSpPr>
          <p:spPr bwMode="auto">
            <a:xfrm>
              <a:off x="4540250" y="1062038"/>
              <a:ext cx="358775" cy="238125"/>
            </a:xfrm>
            <a:custGeom>
              <a:avLst/>
              <a:gdLst>
                <a:gd name="T0" fmla="*/ 0 w 226"/>
                <a:gd name="T1" fmla="*/ 0 h 150"/>
                <a:gd name="T2" fmla="*/ 0 w 226"/>
                <a:gd name="T3" fmla="*/ 150 h 150"/>
                <a:gd name="T4" fmla="*/ 226 w 226"/>
                <a:gd name="T5" fmla="*/ 150 h 150"/>
                <a:gd name="T6" fmla="*/ 226 w 226"/>
                <a:gd name="T7" fmla="*/ 0 h 150"/>
                <a:gd name="T8" fmla="*/ 0 w 226"/>
                <a:gd name="T9" fmla="*/ 0 h 150"/>
                <a:gd name="T10" fmla="*/ 188 w 226"/>
                <a:gd name="T11" fmla="*/ 112 h 150"/>
                <a:gd name="T12" fmla="*/ 150 w 226"/>
                <a:gd name="T13" fmla="*/ 74 h 150"/>
                <a:gd name="T14" fmla="*/ 94 w 226"/>
                <a:gd name="T15" fmla="*/ 130 h 150"/>
                <a:gd name="T16" fmla="*/ 20 w 226"/>
                <a:gd name="T17" fmla="*/ 56 h 150"/>
                <a:gd name="T18" fmla="*/ 58 w 226"/>
                <a:gd name="T19" fmla="*/ 56 h 150"/>
                <a:gd name="T20" fmla="*/ 94 w 226"/>
                <a:gd name="T21" fmla="*/ 94 h 150"/>
                <a:gd name="T22" fmla="*/ 132 w 226"/>
                <a:gd name="T23" fmla="*/ 56 h 150"/>
                <a:gd name="T24" fmla="*/ 94 w 226"/>
                <a:gd name="T25" fmla="*/ 18 h 150"/>
                <a:gd name="T26" fmla="*/ 188 w 226"/>
                <a:gd name="T27" fmla="*/ 18 h 150"/>
                <a:gd name="T28" fmla="*/ 188 w 226"/>
                <a:gd name="T29" fmla="*/ 112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6" h="150">
                  <a:moveTo>
                    <a:pt x="0" y="0"/>
                  </a:moveTo>
                  <a:lnTo>
                    <a:pt x="0" y="150"/>
                  </a:lnTo>
                  <a:lnTo>
                    <a:pt x="226" y="150"/>
                  </a:lnTo>
                  <a:lnTo>
                    <a:pt x="226" y="0"/>
                  </a:lnTo>
                  <a:lnTo>
                    <a:pt x="0" y="0"/>
                  </a:lnTo>
                  <a:close/>
                  <a:moveTo>
                    <a:pt x="188" y="112"/>
                  </a:moveTo>
                  <a:lnTo>
                    <a:pt x="150" y="74"/>
                  </a:lnTo>
                  <a:lnTo>
                    <a:pt x="94" y="130"/>
                  </a:lnTo>
                  <a:lnTo>
                    <a:pt x="20" y="56"/>
                  </a:lnTo>
                  <a:lnTo>
                    <a:pt x="58" y="56"/>
                  </a:lnTo>
                  <a:lnTo>
                    <a:pt x="94" y="94"/>
                  </a:lnTo>
                  <a:lnTo>
                    <a:pt x="132" y="56"/>
                  </a:lnTo>
                  <a:lnTo>
                    <a:pt x="94" y="18"/>
                  </a:lnTo>
                  <a:lnTo>
                    <a:pt x="188" y="18"/>
                  </a:lnTo>
                  <a:lnTo>
                    <a:pt x="188" y="112"/>
                  </a:lnTo>
                  <a:close/>
                </a:path>
              </a:pathLst>
            </a:custGeom>
            <a:solidFill>
              <a:srgbClr val="5B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7" name="Freeform 57"/>
            <p:cNvSpPr>
              <a:spLocks noEditPoints="1"/>
            </p:cNvSpPr>
            <p:nvPr userDrawn="1"/>
          </p:nvSpPr>
          <p:spPr bwMode="auto">
            <a:xfrm>
              <a:off x="4371975" y="849313"/>
              <a:ext cx="704850" cy="704850"/>
            </a:xfrm>
            <a:custGeom>
              <a:avLst/>
              <a:gdLst>
                <a:gd name="T0" fmla="*/ 214 w 444"/>
                <a:gd name="T1" fmla="*/ 0 h 444"/>
                <a:gd name="T2" fmla="*/ 158 w 444"/>
                <a:gd name="T3" fmla="*/ 8 h 444"/>
                <a:gd name="T4" fmla="*/ 126 w 444"/>
                <a:gd name="T5" fmla="*/ 22 h 444"/>
                <a:gd name="T6" fmla="*/ 82 w 444"/>
                <a:gd name="T7" fmla="*/ 50 h 444"/>
                <a:gd name="T8" fmla="*/ 44 w 444"/>
                <a:gd name="T9" fmla="*/ 88 h 444"/>
                <a:gd name="T10" fmla="*/ 18 w 444"/>
                <a:gd name="T11" fmla="*/ 134 h 444"/>
                <a:gd name="T12" fmla="*/ 2 w 444"/>
                <a:gd name="T13" fmla="*/ 184 h 444"/>
                <a:gd name="T14" fmla="*/ 0 w 444"/>
                <a:gd name="T15" fmla="*/ 222 h 444"/>
                <a:gd name="T16" fmla="*/ 4 w 444"/>
                <a:gd name="T17" fmla="*/ 262 h 444"/>
                <a:gd name="T18" fmla="*/ 20 w 444"/>
                <a:gd name="T19" fmla="*/ 314 h 444"/>
                <a:gd name="T20" fmla="*/ 76 w 444"/>
                <a:gd name="T21" fmla="*/ 390 h 444"/>
                <a:gd name="T22" fmla="*/ 158 w 444"/>
                <a:gd name="T23" fmla="*/ 434 h 444"/>
                <a:gd name="T24" fmla="*/ 222 w 444"/>
                <a:gd name="T25" fmla="*/ 444 h 444"/>
                <a:gd name="T26" fmla="*/ 244 w 444"/>
                <a:gd name="T27" fmla="*/ 444 h 444"/>
                <a:gd name="T28" fmla="*/ 298 w 444"/>
                <a:gd name="T29" fmla="*/ 432 h 444"/>
                <a:gd name="T30" fmla="*/ 344 w 444"/>
                <a:gd name="T31" fmla="*/ 408 h 444"/>
                <a:gd name="T32" fmla="*/ 382 w 444"/>
                <a:gd name="T33" fmla="*/ 376 h 444"/>
                <a:gd name="T34" fmla="*/ 412 w 444"/>
                <a:gd name="T35" fmla="*/ 338 h 444"/>
                <a:gd name="T36" fmla="*/ 434 w 444"/>
                <a:gd name="T37" fmla="*/ 290 h 444"/>
                <a:gd name="T38" fmla="*/ 444 w 444"/>
                <a:gd name="T39" fmla="*/ 240 h 444"/>
                <a:gd name="T40" fmla="*/ 444 w 444"/>
                <a:gd name="T41" fmla="*/ 204 h 444"/>
                <a:gd name="T42" fmla="*/ 434 w 444"/>
                <a:gd name="T43" fmla="*/ 154 h 444"/>
                <a:gd name="T44" fmla="*/ 412 w 444"/>
                <a:gd name="T45" fmla="*/ 106 h 444"/>
                <a:gd name="T46" fmla="*/ 382 w 444"/>
                <a:gd name="T47" fmla="*/ 68 h 444"/>
                <a:gd name="T48" fmla="*/ 344 w 444"/>
                <a:gd name="T49" fmla="*/ 36 h 444"/>
                <a:gd name="T50" fmla="*/ 298 w 444"/>
                <a:gd name="T51" fmla="*/ 12 h 444"/>
                <a:gd name="T52" fmla="*/ 244 w 444"/>
                <a:gd name="T53" fmla="*/ 0 h 444"/>
                <a:gd name="T54" fmla="*/ 222 w 444"/>
                <a:gd name="T55" fmla="*/ 0 h 444"/>
                <a:gd name="T56" fmla="*/ 340 w 444"/>
                <a:gd name="T57" fmla="*/ 98 h 444"/>
                <a:gd name="T58" fmla="*/ 358 w 444"/>
                <a:gd name="T59" fmla="*/ 108 h 444"/>
                <a:gd name="T60" fmla="*/ 368 w 444"/>
                <a:gd name="T61" fmla="*/ 126 h 444"/>
                <a:gd name="T62" fmla="*/ 370 w 444"/>
                <a:gd name="T63" fmla="*/ 284 h 444"/>
                <a:gd name="T64" fmla="*/ 362 w 444"/>
                <a:gd name="T65" fmla="*/ 304 h 444"/>
                <a:gd name="T66" fmla="*/ 346 w 444"/>
                <a:gd name="T67" fmla="*/ 318 h 444"/>
                <a:gd name="T68" fmla="*/ 306 w 444"/>
                <a:gd name="T69" fmla="*/ 322 h 444"/>
                <a:gd name="T70" fmla="*/ 238 w 444"/>
                <a:gd name="T71" fmla="*/ 322 h 444"/>
                <a:gd name="T72" fmla="*/ 200 w 444"/>
                <a:gd name="T73" fmla="*/ 340 h 444"/>
                <a:gd name="T74" fmla="*/ 106 w 444"/>
                <a:gd name="T75" fmla="*/ 358 h 444"/>
                <a:gd name="T76" fmla="*/ 106 w 444"/>
                <a:gd name="T77" fmla="*/ 322 h 444"/>
                <a:gd name="T78" fmla="*/ 86 w 444"/>
                <a:gd name="T79" fmla="*/ 314 h 444"/>
                <a:gd name="T80" fmla="*/ 72 w 444"/>
                <a:gd name="T81" fmla="*/ 298 h 444"/>
                <a:gd name="T82" fmla="*/ 70 w 444"/>
                <a:gd name="T83" fmla="*/ 134 h 444"/>
                <a:gd name="T84" fmla="*/ 72 w 444"/>
                <a:gd name="T85" fmla="*/ 120 h 444"/>
                <a:gd name="T86" fmla="*/ 86 w 444"/>
                <a:gd name="T87" fmla="*/ 102 h 444"/>
                <a:gd name="T88" fmla="*/ 106 w 444"/>
                <a:gd name="T89" fmla="*/ 96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4" h="444">
                  <a:moveTo>
                    <a:pt x="222" y="0"/>
                  </a:moveTo>
                  <a:lnTo>
                    <a:pt x="222" y="0"/>
                  </a:lnTo>
                  <a:lnTo>
                    <a:pt x="214" y="0"/>
                  </a:lnTo>
                  <a:lnTo>
                    <a:pt x="214" y="0"/>
                  </a:lnTo>
                  <a:lnTo>
                    <a:pt x="186" y="2"/>
                  </a:lnTo>
                  <a:lnTo>
                    <a:pt x="158" y="8"/>
                  </a:lnTo>
                  <a:lnTo>
                    <a:pt x="158" y="8"/>
                  </a:lnTo>
                  <a:lnTo>
                    <a:pt x="142" y="14"/>
                  </a:lnTo>
                  <a:lnTo>
                    <a:pt x="126" y="22"/>
                  </a:lnTo>
                  <a:lnTo>
                    <a:pt x="110" y="30"/>
                  </a:lnTo>
                  <a:lnTo>
                    <a:pt x="96" y="40"/>
                  </a:lnTo>
                  <a:lnTo>
                    <a:pt x="82" y="50"/>
                  </a:lnTo>
                  <a:lnTo>
                    <a:pt x="68" y="62"/>
                  </a:lnTo>
                  <a:lnTo>
                    <a:pt x="56" y="74"/>
                  </a:lnTo>
                  <a:lnTo>
                    <a:pt x="44" y="88"/>
                  </a:lnTo>
                  <a:lnTo>
                    <a:pt x="34" y="102"/>
                  </a:lnTo>
                  <a:lnTo>
                    <a:pt x="26" y="118"/>
                  </a:lnTo>
                  <a:lnTo>
                    <a:pt x="18" y="134"/>
                  </a:lnTo>
                  <a:lnTo>
                    <a:pt x="12" y="150"/>
                  </a:lnTo>
                  <a:lnTo>
                    <a:pt x="6" y="168"/>
                  </a:lnTo>
                  <a:lnTo>
                    <a:pt x="2" y="184"/>
                  </a:lnTo>
                  <a:lnTo>
                    <a:pt x="0" y="204"/>
                  </a:lnTo>
                  <a:lnTo>
                    <a:pt x="0" y="222"/>
                  </a:lnTo>
                  <a:lnTo>
                    <a:pt x="0" y="222"/>
                  </a:lnTo>
                  <a:lnTo>
                    <a:pt x="0" y="242"/>
                  </a:lnTo>
                  <a:lnTo>
                    <a:pt x="4" y="262"/>
                  </a:lnTo>
                  <a:lnTo>
                    <a:pt x="4" y="262"/>
                  </a:lnTo>
                  <a:lnTo>
                    <a:pt x="10" y="288"/>
                  </a:lnTo>
                  <a:lnTo>
                    <a:pt x="20" y="314"/>
                  </a:lnTo>
                  <a:lnTo>
                    <a:pt x="20" y="314"/>
                  </a:lnTo>
                  <a:lnTo>
                    <a:pt x="34" y="342"/>
                  </a:lnTo>
                  <a:lnTo>
                    <a:pt x="54" y="368"/>
                  </a:lnTo>
                  <a:lnTo>
                    <a:pt x="76" y="390"/>
                  </a:lnTo>
                  <a:lnTo>
                    <a:pt x="100" y="408"/>
                  </a:lnTo>
                  <a:lnTo>
                    <a:pt x="128" y="424"/>
                  </a:lnTo>
                  <a:lnTo>
                    <a:pt x="158" y="434"/>
                  </a:lnTo>
                  <a:lnTo>
                    <a:pt x="190" y="442"/>
                  </a:lnTo>
                  <a:lnTo>
                    <a:pt x="206" y="444"/>
                  </a:lnTo>
                  <a:lnTo>
                    <a:pt x="222" y="444"/>
                  </a:lnTo>
                  <a:lnTo>
                    <a:pt x="222" y="444"/>
                  </a:lnTo>
                  <a:lnTo>
                    <a:pt x="244" y="444"/>
                  </a:lnTo>
                  <a:lnTo>
                    <a:pt x="244" y="444"/>
                  </a:lnTo>
                  <a:lnTo>
                    <a:pt x="272" y="440"/>
                  </a:lnTo>
                  <a:lnTo>
                    <a:pt x="298" y="432"/>
                  </a:lnTo>
                  <a:lnTo>
                    <a:pt x="298" y="432"/>
                  </a:lnTo>
                  <a:lnTo>
                    <a:pt x="314" y="424"/>
                  </a:lnTo>
                  <a:lnTo>
                    <a:pt x="330" y="418"/>
                  </a:lnTo>
                  <a:lnTo>
                    <a:pt x="344" y="408"/>
                  </a:lnTo>
                  <a:lnTo>
                    <a:pt x="358" y="398"/>
                  </a:lnTo>
                  <a:lnTo>
                    <a:pt x="370" y="388"/>
                  </a:lnTo>
                  <a:lnTo>
                    <a:pt x="382" y="376"/>
                  </a:lnTo>
                  <a:lnTo>
                    <a:pt x="394" y="364"/>
                  </a:lnTo>
                  <a:lnTo>
                    <a:pt x="404" y="352"/>
                  </a:lnTo>
                  <a:lnTo>
                    <a:pt x="412" y="338"/>
                  </a:lnTo>
                  <a:lnTo>
                    <a:pt x="422" y="322"/>
                  </a:lnTo>
                  <a:lnTo>
                    <a:pt x="428" y="306"/>
                  </a:lnTo>
                  <a:lnTo>
                    <a:pt x="434" y="290"/>
                  </a:lnTo>
                  <a:lnTo>
                    <a:pt x="438" y="274"/>
                  </a:lnTo>
                  <a:lnTo>
                    <a:pt x="442" y="258"/>
                  </a:lnTo>
                  <a:lnTo>
                    <a:pt x="444" y="240"/>
                  </a:lnTo>
                  <a:lnTo>
                    <a:pt x="444" y="222"/>
                  </a:lnTo>
                  <a:lnTo>
                    <a:pt x="444" y="222"/>
                  </a:lnTo>
                  <a:lnTo>
                    <a:pt x="444" y="204"/>
                  </a:lnTo>
                  <a:lnTo>
                    <a:pt x="442" y="186"/>
                  </a:lnTo>
                  <a:lnTo>
                    <a:pt x="438" y="170"/>
                  </a:lnTo>
                  <a:lnTo>
                    <a:pt x="434" y="154"/>
                  </a:lnTo>
                  <a:lnTo>
                    <a:pt x="428" y="138"/>
                  </a:lnTo>
                  <a:lnTo>
                    <a:pt x="422" y="122"/>
                  </a:lnTo>
                  <a:lnTo>
                    <a:pt x="412" y="106"/>
                  </a:lnTo>
                  <a:lnTo>
                    <a:pt x="404" y="92"/>
                  </a:lnTo>
                  <a:lnTo>
                    <a:pt x="394" y="80"/>
                  </a:lnTo>
                  <a:lnTo>
                    <a:pt x="382" y="68"/>
                  </a:lnTo>
                  <a:lnTo>
                    <a:pt x="370" y="56"/>
                  </a:lnTo>
                  <a:lnTo>
                    <a:pt x="358" y="44"/>
                  </a:lnTo>
                  <a:lnTo>
                    <a:pt x="344" y="36"/>
                  </a:lnTo>
                  <a:lnTo>
                    <a:pt x="330" y="26"/>
                  </a:lnTo>
                  <a:lnTo>
                    <a:pt x="314" y="20"/>
                  </a:lnTo>
                  <a:lnTo>
                    <a:pt x="298" y="12"/>
                  </a:lnTo>
                  <a:lnTo>
                    <a:pt x="298" y="12"/>
                  </a:lnTo>
                  <a:lnTo>
                    <a:pt x="272" y="4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22" y="0"/>
                  </a:lnTo>
                  <a:lnTo>
                    <a:pt x="222" y="0"/>
                  </a:lnTo>
                  <a:close/>
                  <a:moveTo>
                    <a:pt x="332" y="96"/>
                  </a:moveTo>
                  <a:lnTo>
                    <a:pt x="332" y="96"/>
                  </a:lnTo>
                  <a:lnTo>
                    <a:pt x="340" y="98"/>
                  </a:lnTo>
                  <a:lnTo>
                    <a:pt x="346" y="100"/>
                  </a:lnTo>
                  <a:lnTo>
                    <a:pt x="352" y="102"/>
                  </a:lnTo>
                  <a:lnTo>
                    <a:pt x="358" y="108"/>
                  </a:lnTo>
                  <a:lnTo>
                    <a:pt x="362" y="112"/>
                  </a:lnTo>
                  <a:lnTo>
                    <a:pt x="366" y="120"/>
                  </a:lnTo>
                  <a:lnTo>
                    <a:pt x="368" y="126"/>
                  </a:lnTo>
                  <a:lnTo>
                    <a:pt x="370" y="134"/>
                  </a:lnTo>
                  <a:lnTo>
                    <a:pt x="370" y="284"/>
                  </a:lnTo>
                  <a:lnTo>
                    <a:pt x="370" y="284"/>
                  </a:lnTo>
                  <a:lnTo>
                    <a:pt x="368" y="292"/>
                  </a:lnTo>
                  <a:lnTo>
                    <a:pt x="366" y="298"/>
                  </a:lnTo>
                  <a:lnTo>
                    <a:pt x="362" y="304"/>
                  </a:lnTo>
                  <a:lnTo>
                    <a:pt x="358" y="310"/>
                  </a:lnTo>
                  <a:lnTo>
                    <a:pt x="352" y="314"/>
                  </a:lnTo>
                  <a:lnTo>
                    <a:pt x="346" y="318"/>
                  </a:lnTo>
                  <a:lnTo>
                    <a:pt x="340" y="320"/>
                  </a:lnTo>
                  <a:lnTo>
                    <a:pt x="332" y="322"/>
                  </a:lnTo>
                  <a:lnTo>
                    <a:pt x="306" y="322"/>
                  </a:lnTo>
                  <a:lnTo>
                    <a:pt x="332" y="358"/>
                  </a:lnTo>
                  <a:lnTo>
                    <a:pt x="312" y="378"/>
                  </a:lnTo>
                  <a:lnTo>
                    <a:pt x="238" y="322"/>
                  </a:lnTo>
                  <a:lnTo>
                    <a:pt x="238" y="322"/>
                  </a:lnTo>
                  <a:lnTo>
                    <a:pt x="238" y="340"/>
                  </a:lnTo>
                  <a:lnTo>
                    <a:pt x="200" y="340"/>
                  </a:lnTo>
                  <a:lnTo>
                    <a:pt x="200" y="322"/>
                  </a:lnTo>
                  <a:lnTo>
                    <a:pt x="126" y="378"/>
                  </a:lnTo>
                  <a:lnTo>
                    <a:pt x="106" y="358"/>
                  </a:lnTo>
                  <a:lnTo>
                    <a:pt x="132" y="322"/>
                  </a:lnTo>
                  <a:lnTo>
                    <a:pt x="106" y="322"/>
                  </a:lnTo>
                  <a:lnTo>
                    <a:pt x="106" y="322"/>
                  </a:lnTo>
                  <a:lnTo>
                    <a:pt x="100" y="320"/>
                  </a:lnTo>
                  <a:lnTo>
                    <a:pt x="92" y="318"/>
                  </a:lnTo>
                  <a:lnTo>
                    <a:pt x="86" y="314"/>
                  </a:lnTo>
                  <a:lnTo>
                    <a:pt x="80" y="310"/>
                  </a:lnTo>
                  <a:lnTo>
                    <a:pt x="76" y="304"/>
                  </a:lnTo>
                  <a:lnTo>
                    <a:pt x="72" y="298"/>
                  </a:lnTo>
                  <a:lnTo>
                    <a:pt x="70" y="292"/>
                  </a:lnTo>
                  <a:lnTo>
                    <a:pt x="70" y="284"/>
                  </a:lnTo>
                  <a:lnTo>
                    <a:pt x="70" y="134"/>
                  </a:lnTo>
                  <a:lnTo>
                    <a:pt x="70" y="134"/>
                  </a:lnTo>
                  <a:lnTo>
                    <a:pt x="70" y="126"/>
                  </a:lnTo>
                  <a:lnTo>
                    <a:pt x="72" y="120"/>
                  </a:lnTo>
                  <a:lnTo>
                    <a:pt x="76" y="112"/>
                  </a:lnTo>
                  <a:lnTo>
                    <a:pt x="80" y="108"/>
                  </a:lnTo>
                  <a:lnTo>
                    <a:pt x="86" y="102"/>
                  </a:lnTo>
                  <a:lnTo>
                    <a:pt x="92" y="100"/>
                  </a:lnTo>
                  <a:lnTo>
                    <a:pt x="100" y="98"/>
                  </a:lnTo>
                  <a:lnTo>
                    <a:pt x="106" y="96"/>
                  </a:lnTo>
                  <a:lnTo>
                    <a:pt x="332" y="96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8" name="Freeform 58"/>
            <p:cNvSpPr>
              <a:spLocks/>
            </p:cNvSpPr>
            <p:nvPr userDrawn="1"/>
          </p:nvSpPr>
          <p:spPr bwMode="auto">
            <a:xfrm>
              <a:off x="1444625" y="1458913"/>
              <a:ext cx="1457325" cy="498475"/>
            </a:xfrm>
            <a:custGeom>
              <a:avLst/>
              <a:gdLst>
                <a:gd name="T0" fmla="*/ 0 w 918"/>
                <a:gd name="T1" fmla="*/ 0 h 314"/>
                <a:gd name="T2" fmla="*/ 14 w 918"/>
                <a:gd name="T3" fmla="*/ 46 h 314"/>
                <a:gd name="T4" fmla="*/ 36 w 918"/>
                <a:gd name="T5" fmla="*/ 88 h 314"/>
                <a:gd name="T6" fmla="*/ 62 w 918"/>
                <a:gd name="T7" fmla="*/ 124 h 314"/>
                <a:gd name="T8" fmla="*/ 94 w 918"/>
                <a:gd name="T9" fmla="*/ 156 h 314"/>
                <a:gd name="T10" fmla="*/ 132 w 918"/>
                <a:gd name="T11" fmla="*/ 182 h 314"/>
                <a:gd name="T12" fmla="*/ 176 w 918"/>
                <a:gd name="T13" fmla="*/ 200 h 314"/>
                <a:gd name="T14" fmla="*/ 222 w 918"/>
                <a:gd name="T15" fmla="*/ 212 h 314"/>
                <a:gd name="T16" fmla="*/ 274 w 918"/>
                <a:gd name="T17" fmla="*/ 216 h 314"/>
                <a:gd name="T18" fmla="*/ 668 w 918"/>
                <a:gd name="T19" fmla="*/ 216 h 314"/>
                <a:gd name="T20" fmla="*/ 724 w 918"/>
                <a:gd name="T21" fmla="*/ 222 h 314"/>
                <a:gd name="T22" fmla="*/ 776 w 918"/>
                <a:gd name="T23" fmla="*/ 242 h 314"/>
                <a:gd name="T24" fmla="*/ 820 w 918"/>
                <a:gd name="T25" fmla="*/ 274 h 314"/>
                <a:gd name="T26" fmla="*/ 854 w 918"/>
                <a:gd name="T27" fmla="*/ 314 h 314"/>
                <a:gd name="T28" fmla="*/ 878 w 918"/>
                <a:gd name="T29" fmla="*/ 314 h 314"/>
                <a:gd name="T30" fmla="*/ 918 w 918"/>
                <a:gd name="T31" fmla="*/ 314 h 314"/>
                <a:gd name="T32" fmla="*/ 898 w 918"/>
                <a:gd name="T33" fmla="*/ 282 h 314"/>
                <a:gd name="T34" fmla="*/ 874 w 918"/>
                <a:gd name="T35" fmla="*/ 252 h 314"/>
                <a:gd name="T36" fmla="*/ 846 w 918"/>
                <a:gd name="T37" fmla="*/ 226 h 314"/>
                <a:gd name="T38" fmla="*/ 816 w 918"/>
                <a:gd name="T39" fmla="*/ 204 h 314"/>
                <a:gd name="T40" fmla="*/ 782 w 918"/>
                <a:gd name="T41" fmla="*/ 186 h 314"/>
                <a:gd name="T42" fmla="*/ 746 w 918"/>
                <a:gd name="T43" fmla="*/ 172 h 314"/>
                <a:gd name="T44" fmla="*/ 708 w 918"/>
                <a:gd name="T45" fmla="*/ 164 h 314"/>
                <a:gd name="T46" fmla="*/ 668 w 918"/>
                <a:gd name="T47" fmla="*/ 160 h 314"/>
                <a:gd name="T48" fmla="*/ 274 w 918"/>
                <a:gd name="T49" fmla="*/ 160 h 314"/>
                <a:gd name="T50" fmla="*/ 234 w 918"/>
                <a:gd name="T51" fmla="*/ 158 h 314"/>
                <a:gd name="T52" fmla="*/ 198 w 918"/>
                <a:gd name="T53" fmla="*/ 150 h 314"/>
                <a:gd name="T54" fmla="*/ 164 w 918"/>
                <a:gd name="T55" fmla="*/ 136 h 314"/>
                <a:gd name="T56" fmla="*/ 134 w 918"/>
                <a:gd name="T57" fmla="*/ 118 h 314"/>
                <a:gd name="T58" fmla="*/ 108 w 918"/>
                <a:gd name="T59" fmla="*/ 94 h 314"/>
                <a:gd name="T60" fmla="*/ 86 w 918"/>
                <a:gd name="T61" fmla="*/ 66 h 314"/>
                <a:gd name="T62" fmla="*/ 68 w 918"/>
                <a:gd name="T63" fmla="*/ 34 h 314"/>
                <a:gd name="T64" fmla="*/ 56 w 918"/>
                <a:gd name="T65" fmla="*/ 0 h 314"/>
                <a:gd name="T66" fmla="*/ 32 w 918"/>
                <a:gd name="T67" fmla="*/ 0 h 314"/>
                <a:gd name="T68" fmla="*/ 0 w 918"/>
                <a:gd name="T6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18" h="314">
                  <a:moveTo>
                    <a:pt x="0" y="0"/>
                  </a:moveTo>
                  <a:lnTo>
                    <a:pt x="0" y="0"/>
                  </a:lnTo>
                  <a:lnTo>
                    <a:pt x="6" y="22"/>
                  </a:lnTo>
                  <a:lnTo>
                    <a:pt x="14" y="46"/>
                  </a:lnTo>
                  <a:lnTo>
                    <a:pt x="24" y="68"/>
                  </a:lnTo>
                  <a:lnTo>
                    <a:pt x="36" y="88"/>
                  </a:lnTo>
                  <a:lnTo>
                    <a:pt x="48" y="108"/>
                  </a:lnTo>
                  <a:lnTo>
                    <a:pt x="62" y="124"/>
                  </a:lnTo>
                  <a:lnTo>
                    <a:pt x="78" y="142"/>
                  </a:lnTo>
                  <a:lnTo>
                    <a:pt x="94" y="156"/>
                  </a:lnTo>
                  <a:lnTo>
                    <a:pt x="114" y="170"/>
                  </a:lnTo>
                  <a:lnTo>
                    <a:pt x="132" y="182"/>
                  </a:lnTo>
                  <a:lnTo>
                    <a:pt x="154" y="192"/>
                  </a:lnTo>
                  <a:lnTo>
                    <a:pt x="176" y="200"/>
                  </a:lnTo>
                  <a:lnTo>
                    <a:pt x="198" y="206"/>
                  </a:lnTo>
                  <a:lnTo>
                    <a:pt x="222" y="212"/>
                  </a:lnTo>
                  <a:lnTo>
                    <a:pt x="248" y="214"/>
                  </a:lnTo>
                  <a:lnTo>
                    <a:pt x="274" y="216"/>
                  </a:lnTo>
                  <a:lnTo>
                    <a:pt x="668" y="216"/>
                  </a:lnTo>
                  <a:lnTo>
                    <a:pt x="668" y="216"/>
                  </a:lnTo>
                  <a:lnTo>
                    <a:pt x="696" y="218"/>
                  </a:lnTo>
                  <a:lnTo>
                    <a:pt x="724" y="222"/>
                  </a:lnTo>
                  <a:lnTo>
                    <a:pt x="750" y="232"/>
                  </a:lnTo>
                  <a:lnTo>
                    <a:pt x="776" y="242"/>
                  </a:lnTo>
                  <a:lnTo>
                    <a:pt x="798" y="258"/>
                  </a:lnTo>
                  <a:lnTo>
                    <a:pt x="820" y="274"/>
                  </a:lnTo>
                  <a:lnTo>
                    <a:pt x="838" y="294"/>
                  </a:lnTo>
                  <a:lnTo>
                    <a:pt x="854" y="314"/>
                  </a:lnTo>
                  <a:lnTo>
                    <a:pt x="854" y="314"/>
                  </a:lnTo>
                  <a:lnTo>
                    <a:pt x="878" y="314"/>
                  </a:lnTo>
                  <a:lnTo>
                    <a:pt x="918" y="314"/>
                  </a:lnTo>
                  <a:lnTo>
                    <a:pt x="918" y="314"/>
                  </a:lnTo>
                  <a:lnTo>
                    <a:pt x="908" y="298"/>
                  </a:lnTo>
                  <a:lnTo>
                    <a:pt x="898" y="282"/>
                  </a:lnTo>
                  <a:lnTo>
                    <a:pt x="886" y="266"/>
                  </a:lnTo>
                  <a:lnTo>
                    <a:pt x="874" y="252"/>
                  </a:lnTo>
                  <a:lnTo>
                    <a:pt x="862" y="238"/>
                  </a:lnTo>
                  <a:lnTo>
                    <a:pt x="846" y="226"/>
                  </a:lnTo>
                  <a:lnTo>
                    <a:pt x="832" y="214"/>
                  </a:lnTo>
                  <a:lnTo>
                    <a:pt x="816" y="204"/>
                  </a:lnTo>
                  <a:lnTo>
                    <a:pt x="800" y="194"/>
                  </a:lnTo>
                  <a:lnTo>
                    <a:pt x="782" y="186"/>
                  </a:lnTo>
                  <a:lnTo>
                    <a:pt x="764" y="178"/>
                  </a:lnTo>
                  <a:lnTo>
                    <a:pt x="746" y="172"/>
                  </a:lnTo>
                  <a:lnTo>
                    <a:pt x="728" y="168"/>
                  </a:lnTo>
                  <a:lnTo>
                    <a:pt x="708" y="164"/>
                  </a:lnTo>
                  <a:lnTo>
                    <a:pt x="688" y="162"/>
                  </a:lnTo>
                  <a:lnTo>
                    <a:pt x="668" y="160"/>
                  </a:lnTo>
                  <a:lnTo>
                    <a:pt x="274" y="160"/>
                  </a:lnTo>
                  <a:lnTo>
                    <a:pt x="274" y="160"/>
                  </a:lnTo>
                  <a:lnTo>
                    <a:pt x="254" y="160"/>
                  </a:lnTo>
                  <a:lnTo>
                    <a:pt x="234" y="158"/>
                  </a:lnTo>
                  <a:lnTo>
                    <a:pt x="216" y="154"/>
                  </a:lnTo>
                  <a:lnTo>
                    <a:pt x="198" y="150"/>
                  </a:lnTo>
                  <a:lnTo>
                    <a:pt x="180" y="144"/>
                  </a:lnTo>
                  <a:lnTo>
                    <a:pt x="164" y="136"/>
                  </a:lnTo>
                  <a:lnTo>
                    <a:pt x="148" y="128"/>
                  </a:lnTo>
                  <a:lnTo>
                    <a:pt x="134" y="118"/>
                  </a:lnTo>
                  <a:lnTo>
                    <a:pt x="120" y="106"/>
                  </a:lnTo>
                  <a:lnTo>
                    <a:pt x="108" y="94"/>
                  </a:lnTo>
                  <a:lnTo>
                    <a:pt x="96" y="80"/>
                  </a:lnTo>
                  <a:lnTo>
                    <a:pt x="86" y="66"/>
                  </a:lnTo>
                  <a:lnTo>
                    <a:pt x="76" y="52"/>
                  </a:lnTo>
                  <a:lnTo>
                    <a:pt x="68" y="34"/>
                  </a:lnTo>
                  <a:lnTo>
                    <a:pt x="62" y="18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9" name="Rectangle 59"/>
            <p:cNvSpPr>
              <a:spLocks noChangeArrowheads="1"/>
            </p:cNvSpPr>
            <p:nvPr userDrawn="1"/>
          </p:nvSpPr>
          <p:spPr bwMode="auto">
            <a:xfrm>
              <a:off x="2863850" y="2703513"/>
              <a:ext cx="85725" cy="1628775"/>
            </a:xfrm>
            <a:prstGeom prst="rect">
              <a:avLst/>
            </a:prstGeom>
            <a:solidFill>
              <a:srgbClr val="1E39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80" name="Freeform 60"/>
            <p:cNvSpPr>
              <a:spLocks/>
            </p:cNvSpPr>
            <p:nvPr userDrawn="1"/>
          </p:nvSpPr>
          <p:spPr bwMode="auto">
            <a:xfrm>
              <a:off x="2844800" y="2043113"/>
              <a:ext cx="104775" cy="149225"/>
            </a:xfrm>
            <a:custGeom>
              <a:avLst/>
              <a:gdLst>
                <a:gd name="T0" fmla="*/ 0 w 66"/>
                <a:gd name="T1" fmla="*/ 0 h 94"/>
                <a:gd name="T2" fmla="*/ 0 w 66"/>
                <a:gd name="T3" fmla="*/ 0 h 94"/>
                <a:gd name="T4" fmla="*/ 6 w 66"/>
                <a:gd name="T5" fmla="*/ 18 h 94"/>
                <a:gd name="T6" fmla="*/ 8 w 66"/>
                <a:gd name="T7" fmla="*/ 36 h 94"/>
                <a:gd name="T8" fmla="*/ 12 w 66"/>
                <a:gd name="T9" fmla="*/ 54 h 94"/>
                <a:gd name="T10" fmla="*/ 12 w 66"/>
                <a:gd name="T11" fmla="*/ 74 h 94"/>
                <a:gd name="T12" fmla="*/ 12 w 66"/>
                <a:gd name="T13" fmla="*/ 94 h 94"/>
                <a:gd name="T14" fmla="*/ 12 w 66"/>
                <a:gd name="T15" fmla="*/ 94 h 94"/>
                <a:gd name="T16" fmla="*/ 38 w 66"/>
                <a:gd name="T17" fmla="*/ 74 h 94"/>
                <a:gd name="T18" fmla="*/ 66 w 66"/>
                <a:gd name="T19" fmla="*/ 58 h 94"/>
                <a:gd name="T20" fmla="*/ 66 w 66"/>
                <a:gd name="T21" fmla="*/ 58 h 94"/>
                <a:gd name="T22" fmla="*/ 62 w 66"/>
                <a:gd name="T23" fmla="*/ 28 h 94"/>
                <a:gd name="T24" fmla="*/ 56 w 66"/>
                <a:gd name="T25" fmla="*/ 0 h 94"/>
                <a:gd name="T26" fmla="*/ 0 w 66"/>
                <a:gd name="T2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94">
                  <a:moveTo>
                    <a:pt x="0" y="0"/>
                  </a:moveTo>
                  <a:lnTo>
                    <a:pt x="0" y="0"/>
                  </a:lnTo>
                  <a:lnTo>
                    <a:pt x="6" y="18"/>
                  </a:lnTo>
                  <a:lnTo>
                    <a:pt x="8" y="36"/>
                  </a:lnTo>
                  <a:lnTo>
                    <a:pt x="12" y="54"/>
                  </a:lnTo>
                  <a:lnTo>
                    <a:pt x="12" y="74"/>
                  </a:lnTo>
                  <a:lnTo>
                    <a:pt x="12" y="94"/>
                  </a:lnTo>
                  <a:lnTo>
                    <a:pt x="12" y="94"/>
                  </a:lnTo>
                  <a:lnTo>
                    <a:pt x="38" y="74"/>
                  </a:lnTo>
                  <a:lnTo>
                    <a:pt x="66" y="58"/>
                  </a:lnTo>
                  <a:lnTo>
                    <a:pt x="66" y="58"/>
                  </a:lnTo>
                  <a:lnTo>
                    <a:pt x="62" y="28"/>
                  </a:lnTo>
                  <a:lnTo>
                    <a:pt x="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9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81" name="Freeform 61"/>
            <p:cNvSpPr>
              <a:spLocks/>
            </p:cNvSpPr>
            <p:nvPr userDrawn="1"/>
          </p:nvSpPr>
          <p:spPr bwMode="auto">
            <a:xfrm>
              <a:off x="2863850" y="2236788"/>
              <a:ext cx="85725" cy="381000"/>
            </a:xfrm>
            <a:custGeom>
              <a:avLst/>
              <a:gdLst>
                <a:gd name="T0" fmla="*/ 54 w 54"/>
                <a:gd name="T1" fmla="*/ 52 h 240"/>
                <a:gd name="T2" fmla="*/ 54 w 54"/>
                <a:gd name="T3" fmla="*/ 0 h 240"/>
                <a:gd name="T4" fmla="*/ 54 w 54"/>
                <a:gd name="T5" fmla="*/ 0 h 240"/>
                <a:gd name="T6" fmla="*/ 40 w 54"/>
                <a:gd name="T7" fmla="*/ 10 h 240"/>
                <a:gd name="T8" fmla="*/ 26 w 54"/>
                <a:gd name="T9" fmla="*/ 24 h 240"/>
                <a:gd name="T10" fmla="*/ 12 w 54"/>
                <a:gd name="T11" fmla="*/ 38 h 240"/>
                <a:gd name="T12" fmla="*/ 0 w 54"/>
                <a:gd name="T13" fmla="*/ 52 h 240"/>
                <a:gd name="T14" fmla="*/ 0 w 54"/>
                <a:gd name="T15" fmla="*/ 98 h 240"/>
                <a:gd name="T16" fmla="*/ 0 w 54"/>
                <a:gd name="T17" fmla="*/ 240 h 240"/>
                <a:gd name="T18" fmla="*/ 54 w 54"/>
                <a:gd name="T19" fmla="*/ 240 h 240"/>
                <a:gd name="T20" fmla="*/ 54 w 54"/>
                <a:gd name="T21" fmla="*/ 110 h 240"/>
                <a:gd name="T22" fmla="*/ 54 w 54"/>
                <a:gd name="T23" fmla="*/ 5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240">
                  <a:moveTo>
                    <a:pt x="54" y="52"/>
                  </a:moveTo>
                  <a:lnTo>
                    <a:pt x="54" y="0"/>
                  </a:lnTo>
                  <a:lnTo>
                    <a:pt x="54" y="0"/>
                  </a:lnTo>
                  <a:lnTo>
                    <a:pt x="40" y="10"/>
                  </a:lnTo>
                  <a:lnTo>
                    <a:pt x="26" y="24"/>
                  </a:lnTo>
                  <a:lnTo>
                    <a:pt x="12" y="38"/>
                  </a:lnTo>
                  <a:lnTo>
                    <a:pt x="0" y="52"/>
                  </a:lnTo>
                  <a:lnTo>
                    <a:pt x="0" y="98"/>
                  </a:lnTo>
                  <a:lnTo>
                    <a:pt x="0" y="240"/>
                  </a:lnTo>
                  <a:lnTo>
                    <a:pt x="54" y="240"/>
                  </a:lnTo>
                  <a:lnTo>
                    <a:pt x="54" y="110"/>
                  </a:lnTo>
                  <a:lnTo>
                    <a:pt x="54" y="52"/>
                  </a:lnTo>
                  <a:close/>
                </a:path>
              </a:pathLst>
            </a:custGeom>
            <a:solidFill>
              <a:srgbClr val="1E39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82" name="Freeform 62"/>
            <p:cNvSpPr>
              <a:spLocks/>
            </p:cNvSpPr>
            <p:nvPr userDrawn="1"/>
          </p:nvSpPr>
          <p:spPr bwMode="auto">
            <a:xfrm>
              <a:off x="3419475" y="2043113"/>
              <a:ext cx="400050" cy="660400"/>
            </a:xfrm>
            <a:custGeom>
              <a:avLst/>
              <a:gdLst>
                <a:gd name="T0" fmla="*/ 252 w 252"/>
                <a:gd name="T1" fmla="*/ 0 h 416"/>
                <a:gd name="T2" fmla="*/ 252 w 252"/>
                <a:gd name="T3" fmla="*/ 0 h 416"/>
                <a:gd name="T4" fmla="*/ 250 w 252"/>
                <a:gd name="T5" fmla="*/ 0 h 416"/>
                <a:gd name="T6" fmla="*/ 198 w 252"/>
                <a:gd name="T7" fmla="*/ 0 h 416"/>
                <a:gd name="T8" fmla="*/ 198 w 252"/>
                <a:gd name="T9" fmla="*/ 18 h 416"/>
                <a:gd name="T10" fmla="*/ 198 w 252"/>
                <a:gd name="T11" fmla="*/ 74 h 416"/>
                <a:gd name="T12" fmla="*/ 198 w 252"/>
                <a:gd name="T13" fmla="*/ 186 h 416"/>
                <a:gd name="T14" fmla="*/ 198 w 252"/>
                <a:gd name="T15" fmla="*/ 186 h 416"/>
                <a:gd name="T16" fmla="*/ 198 w 252"/>
                <a:gd name="T17" fmla="*/ 228 h 416"/>
                <a:gd name="T18" fmla="*/ 198 w 252"/>
                <a:gd name="T19" fmla="*/ 228 h 416"/>
                <a:gd name="T20" fmla="*/ 196 w 252"/>
                <a:gd name="T21" fmla="*/ 316 h 416"/>
                <a:gd name="T22" fmla="*/ 194 w 252"/>
                <a:gd name="T23" fmla="*/ 344 h 416"/>
                <a:gd name="T24" fmla="*/ 192 w 252"/>
                <a:gd name="T25" fmla="*/ 354 h 416"/>
                <a:gd name="T26" fmla="*/ 190 w 252"/>
                <a:gd name="T27" fmla="*/ 360 h 416"/>
                <a:gd name="T28" fmla="*/ 190 w 252"/>
                <a:gd name="T29" fmla="*/ 360 h 416"/>
                <a:gd name="T30" fmla="*/ 184 w 252"/>
                <a:gd name="T31" fmla="*/ 360 h 416"/>
                <a:gd name="T32" fmla="*/ 168 w 252"/>
                <a:gd name="T33" fmla="*/ 362 h 416"/>
                <a:gd name="T34" fmla="*/ 0 w 252"/>
                <a:gd name="T35" fmla="*/ 362 h 416"/>
                <a:gd name="T36" fmla="*/ 0 w 252"/>
                <a:gd name="T37" fmla="*/ 416 h 416"/>
                <a:gd name="T38" fmla="*/ 168 w 252"/>
                <a:gd name="T39" fmla="*/ 416 h 416"/>
                <a:gd name="T40" fmla="*/ 168 w 252"/>
                <a:gd name="T41" fmla="*/ 416 h 416"/>
                <a:gd name="T42" fmla="*/ 184 w 252"/>
                <a:gd name="T43" fmla="*/ 416 h 416"/>
                <a:gd name="T44" fmla="*/ 200 w 252"/>
                <a:gd name="T45" fmla="*/ 414 h 416"/>
                <a:gd name="T46" fmla="*/ 214 w 252"/>
                <a:gd name="T47" fmla="*/ 408 h 416"/>
                <a:gd name="T48" fmla="*/ 222 w 252"/>
                <a:gd name="T49" fmla="*/ 404 h 416"/>
                <a:gd name="T50" fmla="*/ 228 w 252"/>
                <a:gd name="T51" fmla="*/ 398 h 416"/>
                <a:gd name="T52" fmla="*/ 228 w 252"/>
                <a:gd name="T53" fmla="*/ 398 h 416"/>
                <a:gd name="T54" fmla="*/ 236 w 252"/>
                <a:gd name="T55" fmla="*/ 388 h 416"/>
                <a:gd name="T56" fmla="*/ 242 w 252"/>
                <a:gd name="T57" fmla="*/ 376 h 416"/>
                <a:gd name="T58" fmla="*/ 246 w 252"/>
                <a:gd name="T59" fmla="*/ 362 h 416"/>
                <a:gd name="T60" fmla="*/ 250 w 252"/>
                <a:gd name="T61" fmla="*/ 344 h 416"/>
                <a:gd name="T62" fmla="*/ 252 w 252"/>
                <a:gd name="T63" fmla="*/ 296 h 416"/>
                <a:gd name="T64" fmla="*/ 252 w 252"/>
                <a:gd name="T65" fmla="*/ 228 h 416"/>
                <a:gd name="T66" fmla="*/ 252 w 252"/>
                <a:gd name="T67" fmla="*/ 228 h 416"/>
                <a:gd name="T68" fmla="*/ 252 w 252"/>
                <a:gd name="T69" fmla="*/ 186 h 416"/>
                <a:gd name="T70" fmla="*/ 252 w 252"/>
                <a:gd name="T71" fmla="*/ 74 h 416"/>
                <a:gd name="T72" fmla="*/ 252 w 252"/>
                <a:gd name="T73" fmla="*/ 18 h 416"/>
                <a:gd name="T74" fmla="*/ 252 w 252"/>
                <a:gd name="T75" fmla="*/ 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52" h="416">
                  <a:moveTo>
                    <a:pt x="252" y="0"/>
                  </a:moveTo>
                  <a:lnTo>
                    <a:pt x="252" y="0"/>
                  </a:lnTo>
                  <a:lnTo>
                    <a:pt x="250" y="0"/>
                  </a:lnTo>
                  <a:lnTo>
                    <a:pt x="198" y="0"/>
                  </a:lnTo>
                  <a:lnTo>
                    <a:pt x="198" y="18"/>
                  </a:lnTo>
                  <a:lnTo>
                    <a:pt x="198" y="74"/>
                  </a:lnTo>
                  <a:lnTo>
                    <a:pt x="198" y="186"/>
                  </a:lnTo>
                  <a:lnTo>
                    <a:pt x="198" y="186"/>
                  </a:lnTo>
                  <a:lnTo>
                    <a:pt x="198" y="228"/>
                  </a:lnTo>
                  <a:lnTo>
                    <a:pt x="198" y="228"/>
                  </a:lnTo>
                  <a:lnTo>
                    <a:pt x="196" y="316"/>
                  </a:lnTo>
                  <a:lnTo>
                    <a:pt x="194" y="344"/>
                  </a:lnTo>
                  <a:lnTo>
                    <a:pt x="192" y="354"/>
                  </a:lnTo>
                  <a:lnTo>
                    <a:pt x="190" y="360"/>
                  </a:lnTo>
                  <a:lnTo>
                    <a:pt x="190" y="360"/>
                  </a:lnTo>
                  <a:lnTo>
                    <a:pt x="184" y="360"/>
                  </a:lnTo>
                  <a:lnTo>
                    <a:pt x="168" y="362"/>
                  </a:lnTo>
                  <a:lnTo>
                    <a:pt x="0" y="362"/>
                  </a:lnTo>
                  <a:lnTo>
                    <a:pt x="0" y="416"/>
                  </a:lnTo>
                  <a:lnTo>
                    <a:pt x="168" y="416"/>
                  </a:lnTo>
                  <a:lnTo>
                    <a:pt x="168" y="416"/>
                  </a:lnTo>
                  <a:lnTo>
                    <a:pt x="184" y="416"/>
                  </a:lnTo>
                  <a:lnTo>
                    <a:pt x="200" y="414"/>
                  </a:lnTo>
                  <a:lnTo>
                    <a:pt x="214" y="408"/>
                  </a:lnTo>
                  <a:lnTo>
                    <a:pt x="222" y="404"/>
                  </a:lnTo>
                  <a:lnTo>
                    <a:pt x="228" y="398"/>
                  </a:lnTo>
                  <a:lnTo>
                    <a:pt x="228" y="398"/>
                  </a:lnTo>
                  <a:lnTo>
                    <a:pt x="236" y="388"/>
                  </a:lnTo>
                  <a:lnTo>
                    <a:pt x="242" y="376"/>
                  </a:lnTo>
                  <a:lnTo>
                    <a:pt x="246" y="362"/>
                  </a:lnTo>
                  <a:lnTo>
                    <a:pt x="250" y="344"/>
                  </a:lnTo>
                  <a:lnTo>
                    <a:pt x="252" y="296"/>
                  </a:lnTo>
                  <a:lnTo>
                    <a:pt x="252" y="228"/>
                  </a:lnTo>
                  <a:lnTo>
                    <a:pt x="252" y="228"/>
                  </a:lnTo>
                  <a:lnTo>
                    <a:pt x="252" y="186"/>
                  </a:lnTo>
                  <a:lnTo>
                    <a:pt x="252" y="74"/>
                  </a:lnTo>
                  <a:lnTo>
                    <a:pt x="252" y="18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1E39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83" name="Freeform 63"/>
            <p:cNvSpPr>
              <a:spLocks/>
            </p:cNvSpPr>
            <p:nvPr userDrawn="1"/>
          </p:nvSpPr>
          <p:spPr bwMode="auto">
            <a:xfrm>
              <a:off x="2593975" y="2617788"/>
              <a:ext cx="736600" cy="1714500"/>
            </a:xfrm>
            <a:custGeom>
              <a:avLst/>
              <a:gdLst>
                <a:gd name="T0" fmla="*/ 434 w 464"/>
                <a:gd name="T1" fmla="*/ 0 h 1080"/>
                <a:gd name="T2" fmla="*/ 396 w 464"/>
                <a:gd name="T3" fmla="*/ 0 h 1080"/>
                <a:gd name="T4" fmla="*/ 340 w 464"/>
                <a:gd name="T5" fmla="*/ 0 h 1080"/>
                <a:gd name="T6" fmla="*/ 308 w 464"/>
                <a:gd name="T7" fmla="*/ 0 h 1080"/>
                <a:gd name="T8" fmla="*/ 252 w 464"/>
                <a:gd name="T9" fmla="*/ 0 h 1080"/>
                <a:gd name="T10" fmla="*/ 224 w 464"/>
                <a:gd name="T11" fmla="*/ 0 h 1080"/>
                <a:gd name="T12" fmla="*/ 170 w 464"/>
                <a:gd name="T13" fmla="*/ 0 h 1080"/>
                <a:gd name="T14" fmla="*/ 114 w 464"/>
                <a:gd name="T15" fmla="*/ 0 h 1080"/>
                <a:gd name="T16" fmla="*/ 94 w 464"/>
                <a:gd name="T17" fmla="*/ 0 h 1080"/>
                <a:gd name="T18" fmla="*/ 94 w 464"/>
                <a:gd name="T19" fmla="*/ 0 h 1080"/>
                <a:gd name="T20" fmla="*/ 94 w 464"/>
                <a:gd name="T21" fmla="*/ 0 h 1080"/>
                <a:gd name="T22" fmla="*/ 94 w 464"/>
                <a:gd name="T23" fmla="*/ 0 h 1080"/>
                <a:gd name="T24" fmla="*/ 76 w 464"/>
                <a:gd name="T25" fmla="*/ 0 h 1080"/>
                <a:gd name="T26" fmla="*/ 60 w 464"/>
                <a:gd name="T27" fmla="*/ 2 h 1080"/>
                <a:gd name="T28" fmla="*/ 60 w 464"/>
                <a:gd name="T29" fmla="*/ 2 h 1080"/>
                <a:gd name="T30" fmla="*/ 46 w 464"/>
                <a:gd name="T31" fmla="*/ 4 h 1080"/>
                <a:gd name="T32" fmla="*/ 32 w 464"/>
                <a:gd name="T33" fmla="*/ 12 h 1080"/>
                <a:gd name="T34" fmla="*/ 22 w 464"/>
                <a:gd name="T35" fmla="*/ 20 h 1080"/>
                <a:gd name="T36" fmla="*/ 12 w 464"/>
                <a:gd name="T37" fmla="*/ 36 h 1080"/>
                <a:gd name="T38" fmla="*/ 12 w 464"/>
                <a:gd name="T39" fmla="*/ 36 h 1080"/>
                <a:gd name="T40" fmla="*/ 8 w 464"/>
                <a:gd name="T41" fmla="*/ 46 h 1080"/>
                <a:gd name="T42" fmla="*/ 6 w 464"/>
                <a:gd name="T43" fmla="*/ 56 h 1080"/>
                <a:gd name="T44" fmla="*/ 2 w 464"/>
                <a:gd name="T45" fmla="*/ 86 h 1080"/>
                <a:gd name="T46" fmla="*/ 0 w 464"/>
                <a:gd name="T47" fmla="*/ 128 h 1080"/>
                <a:gd name="T48" fmla="*/ 0 w 464"/>
                <a:gd name="T49" fmla="*/ 186 h 1080"/>
                <a:gd name="T50" fmla="*/ 0 w 464"/>
                <a:gd name="T51" fmla="*/ 1080 h 1080"/>
                <a:gd name="T52" fmla="*/ 54 w 464"/>
                <a:gd name="T53" fmla="*/ 1080 h 1080"/>
                <a:gd name="T54" fmla="*/ 54 w 464"/>
                <a:gd name="T55" fmla="*/ 186 h 1080"/>
                <a:gd name="T56" fmla="*/ 54 w 464"/>
                <a:gd name="T57" fmla="*/ 186 h 1080"/>
                <a:gd name="T58" fmla="*/ 54 w 464"/>
                <a:gd name="T59" fmla="*/ 118 h 1080"/>
                <a:gd name="T60" fmla="*/ 56 w 464"/>
                <a:gd name="T61" fmla="*/ 86 h 1080"/>
                <a:gd name="T62" fmla="*/ 60 w 464"/>
                <a:gd name="T63" fmla="*/ 64 h 1080"/>
                <a:gd name="T64" fmla="*/ 60 w 464"/>
                <a:gd name="T65" fmla="*/ 64 h 1080"/>
                <a:gd name="T66" fmla="*/ 64 w 464"/>
                <a:gd name="T67" fmla="*/ 56 h 1080"/>
                <a:gd name="T68" fmla="*/ 64 w 464"/>
                <a:gd name="T69" fmla="*/ 56 h 1080"/>
                <a:gd name="T70" fmla="*/ 68 w 464"/>
                <a:gd name="T71" fmla="*/ 56 h 1080"/>
                <a:gd name="T72" fmla="*/ 76 w 464"/>
                <a:gd name="T73" fmla="*/ 54 h 1080"/>
                <a:gd name="T74" fmla="*/ 96 w 464"/>
                <a:gd name="T75" fmla="*/ 54 h 1080"/>
                <a:gd name="T76" fmla="*/ 114 w 464"/>
                <a:gd name="T77" fmla="*/ 54 h 1080"/>
                <a:gd name="T78" fmla="*/ 170 w 464"/>
                <a:gd name="T79" fmla="*/ 54 h 1080"/>
                <a:gd name="T80" fmla="*/ 224 w 464"/>
                <a:gd name="T81" fmla="*/ 54 h 1080"/>
                <a:gd name="T82" fmla="*/ 252 w 464"/>
                <a:gd name="T83" fmla="*/ 54 h 1080"/>
                <a:gd name="T84" fmla="*/ 308 w 464"/>
                <a:gd name="T85" fmla="*/ 54 h 1080"/>
                <a:gd name="T86" fmla="*/ 348 w 464"/>
                <a:gd name="T87" fmla="*/ 54 h 1080"/>
                <a:gd name="T88" fmla="*/ 402 w 464"/>
                <a:gd name="T89" fmla="*/ 54 h 1080"/>
                <a:gd name="T90" fmla="*/ 434 w 464"/>
                <a:gd name="T91" fmla="*/ 54 h 1080"/>
                <a:gd name="T92" fmla="*/ 464 w 464"/>
                <a:gd name="T93" fmla="*/ 54 h 1080"/>
                <a:gd name="T94" fmla="*/ 464 w 464"/>
                <a:gd name="T95" fmla="*/ 0 h 1080"/>
                <a:gd name="T96" fmla="*/ 434 w 464"/>
                <a:gd name="T97" fmla="*/ 0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64" h="1080">
                  <a:moveTo>
                    <a:pt x="434" y="0"/>
                  </a:moveTo>
                  <a:lnTo>
                    <a:pt x="396" y="0"/>
                  </a:lnTo>
                  <a:lnTo>
                    <a:pt x="340" y="0"/>
                  </a:lnTo>
                  <a:lnTo>
                    <a:pt x="308" y="0"/>
                  </a:lnTo>
                  <a:lnTo>
                    <a:pt x="252" y="0"/>
                  </a:lnTo>
                  <a:lnTo>
                    <a:pt x="224" y="0"/>
                  </a:lnTo>
                  <a:lnTo>
                    <a:pt x="170" y="0"/>
                  </a:lnTo>
                  <a:lnTo>
                    <a:pt x="11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76" y="0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46" y="4"/>
                  </a:lnTo>
                  <a:lnTo>
                    <a:pt x="32" y="12"/>
                  </a:lnTo>
                  <a:lnTo>
                    <a:pt x="22" y="20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8" y="46"/>
                  </a:lnTo>
                  <a:lnTo>
                    <a:pt x="6" y="56"/>
                  </a:lnTo>
                  <a:lnTo>
                    <a:pt x="2" y="86"/>
                  </a:lnTo>
                  <a:lnTo>
                    <a:pt x="0" y="128"/>
                  </a:lnTo>
                  <a:lnTo>
                    <a:pt x="0" y="186"/>
                  </a:lnTo>
                  <a:lnTo>
                    <a:pt x="0" y="1080"/>
                  </a:lnTo>
                  <a:lnTo>
                    <a:pt x="54" y="1080"/>
                  </a:lnTo>
                  <a:lnTo>
                    <a:pt x="54" y="186"/>
                  </a:lnTo>
                  <a:lnTo>
                    <a:pt x="54" y="186"/>
                  </a:lnTo>
                  <a:lnTo>
                    <a:pt x="54" y="118"/>
                  </a:lnTo>
                  <a:lnTo>
                    <a:pt x="56" y="86"/>
                  </a:lnTo>
                  <a:lnTo>
                    <a:pt x="60" y="64"/>
                  </a:lnTo>
                  <a:lnTo>
                    <a:pt x="60" y="64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68" y="56"/>
                  </a:lnTo>
                  <a:lnTo>
                    <a:pt x="76" y="54"/>
                  </a:lnTo>
                  <a:lnTo>
                    <a:pt x="96" y="54"/>
                  </a:lnTo>
                  <a:lnTo>
                    <a:pt x="114" y="54"/>
                  </a:lnTo>
                  <a:lnTo>
                    <a:pt x="170" y="54"/>
                  </a:lnTo>
                  <a:lnTo>
                    <a:pt x="224" y="54"/>
                  </a:lnTo>
                  <a:lnTo>
                    <a:pt x="252" y="54"/>
                  </a:lnTo>
                  <a:lnTo>
                    <a:pt x="308" y="54"/>
                  </a:lnTo>
                  <a:lnTo>
                    <a:pt x="348" y="54"/>
                  </a:lnTo>
                  <a:lnTo>
                    <a:pt x="402" y="54"/>
                  </a:lnTo>
                  <a:lnTo>
                    <a:pt x="434" y="54"/>
                  </a:lnTo>
                  <a:lnTo>
                    <a:pt x="464" y="54"/>
                  </a:lnTo>
                  <a:lnTo>
                    <a:pt x="464" y="0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1E39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84" name="Freeform 64"/>
            <p:cNvSpPr>
              <a:spLocks/>
            </p:cNvSpPr>
            <p:nvPr userDrawn="1"/>
          </p:nvSpPr>
          <p:spPr bwMode="auto">
            <a:xfrm>
              <a:off x="3733800" y="992188"/>
              <a:ext cx="85725" cy="965200"/>
            </a:xfrm>
            <a:custGeom>
              <a:avLst/>
              <a:gdLst>
                <a:gd name="T0" fmla="*/ 0 w 54"/>
                <a:gd name="T1" fmla="*/ 236 h 608"/>
                <a:gd name="T2" fmla="*/ 0 w 54"/>
                <a:gd name="T3" fmla="*/ 608 h 608"/>
                <a:gd name="T4" fmla="*/ 52 w 54"/>
                <a:gd name="T5" fmla="*/ 608 h 608"/>
                <a:gd name="T6" fmla="*/ 52 w 54"/>
                <a:gd name="T7" fmla="*/ 608 h 608"/>
                <a:gd name="T8" fmla="*/ 54 w 54"/>
                <a:gd name="T9" fmla="*/ 608 h 608"/>
                <a:gd name="T10" fmla="*/ 54 w 54"/>
                <a:gd name="T11" fmla="*/ 236 h 608"/>
                <a:gd name="T12" fmla="*/ 54 w 54"/>
                <a:gd name="T13" fmla="*/ 182 h 608"/>
                <a:gd name="T14" fmla="*/ 54 w 54"/>
                <a:gd name="T15" fmla="*/ 0 h 608"/>
                <a:gd name="T16" fmla="*/ 54 w 54"/>
                <a:gd name="T17" fmla="*/ 0 h 608"/>
                <a:gd name="T18" fmla="*/ 28 w 54"/>
                <a:gd name="T19" fmla="*/ 20 h 608"/>
                <a:gd name="T20" fmla="*/ 0 w 54"/>
                <a:gd name="T21" fmla="*/ 38 h 608"/>
                <a:gd name="T22" fmla="*/ 0 w 54"/>
                <a:gd name="T23" fmla="*/ 182 h 608"/>
                <a:gd name="T24" fmla="*/ 0 w 54"/>
                <a:gd name="T25" fmla="*/ 236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08">
                  <a:moveTo>
                    <a:pt x="0" y="236"/>
                  </a:moveTo>
                  <a:lnTo>
                    <a:pt x="0" y="608"/>
                  </a:lnTo>
                  <a:lnTo>
                    <a:pt x="52" y="608"/>
                  </a:lnTo>
                  <a:lnTo>
                    <a:pt x="52" y="608"/>
                  </a:lnTo>
                  <a:lnTo>
                    <a:pt x="54" y="608"/>
                  </a:lnTo>
                  <a:lnTo>
                    <a:pt x="54" y="236"/>
                  </a:lnTo>
                  <a:lnTo>
                    <a:pt x="54" y="182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28" y="20"/>
                  </a:lnTo>
                  <a:lnTo>
                    <a:pt x="0" y="38"/>
                  </a:lnTo>
                  <a:lnTo>
                    <a:pt x="0" y="182"/>
                  </a:lnTo>
                  <a:lnTo>
                    <a:pt x="0" y="236"/>
                  </a:lnTo>
                  <a:close/>
                </a:path>
              </a:pathLst>
            </a:custGeom>
            <a:solidFill>
              <a:srgbClr val="1E39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85" name="Freeform 65"/>
            <p:cNvSpPr>
              <a:spLocks noEditPoints="1"/>
            </p:cNvSpPr>
            <p:nvPr userDrawn="1"/>
          </p:nvSpPr>
          <p:spPr bwMode="auto">
            <a:xfrm>
              <a:off x="933450" y="334963"/>
              <a:ext cx="1123950" cy="1123950"/>
            </a:xfrm>
            <a:custGeom>
              <a:avLst/>
              <a:gdLst>
                <a:gd name="T0" fmla="*/ 172 w 708"/>
                <a:gd name="T1" fmla="*/ 658 h 708"/>
                <a:gd name="T2" fmla="*/ 234 w 708"/>
                <a:gd name="T3" fmla="*/ 688 h 708"/>
                <a:gd name="T4" fmla="*/ 300 w 708"/>
                <a:gd name="T5" fmla="*/ 704 h 708"/>
                <a:gd name="T6" fmla="*/ 354 w 708"/>
                <a:gd name="T7" fmla="*/ 708 h 708"/>
                <a:gd name="T8" fmla="*/ 378 w 708"/>
                <a:gd name="T9" fmla="*/ 708 h 708"/>
                <a:gd name="T10" fmla="*/ 478 w 708"/>
                <a:gd name="T11" fmla="*/ 686 h 708"/>
                <a:gd name="T12" fmla="*/ 564 w 708"/>
                <a:gd name="T13" fmla="*/ 640 h 708"/>
                <a:gd name="T14" fmla="*/ 634 w 708"/>
                <a:gd name="T15" fmla="*/ 572 h 708"/>
                <a:gd name="T16" fmla="*/ 682 w 708"/>
                <a:gd name="T17" fmla="*/ 488 h 708"/>
                <a:gd name="T18" fmla="*/ 706 w 708"/>
                <a:gd name="T19" fmla="*/ 390 h 708"/>
                <a:gd name="T20" fmla="*/ 706 w 708"/>
                <a:gd name="T21" fmla="*/ 318 h 708"/>
                <a:gd name="T22" fmla="*/ 680 w 708"/>
                <a:gd name="T23" fmla="*/ 216 h 708"/>
                <a:gd name="T24" fmla="*/ 628 w 708"/>
                <a:gd name="T25" fmla="*/ 130 h 708"/>
                <a:gd name="T26" fmla="*/ 552 w 708"/>
                <a:gd name="T27" fmla="*/ 62 h 708"/>
                <a:gd name="T28" fmla="*/ 460 w 708"/>
                <a:gd name="T29" fmla="*/ 16 h 708"/>
                <a:gd name="T30" fmla="*/ 354 w 708"/>
                <a:gd name="T31" fmla="*/ 0 h 708"/>
                <a:gd name="T32" fmla="*/ 300 w 708"/>
                <a:gd name="T33" fmla="*/ 4 h 708"/>
                <a:gd name="T34" fmla="*/ 222 w 708"/>
                <a:gd name="T35" fmla="*/ 26 h 708"/>
                <a:gd name="T36" fmla="*/ 154 w 708"/>
                <a:gd name="T37" fmla="*/ 62 h 708"/>
                <a:gd name="T38" fmla="*/ 100 w 708"/>
                <a:gd name="T39" fmla="*/ 110 h 708"/>
                <a:gd name="T40" fmla="*/ 58 w 708"/>
                <a:gd name="T41" fmla="*/ 162 h 708"/>
                <a:gd name="T42" fmla="*/ 16 w 708"/>
                <a:gd name="T43" fmla="*/ 252 h 708"/>
                <a:gd name="T44" fmla="*/ 0 w 708"/>
                <a:gd name="T45" fmla="*/ 354 h 708"/>
                <a:gd name="T46" fmla="*/ 8 w 708"/>
                <a:gd name="T47" fmla="*/ 424 h 708"/>
                <a:gd name="T48" fmla="*/ 42 w 708"/>
                <a:gd name="T49" fmla="*/ 520 h 708"/>
                <a:gd name="T50" fmla="*/ 100 w 708"/>
                <a:gd name="T51" fmla="*/ 600 h 708"/>
                <a:gd name="T52" fmla="*/ 154 w 708"/>
                <a:gd name="T53" fmla="*/ 646 h 708"/>
                <a:gd name="T54" fmla="*/ 250 w 708"/>
                <a:gd name="T55" fmla="*/ 426 h 708"/>
                <a:gd name="T56" fmla="*/ 262 w 708"/>
                <a:gd name="T57" fmla="*/ 416 h 708"/>
                <a:gd name="T58" fmla="*/ 284 w 708"/>
                <a:gd name="T59" fmla="*/ 410 h 708"/>
                <a:gd name="T60" fmla="*/ 308 w 708"/>
                <a:gd name="T61" fmla="*/ 414 h 708"/>
                <a:gd name="T62" fmla="*/ 316 w 708"/>
                <a:gd name="T63" fmla="*/ 362 h 708"/>
                <a:gd name="T64" fmla="*/ 294 w 708"/>
                <a:gd name="T65" fmla="*/ 312 h 708"/>
                <a:gd name="T66" fmla="*/ 290 w 708"/>
                <a:gd name="T67" fmla="*/ 282 h 708"/>
                <a:gd name="T68" fmla="*/ 294 w 708"/>
                <a:gd name="T69" fmla="*/ 234 h 708"/>
                <a:gd name="T70" fmla="*/ 312 w 708"/>
                <a:gd name="T71" fmla="*/ 188 h 708"/>
                <a:gd name="T72" fmla="*/ 342 w 708"/>
                <a:gd name="T73" fmla="*/ 152 h 708"/>
                <a:gd name="T74" fmla="*/ 380 w 708"/>
                <a:gd name="T75" fmla="*/ 124 h 708"/>
                <a:gd name="T76" fmla="*/ 426 w 708"/>
                <a:gd name="T77" fmla="*/ 108 h 708"/>
                <a:gd name="T78" fmla="*/ 460 w 708"/>
                <a:gd name="T79" fmla="*/ 106 h 708"/>
                <a:gd name="T80" fmla="*/ 510 w 708"/>
                <a:gd name="T81" fmla="*/ 116 h 708"/>
                <a:gd name="T82" fmla="*/ 552 w 708"/>
                <a:gd name="T83" fmla="*/ 138 h 708"/>
                <a:gd name="T84" fmla="*/ 586 w 708"/>
                <a:gd name="T85" fmla="*/ 170 h 708"/>
                <a:gd name="T86" fmla="*/ 610 w 708"/>
                <a:gd name="T87" fmla="*/ 212 h 708"/>
                <a:gd name="T88" fmla="*/ 620 w 708"/>
                <a:gd name="T89" fmla="*/ 260 h 708"/>
                <a:gd name="T90" fmla="*/ 620 w 708"/>
                <a:gd name="T91" fmla="*/ 294 h 708"/>
                <a:gd name="T92" fmla="*/ 606 w 708"/>
                <a:gd name="T93" fmla="*/ 340 h 708"/>
                <a:gd name="T94" fmla="*/ 580 w 708"/>
                <a:gd name="T95" fmla="*/ 380 h 708"/>
                <a:gd name="T96" fmla="*/ 544 w 708"/>
                <a:gd name="T97" fmla="*/ 412 h 708"/>
                <a:gd name="T98" fmla="*/ 498 w 708"/>
                <a:gd name="T99" fmla="*/ 432 h 708"/>
                <a:gd name="T100" fmla="*/ 466 w 708"/>
                <a:gd name="T101" fmla="*/ 438 h 708"/>
                <a:gd name="T102" fmla="*/ 420 w 708"/>
                <a:gd name="T103" fmla="*/ 434 h 708"/>
                <a:gd name="T104" fmla="*/ 380 w 708"/>
                <a:gd name="T105" fmla="*/ 420 h 708"/>
                <a:gd name="T106" fmla="*/ 330 w 708"/>
                <a:gd name="T107" fmla="*/ 434 h 708"/>
                <a:gd name="T108" fmla="*/ 336 w 708"/>
                <a:gd name="T109" fmla="*/ 448 h 708"/>
                <a:gd name="T110" fmla="*/ 336 w 708"/>
                <a:gd name="T111" fmla="*/ 470 h 708"/>
                <a:gd name="T112" fmla="*/ 324 w 708"/>
                <a:gd name="T113" fmla="*/ 492 h 708"/>
                <a:gd name="T114" fmla="*/ 218 w 708"/>
                <a:gd name="T115" fmla="*/ 612 h 708"/>
                <a:gd name="T116" fmla="*/ 192 w 708"/>
                <a:gd name="T117" fmla="*/ 622 h 708"/>
                <a:gd name="T118" fmla="*/ 164 w 708"/>
                <a:gd name="T119" fmla="*/ 616 h 708"/>
                <a:gd name="T120" fmla="*/ 148 w 708"/>
                <a:gd name="T121" fmla="*/ 602 h 708"/>
                <a:gd name="T122" fmla="*/ 138 w 708"/>
                <a:gd name="T123" fmla="*/ 576 h 708"/>
                <a:gd name="T124" fmla="*/ 144 w 708"/>
                <a:gd name="T125" fmla="*/ 548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08" h="708">
                  <a:moveTo>
                    <a:pt x="154" y="646"/>
                  </a:moveTo>
                  <a:lnTo>
                    <a:pt x="154" y="646"/>
                  </a:lnTo>
                  <a:lnTo>
                    <a:pt x="172" y="658"/>
                  </a:lnTo>
                  <a:lnTo>
                    <a:pt x="192" y="670"/>
                  </a:lnTo>
                  <a:lnTo>
                    <a:pt x="212" y="678"/>
                  </a:lnTo>
                  <a:lnTo>
                    <a:pt x="234" y="688"/>
                  </a:lnTo>
                  <a:lnTo>
                    <a:pt x="254" y="694"/>
                  </a:lnTo>
                  <a:lnTo>
                    <a:pt x="276" y="700"/>
                  </a:lnTo>
                  <a:lnTo>
                    <a:pt x="300" y="704"/>
                  </a:lnTo>
                  <a:lnTo>
                    <a:pt x="322" y="708"/>
                  </a:lnTo>
                  <a:lnTo>
                    <a:pt x="322" y="708"/>
                  </a:lnTo>
                  <a:lnTo>
                    <a:pt x="354" y="708"/>
                  </a:lnTo>
                  <a:lnTo>
                    <a:pt x="354" y="708"/>
                  </a:lnTo>
                  <a:lnTo>
                    <a:pt x="378" y="708"/>
                  </a:lnTo>
                  <a:lnTo>
                    <a:pt x="378" y="708"/>
                  </a:lnTo>
                  <a:lnTo>
                    <a:pt x="412" y="704"/>
                  </a:lnTo>
                  <a:lnTo>
                    <a:pt x="446" y="696"/>
                  </a:lnTo>
                  <a:lnTo>
                    <a:pt x="478" y="686"/>
                  </a:lnTo>
                  <a:lnTo>
                    <a:pt x="508" y="674"/>
                  </a:lnTo>
                  <a:lnTo>
                    <a:pt x="536" y="658"/>
                  </a:lnTo>
                  <a:lnTo>
                    <a:pt x="564" y="640"/>
                  </a:lnTo>
                  <a:lnTo>
                    <a:pt x="590" y="620"/>
                  </a:lnTo>
                  <a:lnTo>
                    <a:pt x="612" y="596"/>
                  </a:lnTo>
                  <a:lnTo>
                    <a:pt x="634" y="572"/>
                  </a:lnTo>
                  <a:lnTo>
                    <a:pt x="652" y="546"/>
                  </a:lnTo>
                  <a:lnTo>
                    <a:pt x="670" y="516"/>
                  </a:lnTo>
                  <a:lnTo>
                    <a:pt x="682" y="488"/>
                  </a:lnTo>
                  <a:lnTo>
                    <a:pt x="694" y="456"/>
                  </a:lnTo>
                  <a:lnTo>
                    <a:pt x="702" y="424"/>
                  </a:lnTo>
                  <a:lnTo>
                    <a:pt x="706" y="390"/>
                  </a:lnTo>
                  <a:lnTo>
                    <a:pt x="708" y="354"/>
                  </a:lnTo>
                  <a:lnTo>
                    <a:pt x="708" y="354"/>
                  </a:lnTo>
                  <a:lnTo>
                    <a:pt x="706" y="318"/>
                  </a:lnTo>
                  <a:lnTo>
                    <a:pt x="702" y="284"/>
                  </a:lnTo>
                  <a:lnTo>
                    <a:pt x="692" y="250"/>
                  </a:lnTo>
                  <a:lnTo>
                    <a:pt x="680" y="216"/>
                  </a:lnTo>
                  <a:lnTo>
                    <a:pt x="666" y="186"/>
                  </a:lnTo>
                  <a:lnTo>
                    <a:pt x="648" y="156"/>
                  </a:lnTo>
                  <a:lnTo>
                    <a:pt x="628" y="130"/>
                  </a:lnTo>
                  <a:lnTo>
                    <a:pt x="604" y="104"/>
                  </a:lnTo>
                  <a:lnTo>
                    <a:pt x="580" y="82"/>
                  </a:lnTo>
                  <a:lnTo>
                    <a:pt x="552" y="62"/>
                  </a:lnTo>
                  <a:lnTo>
                    <a:pt x="524" y="44"/>
                  </a:lnTo>
                  <a:lnTo>
                    <a:pt x="492" y="28"/>
                  </a:lnTo>
                  <a:lnTo>
                    <a:pt x="460" y="16"/>
                  </a:lnTo>
                  <a:lnTo>
                    <a:pt x="426" y="8"/>
                  </a:lnTo>
                  <a:lnTo>
                    <a:pt x="390" y="2"/>
                  </a:lnTo>
                  <a:lnTo>
                    <a:pt x="354" y="0"/>
                  </a:lnTo>
                  <a:lnTo>
                    <a:pt x="354" y="0"/>
                  </a:lnTo>
                  <a:lnTo>
                    <a:pt x="326" y="2"/>
                  </a:lnTo>
                  <a:lnTo>
                    <a:pt x="300" y="4"/>
                  </a:lnTo>
                  <a:lnTo>
                    <a:pt x="274" y="10"/>
                  </a:lnTo>
                  <a:lnTo>
                    <a:pt x="248" y="18"/>
                  </a:lnTo>
                  <a:lnTo>
                    <a:pt x="222" y="26"/>
                  </a:lnTo>
                  <a:lnTo>
                    <a:pt x="200" y="36"/>
                  </a:lnTo>
                  <a:lnTo>
                    <a:pt x="176" y="48"/>
                  </a:lnTo>
                  <a:lnTo>
                    <a:pt x="154" y="62"/>
                  </a:lnTo>
                  <a:lnTo>
                    <a:pt x="154" y="62"/>
                  </a:lnTo>
                  <a:lnTo>
                    <a:pt x="126" y="84"/>
                  </a:lnTo>
                  <a:lnTo>
                    <a:pt x="100" y="110"/>
                  </a:lnTo>
                  <a:lnTo>
                    <a:pt x="100" y="110"/>
                  </a:lnTo>
                  <a:lnTo>
                    <a:pt x="78" y="134"/>
                  </a:lnTo>
                  <a:lnTo>
                    <a:pt x="58" y="162"/>
                  </a:lnTo>
                  <a:lnTo>
                    <a:pt x="42" y="190"/>
                  </a:lnTo>
                  <a:lnTo>
                    <a:pt x="28" y="220"/>
                  </a:lnTo>
                  <a:lnTo>
                    <a:pt x="16" y="252"/>
                  </a:lnTo>
                  <a:lnTo>
                    <a:pt x="8" y="286"/>
                  </a:lnTo>
                  <a:lnTo>
                    <a:pt x="2" y="320"/>
                  </a:lnTo>
                  <a:lnTo>
                    <a:pt x="0" y="354"/>
                  </a:lnTo>
                  <a:lnTo>
                    <a:pt x="0" y="354"/>
                  </a:lnTo>
                  <a:lnTo>
                    <a:pt x="2" y="390"/>
                  </a:lnTo>
                  <a:lnTo>
                    <a:pt x="8" y="424"/>
                  </a:lnTo>
                  <a:lnTo>
                    <a:pt x="16" y="458"/>
                  </a:lnTo>
                  <a:lnTo>
                    <a:pt x="28" y="490"/>
                  </a:lnTo>
                  <a:lnTo>
                    <a:pt x="42" y="520"/>
                  </a:lnTo>
                  <a:lnTo>
                    <a:pt x="58" y="548"/>
                  </a:lnTo>
                  <a:lnTo>
                    <a:pt x="78" y="576"/>
                  </a:lnTo>
                  <a:lnTo>
                    <a:pt x="100" y="600"/>
                  </a:lnTo>
                  <a:lnTo>
                    <a:pt x="100" y="600"/>
                  </a:lnTo>
                  <a:lnTo>
                    <a:pt x="126" y="624"/>
                  </a:lnTo>
                  <a:lnTo>
                    <a:pt x="154" y="646"/>
                  </a:lnTo>
                  <a:lnTo>
                    <a:pt x="154" y="646"/>
                  </a:lnTo>
                  <a:close/>
                  <a:moveTo>
                    <a:pt x="150" y="540"/>
                  </a:moveTo>
                  <a:lnTo>
                    <a:pt x="250" y="426"/>
                  </a:lnTo>
                  <a:lnTo>
                    <a:pt x="250" y="426"/>
                  </a:lnTo>
                  <a:lnTo>
                    <a:pt x="256" y="420"/>
                  </a:lnTo>
                  <a:lnTo>
                    <a:pt x="262" y="416"/>
                  </a:lnTo>
                  <a:lnTo>
                    <a:pt x="268" y="412"/>
                  </a:lnTo>
                  <a:lnTo>
                    <a:pt x="276" y="410"/>
                  </a:lnTo>
                  <a:lnTo>
                    <a:pt x="284" y="410"/>
                  </a:lnTo>
                  <a:lnTo>
                    <a:pt x="292" y="410"/>
                  </a:lnTo>
                  <a:lnTo>
                    <a:pt x="300" y="410"/>
                  </a:lnTo>
                  <a:lnTo>
                    <a:pt x="308" y="414"/>
                  </a:lnTo>
                  <a:lnTo>
                    <a:pt x="332" y="384"/>
                  </a:lnTo>
                  <a:lnTo>
                    <a:pt x="332" y="384"/>
                  </a:lnTo>
                  <a:lnTo>
                    <a:pt x="316" y="362"/>
                  </a:lnTo>
                  <a:lnTo>
                    <a:pt x="302" y="338"/>
                  </a:lnTo>
                  <a:lnTo>
                    <a:pt x="298" y="324"/>
                  </a:lnTo>
                  <a:lnTo>
                    <a:pt x="294" y="312"/>
                  </a:lnTo>
                  <a:lnTo>
                    <a:pt x="292" y="298"/>
                  </a:lnTo>
                  <a:lnTo>
                    <a:pt x="290" y="282"/>
                  </a:lnTo>
                  <a:lnTo>
                    <a:pt x="290" y="282"/>
                  </a:lnTo>
                  <a:lnTo>
                    <a:pt x="290" y="266"/>
                  </a:lnTo>
                  <a:lnTo>
                    <a:pt x="290" y="250"/>
                  </a:lnTo>
                  <a:lnTo>
                    <a:pt x="294" y="234"/>
                  </a:lnTo>
                  <a:lnTo>
                    <a:pt x="298" y="218"/>
                  </a:lnTo>
                  <a:lnTo>
                    <a:pt x="304" y="202"/>
                  </a:lnTo>
                  <a:lnTo>
                    <a:pt x="312" y="188"/>
                  </a:lnTo>
                  <a:lnTo>
                    <a:pt x="320" y="176"/>
                  </a:lnTo>
                  <a:lnTo>
                    <a:pt x="330" y="162"/>
                  </a:lnTo>
                  <a:lnTo>
                    <a:pt x="342" y="152"/>
                  </a:lnTo>
                  <a:lnTo>
                    <a:pt x="354" y="140"/>
                  </a:lnTo>
                  <a:lnTo>
                    <a:pt x="366" y="132"/>
                  </a:lnTo>
                  <a:lnTo>
                    <a:pt x="380" y="124"/>
                  </a:lnTo>
                  <a:lnTo>
                    <a:pt x="396" y="118"/>
                  </a:lnTo>
                  <a:lnTo>
                    <a:pt x="410" y="112"/>
                  </a:lnTo>
                  <a:lnTo>
                    <a:pt x="426" y="108"/>
                  </a:lnTo>
                  <a:lnTo>
                    <a:pt x="444" y="106"/>
                  </a:lnTo>
                  <a:lnTo>
                    <a:pt x="444" y="106"/>
                  </a:lnTo>
                  <a:lnTo>
                    <a:pt x="460" y="106"/>
                  </a:lnTo>
                  <a:lnTo>
                    <a:pt x="478" y="108"/>
                  </a:lnTo>
                  <a:lnTo>
                    <a:pt x="494" y="110"/>
                  </a:lnTo>
                  <a:lnTo>
                    <a:pt x="510" y="116"/>
                  </a:lnTo>
                  <a:lnTo>
                    <a:pt x="524" y="122"/>
                  </a:lnTo>
                  <a:lnTo>
                    <a:pt x="538" y="128"/>
                  </a:lnTo>
                  <a:lnTo>
                    <a:pt x="552" y="138"/>
                  </a:lnTo>
                  <a:lnTo>
                    <a:pt x="564" y="148"/>
                  </a:lnTo>
                  <a:lnTo>
                    <a:pt x="576" y="158"/>
                  </a:lnTo>
                  <a:lnTo>
                    <a:pt x="586" y="170"/>
                  </a:lnTo>
                  <a:lnTo>
                    <a:pt x="594" y="184"/>
                  </a:lnTo>
                  <a:lnTo>
                    <a:pt x="602" y="198"/>
                  </a:lnTo>
                  <a:lnTo>
                    <a:pt x="610" y="212"/>
                  </a:lnTo>
                  <a:lnTo>
                    <a:pt x="614" y="228"/>
                  </a:lnTo>
                  <a:lnTo>
                    <a:pt x="618" y="244"/>
                  </a:lnTo>
                  <a:lnTo>
                    <a:pt x="620" y="260"/>
                  </a:lnTo>
                  <a:lnTo>
                    <a:pt x="620" y="260"/>
                  </a:lnTo>
                  <a:lnTo>
                    <a:pt x="620" y="278"/>
                  </a:lnTo>
                  <a:lnTo>
                    <a:pt x="620" y="294"/>
                  </a:lnTo>
                  <a:lnTo>
                    <a:pt x="616" y="310"/>
                  </a:lnTo>
                  <a:lnTo>
                    <a:pt x="612" y="326"/>
                  </a:lnTo>
                  <a:lnTo>
                    <a:pt x="606" y="340"/>
                  </a:lnTo>
                  <a:lnTo>
                    <a:pt x="598" y="356"/>
                  </a:lnTo>
                  <a:lnTo>
                    <a:pt x="590" y="368"/>
                  </a:lnTo>
                  <a:lnTo>
                    <a:pt x="580" y="380"/>
                  </a:lnTo>
                  <a:lnTo>
                    <a:pt x="568" y="392"/>
                  </a:lnTo>
                  <a:lnTo>
                    <a:pt x="556" y="402"/>
                  </a:lnTo>
                  <a:lnTo>
                    <a:pt x="544" y="412"/>
                  </a:lnTo>
                  <a:lnTo>
                    <a:pt x="530" y="420"/>
                  </a:lnTo>
                  <a:lnTo>
                    <a:pt x="514" y="426"/>
                  </a:lnTo>
                  <a:lnTo>
                    <a:pt x="498" y="432"/>
                  </a:lnTo>
                  <a:lnTo>
                    <a:pt x="482" y="436"/>
                  </a:lnTo>
                  <a:lnTo>
                    <a:pt x="466" y="438"/>
                  </a:lnTo>
                  <a:lnTo>
                    <a:pt x="466" y="438"/>
                  </a:lnTo>
                  <a:lnTo>
                    <a:pt x="450" y="438"/>
                  </a:lnTo>
                  <a:lnTo>
                    <a:pt x="436" y="436"/>
                  </a:lnTo>
                  <a:lnTo>
                    <a:pt x="420" y="434"/>
                  </a:lnTo>
                  <a:lnTo>
                    <a:pt x="406" y="430"/>
                  </a:lnTo>
                  <a:lnTo>
                    <a:pt x="392" y="426"/>
                  </a:lnTo>
                  <a:lnTo>
                    <a:pt x="380" y="420"/>
                  </a:lnTo>
                  <a:lnTo>
                    <a:pt x="368" y="412"/>
                  </a:lnTo>
                  <a:lnTo>
                    <a:pt x="356" y="404"/>
                  </a:lnTo>
                  <a:lnTo>
                    <a:pt x="330" y="434"/>
                  </a:lnTo>
                  <a:lnTo>
                    <a:pt x="330" y="434"/>
                  </a:lnTo>
                  <a:lnTo>
                    <a:pt x="334" y="440"/>
                  </a:lnTo>
                  <a:lnTo>
                    <a:pt x="336" y="448"/>
                  </a:lnTo>
                  <a:lnTo>
                    <a:pt x="338" y="456"/>
                  </a:lnTo>
                  <a:lnTo>
                    <a:pt x="338" y="464"/>
                  </a:lnTo>
                  <a:lnTo>
                    <a:pt x="336" y="470"/>
                  </a:lnTo>
                  <a:lnTo>
                    <a:pt x="334" y="478"/>
                  </a:lnTo>
                  <a:lnTo>
                    <a:pt x="330" y="486"/>
                  </a:lnTo>
                  <a:lnTo>
                    <a:pt x="324" y="492"/>
                  </a:lnTo>
                  <a:lnTo>
                    <a:pt x="226" y="606"/>
                  </a:lnTo>
                  <a:lnTo>
                    <a:pt x="226" y="606"/>
                  </a:lnTo>
                  <a:lnTo>
                    <a:pt x="218" y="612"/>
                  </a:lnTo>
                  <a:lnTo>
                    <a:pt x="210" y="618"/>
                  </a:lnTo>
                  <a:lnTo>
                    <a:pt x="200" y="622"/>
                  </a:lnTo>
                  <a:lnTo>
                    <a:pt x="192" y="622"/>
                  </a:lnTo>
                  <a:lnTo>
                    <a:pt x="182" y="622"/>
                  </a:lnTo>
                  <a:lnTo>
                    <a:pt x="172" y="620"/>
                  </a:lnTo>
                  <a:lnTo>
                    <a:pt x="164" y="616"/>
                  </a:lnTo>
                  <a:lnTo>
                    <a:pt x="154" y="610"/>
                  </a:lnTo>
                  <a:lnTo>
                    <a:pt x="154" y="610"/>
                  </a:lnTo>
                  <a:lnTo>
                    <a:pt x="148" y="602"/>
                  </a:lnTo>
                  <a:lnTo>
                    <a:pt x="142" y="594"/>
                  </a:lnTo>
                  <a:lnTo>
                    <a:pt x="140" y="586"/>
                  </a:lnTo>
                  <a:lnTo>
                    <a:pt x="138" y="576"/>
                  </a:lnTo>
                  <a:lnTo>
                    <a:pt x="138" y="566"/>
                  </a:lnTo>
                  <a:lnTo>
                    <a:pt x="140" y="556"/>
                  </a:lnTo>
                  <a:lnTo>
                    <a:pt x="144" y="548"/>
                  </a:lnTo>
                  <a:lnTo>
                    <a:pt x="150" y="540"/>
                  </a:lnTo>
                  <a:lnTo>
                    <a:pt x="150" y="54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86" name="Freeform 66"/>
            <p:cNvSpPr>
              <a:spLocks noEditPoints="1"/>
            </p:cNvSpPr>
            <p:nvPr userDrawn="1"/>
          </p:nvSpPr>
          <p:spPr bwMode="auto">
            <a:xfrm>
              <a:off x="1441450" y="550863"/>
              <a:ext cx="428625" cy="431800"/>
            </a:xfrm>
            <a:custGeom>
              <a:avLst/>
              <a:gdLst>
                <a:gd name="T0" fmla="*/ 144 w 270"/>
                <a:gd name="T1" fmla="*/ 272 h 272"/>
                <a:gd name="T2" fmla="*/ 170 w 270"/>
                <a:gd name="T3" fmla="*/ 266 h 272"/>
                <a:gd name="T4" fmla="*/ 196 w 270"/>
                <a:gd name="T5" fmla="*/ 256 h 272"/>
                <a:gd name="T6" fmla="*/ 218 w 270"/>
                <a:gd name="T7" fmla="*/ 242 h 272"/>
                <a:gd name="T8" fmla="*/ 236 w 270"/>
                <a:gd name="T9" fmla="*/ 226 h 272"/>
                <a:gd name="T10" fmla="*/ 252 w 270"/>
                <a:gd name="T11" fmla="*/ 204 h 272"/>
                <a:gd name="T12" fmla="*/ 262 w 270"/>
                <a:gd name="T13" fmla="*/ 180 h 272"/>
                <a:gd name="T14" fmla="*/ 270 w 270"/>
                <a:gd name="T15" fmla="*/ 154 h 272"/>
                <a:gd name="T16" fmla="*/ 270 w 270"/>
                <a:gd name="T17" fmla="*/ 126 h 272"/>
                <a:gd name="T18" fmla="*/ 268 w 270"/>
                <a:gd name="T19" fmla="*/ 112 h 272"/>
                <a:gd name="T20" fmla="*/ 262 w 270"/>
                <a:gd name="T21" fmla="*/ 86 h 272"/>
                <a:gd name="T22" fmla="*/ 250 w 270"/>
                <a:gd name="T23" fmla="*/ 64 h 272"/>
                <a:gd name="T24" fmla="*/ 234 w 270"/>
                <a:gd name="T25" fmla="*/ 42 h 272"/>
                <a:gd name="T26" fmla="*/ 214 w 270"/>
                <a:gd name="T27" fmla="*/ 26 h 272"/>
                <a:gd name="T28" fmla="*/ 192 w 270"/>
                <a:gd name="T29" fmla="*/ 12 h 272"/>
                <a:gd name="T30" fmla="*/ 166 w 270"/>
                <a:gd name="T31" fmla="*/ 4 h 272"/>
                <a:gd name="T32" fmla="*/ 140 w 270"/>
                <a:gd name="T33" fmla="*/ 0 h 272"/>
                <a:gd name="T34" fmla="*/ 126 w 270"/>
                <a:gd name="T35" fmla="*/ 0 h 272"/>
                <a:gd name="T36" fmla="*/ 98 w 270"/>
                <a:gd name="T37" fmla="*/ 6 h 272"/>
                <a:gd name="T38" fmla="*/ 74 w 270"/>
                <a:gd name="T39" fmla="*/ 14 h 272"/>
                <a:gd name="T40" fmla="*/ 52 w 270"/>
                <a:gd name="T41" fmla="*/ 28 h 272"/>
                <a:gd name="T42" fmla="*/ 32 w 270"/>
                <a:gd name="T43" fmla="*/ 46 h 272"/>
                <a:gd name="T44" fmla="*/ 18 w 270"/>
                <a:gd name="T45" fmla="*/ 68 h 272"/>
                <a:gd name="T46" fmla="*/ 6 w 270"/>
                <a:gd name="T47" fmla="*/ 92 h 272"/>
                <a:gd name="T48" fmla="*/ 0 w 270"/>
                <a:gd name="T49" fmla="*/ 118 h 272"/>
                <a:gd name="T50" fmla="*/ 0 w 270"/>
                <a:gd name="T51" fmla="*/ 144 h 272"/>
                <a:gd name="T52" fmla="*/ 2 w 270"/>
                <a:gd name="T53" fmla="*/ 158 h 272"/>
                <a:gd name="T54" fmla="*/ 8 w 270"/>
                <a:gd name="T55" fmla="*/ 184 h 272"/>
                <a:gd name="T56" fmla="*/ 20 w 270"/>
                <a:gd name="T57" fmla="*/ 208 h 272"/>
                <a:gd name="T58" fmla="*/ 36 w 270"/>
                <a:gd name="T59" fmla="*/ 228 h 272"/>
                <a:gd name="T60" fmla="*/ 56 w 270"/>
                <a:gd name="T61" fmla="*/ 246 h 272"/>
                <a:gd name="T62" fmla="*/ 78 w 270"/>
                <a:gd name="T63" fmla="*/ 260 h 272"/>
                <a:gd name="T64" fmla="*/ 104 w 270"/>
                <a:gd name="T65" fmla="*/ 268 h 272"/>
                <a:gd name="T66" fmla="*/ 130 w 270"/>
                <a:gd name="T67" fmla="*/ 272 h 272"/>
                <a:gd name="T68" fmla="*/ 144 w 270"/>
                <a:gd name="T69" fmla="*/ 272 h 272"/>
                <a:gd name="T70" fmla="*/ 128 w 270"/>
                <a:gd name="T71" fmla="*/ 26 h 272"/>
                <a:gd name="T72" fmla="*/ 170 w 270"/>
                <a:gd name="T73" fmla="*/ 32 h 272"/>
                <a:gd name="T74" fmla="*/ 204 w 270"/>
                <a:gd name="T75" fmla="*/ 52 h 272"/>
                <a:gd name="T76" fmla="*/ 228 w 270"/>
                <a:gd name="T77" fmla="*/ 84 h 272"/>
                <a:gd name="T78" fmla="*/ 240 w 270"/>
                <a:gd name="T79" fmla="*/ 124 h 272"/>
                <a:gd name="T80" fmla="*/ 240 w 270"/>
                <a:gd name="T81" fmla="*/ 144 h 272"/>
                <a:gd name="T82" fmla="*/ 232 w 270"/>
                <a:gd name="T83" fmla="*/ 124 h 272"/>
                <a:gd name="T84" fmla="*/ 210 w 270"/>
                <a:gd name="T85" fmla="*/ 90 h 272"/>
                <a:gd name="T86" fmla="*/ 178 w 270"/>
                <a:gd name="T87" fmla="*/ 66 h 272"/>
                <a:gd name="T88" fmla="*/ 138 w 270"/>
                <a:gd name="T89" fmla="*/ 54 h 272"/>
                <a:gd name="T90" fmla="*/ 116 w 270"/>
                <a:gd name="T91" fmla="*/ 54 h 272"/>
                <a:gd name="T92" fmla="*/ 72 w 270"/>
                <a:gd name="T93" fmla="*/ 66 h 272"/>
                <a:gd name="T94" fmla="*/ 38 w 270"/>
                <a:gd name="T95" fmla="*/ 92 h 272"/>
                <a:gd name="T96" fmla="*/ 44 w 270"/>
                <a:gd name="T97" fmla="*/ 78 h 272"/>
                <a:gd name="T98" fmla="*/ 62 w 270"/>
                <a:gd name="T99" fmla="*/ 56 h 272"/>
                <a:gd name="T100" fmla="*/ 86 w 270"/>
                <a:gd name="T101" fmla="*/ 38 h 272"/>
                <a:gd name="T102" fmla="*/ 112 w 270"/>
                <a:gd name="T103" fmla="*/ 28 h 272"/>
                <a:gd name="T104" fmla="*/ 128 w 270"/>
                <a:gd name="T105" fmla="*/ 26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70" h="272">
                  <a:moveTo>
                    <a:pt x="144" y="272"/>
                  </a:moveTo>
                  <a:lnTo>
                    <a:pt x="144" y="272"/>
                  </a:lnTo>
                  <a:lnTo>
                    <a:pt x="158" y="270"/>
                  </a:lnTo>
                  <a:lnTo>
                    <a:pt x="170" y="266"/>
                  </a:lnTo>
                  <a:lnTo>
                    <a:pt x="184" y="262"/>
                  </a:lnTo>
                  <a:lnTo>
                    <a:pt x="196" y="256"/>
                  </a:lnTo>
                  <a:lnTo>
                    <a:pt x="208" y="250"/>
                  </a:lnTo>
                  <a:lnTo>
                    <a:pt x="218" y="242"/>
                  </a:lnTo>
                  <a:lnTo>
                    <a:pt x="228" y="234"/>
                  </a:lnTo>
                  <a:lnTo>
                    <a:pt x="236" y="226"/>
                  </a:lnTo>
                  <a:lnTo>
                    <a:pt x="244" y="214"/>
                  </a:lnTo>
                  <a:lnTo>
                    <a:pt x="252" y="204"/>
                  </a:lnTo>
                  <a:lnTo>
                    <a:pt x="258" y="192"/>
                  </a:lnTo>
                  <a:lnTo>
                    <a:pt x="262" y="180"/>
                  </a:lnTo>
                  <a:lnTo>
                    <a:pt x="266" y="168"/>
                  </a:lnTo>
                  <a:lnTo>
                    <a:pt x="270" y="154"/>
                  </a:lnTo>
                  <a:lnTo>
                    <a:pt x="270" y="140"/>
                  </a:lnTo>
                  <a:lnTo>
                    <a:pt x="270" y="126"/>
                  </a:lnTo>
                  <a:lnTo>
                    <a:pt x="270" y="126"/>
                  </a:lnTo>
                  <a:lnTo>
                    <a:pt x="268" y="112"/>
                  </a:lnTo>
                  <a:lnTo>
                    <a:pt x="266" y="100"/>
                  </a:lnTo>
                  <a:lnTo>
                    <a:pt x="262" y="86"/>
                  </a:lnTo>
                  <a:lnTo>
                    <a:pt x="256" y="74"/>
                  </a:lnTo>
                  <a:lnTo>
                    <a:pt x="250" y="64"/>
                  </a:lnTo>
                  <a:lnTo>
                    <a:pt x="242" y="52"/>
                  </a:lnTo>
                  <a:lnTo>
                    <a:pt x="234" y="42"/>
                  </a:lnTo>
                  <a:lnTo>
                    <a:pt x="224" y="34"/>
                  </a:lnTo>
                  <a:lnTo>
                    <a:pt x="214" y="26"/>
                  </a:lnTo>
                  <a:lnTo>
                    <a:pt x="202" y="18"/>
                  </a:lnTo>
                  <a:lnTo>
                    <a:pt x="192" y="12"/>
                  </a:lnTo>
                  <a:lnTo>
                    <a:pt x="180" y="8"/>
                  </a:lnTo>
                  <a:lnTo>
                    <a:pt x="166" y="4"/>
                  </a:lnTo>
                  <a:lnTo>
                    <a:pt x="154" y="2"/>
                  </a:lnTo>
                  <a:lnTo>
                    <a:pt x="140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2" y="2"/>
                  </a:lnTo>
                  <a:lnTo>
                    <a:pt x="98" y="6"/>
                  </a:lnTo>
                  <a:lnTo>
                    <a:pt x="86" y="10"/>
                  </a:lnTo>
                  <a:lnTo>
                    <a:pt x="74" y="14"/>
                  </a:lnTo>
                  <a:lnTo>
                    <a:pt x="62" y="22"/>
                  </a:lnTo>
                  <a:lnTo>
                    <a:pt x="52" y="28"/>
                  </a:lnTo>
                  <a:lnTo>
                    <a:pt x="42" y="38"/>
                  </a:lnTo>
                  <a:lnTo>
                    <a:pt x="32" y="46"/>
                  </a:lnTo>
                  <a:lnTo>
                    <a:pt x="24" y="56"/>
                  </a:lnTo>
                  <a:lnTo>
                    <a:pt x="18" y="68"/>
                  </a:lnTo>
                  <a:lnTo>
                    <a:pt x="12" y="80"/>
                  </a:lnTo>
                  <a:lnTo>
                    <a:pt x="6" y="92"/>
                  </a:lnTo>
                  <a:lnTo>
                    <a:pt x="2" y="104"/>
                  </a:lnTo>
                  <a:lnTo>
                    <a:pt x="0" y="118"/>
                  </a:lnTo>
                  <a:lnTo>
                    <a:pt x="0" y="130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2" y="158"/>
                  </a:lnTo>
                  <a:lnTo>
                    <a:pt x="4" y="172"/>
                  </a:lnTo>
                  <a:lnTo>
                    <a:pt x="8" y="184"/>
                  </a:lnTo>
                  <a:lnTo>
                    <a:pt x="14" y="196"/>
                  </a:lnTo>
                  <a:lnTo>
                    <a:pt x="20" y="208"/>
                  </a:lnTo>
                  <a:lnTo>
                    <a:pt x="28" y="218"/>
                  </a:lnTo>
                  <a:lnTo>
                    <a:pt x="36" y="228"/>
                  </a:lnTo>
                  <a:lnTo>
                    <a:pt x="46" y="238"/>
                  </a:lnTo>
                  <a:lnTo>
                    <a:pt x="56" y="246"/>
                  </a:lnTo>
                  <a:lnTo>
                    <a:pt x="66" y="254"/>
                  </a:lnTo>
                  <a:lnTo>
                    <a:pt x="78" y="260"/>
                  </a:lnTo>
                  <a:lnTo>
                    <a:pt x="90" y="264"/>
                  </a:lnTo>
                  <a:lnTo>
                    <a:pt x="104" y="268"/>
                  </a:lnTo>
                  <a:lnTo>
                    <a:pt x="116" y="270"/>
                  </a:lnTo>
                  <a:lnTo>
                    <a:pt x="130" y="272"/>
                  </a:lnTo>
                  <a:lnTo>
                    <a:pt x="144" y="272"/>
                  </a:lnTo>
                  <a:lnTo>
                    <a:pt x="144" y="272"/>
                  </a:lnTo>
                  <a:close/>
                  <a:moveTo>
                    <a:pt x="128" y="26"/>
                  </a:moveTo>
                  <a:lnTo>
                    <a:pt x="128" y="26"/>
                  </a:lnTo>
                  <a:lnTo>
                    <a:pt x="150" y="26"/>
                  </a:lnTo>
                  <a:lnTo>
                    <a:pt x="170" y="32"/>
                  </a:lnTo>
                  <a:lnTo>
                    <a:pt x="188" y="40"/>
                  </a:lnTo>
                  <a:lnTo>
                    <a:pt x="204" y="52"/>
                  </a:lnTo>
                  <a:lnTo>
                    <a:pt x="218" y="66"/>
                  </a:lnTo>
                  <a:lnTo>
                    <a:pt x="228" y="84"/>
                  </a:lnTo>
                  <a:lnTo>
                    <a:pt x="236" y="102"/>
                  </a:lnTo>
                  <a:lnTo>
                    <a:pt x="240" y="124"/>
                  </a:lnTo>
                  <a:lnTo>
                    <a:pt x="240" y="124"/>
                  </a:lnTo>
                  <a:lnTo>
                    <a:pt x="240" y="144"/>
                  </a:lnTo>
                  <a:lnTo>
                    <a:pt x="240" y="144"/>
                  </a:lnTo>
                  <a:lnTo>
                    <a:pt x="232" y="124"/>
                  </a:lnTo>
                  <a:lnTo>
                    <a:pt x="222" y="106"/>
                  </a:lnTo>
                  <a:lnTo>
                    <a:pt x="210" y="90"/>
                  </a:lnTo>
                  <a:lnTo>
                    <a:pt x="194" y="78"/>
                  </a:lnTo>
                  <a:lnTo>
                    <a:pt x="178" y="66"/>
                  </a:lnTo>
                  <a:lnTo>
                    <a:pt x="158" y="58"/>
                  </a:lnTo>
                  <a:lnTo>
                    <a:pt x="138" y="54"/>
                  </a:lnTo>
                  <a:lnTo>
                    <a:pt x="116" y="54"/>
                  </a:lnTo>
                  <a:lnTo>
                    <a:pt x="116" y="54"/>
                  </a:lnTo>
                  <a:lnTo>
                    <a:pt x="94" y="58"/>
                  </a:lnTo>
                  <a:lnTo>
                    <a:pt x="72" y="66"/>
                  </a:lnTo>
                  <a:lnTo>
                    <a:pt x="54" y="76"/>
                  </a:lnTo>
                  <a:lnTo>
                    <a:pt x="38" y="92"/>
                  </a:lnTo>
                  <a:lnTo>
                    <a:pt x="38" y="92"/>
                  </a:lnTo>
                  <a:lnTo>
                    <a:pt x="44" y="78"/>
                  </a:lnTo>
                  <a:lnTo>
                    <a:pt x="52" y="66"/>
                  </a:lnTo>
                  <a:lnTo>
                    <a:pt x="62" y="56"/>
                  </a:lnTo>
                  <a:lnTo>
                    <a:pt x="72" y="46"/>
                  </a:lnTo>
                  <a:lnTo>
                    <a:pt x="86" y="38"/>
                  </a:lnTo>
                  <a:lnTo>
                    <a:pt x="98" y="32"/>
                  </a:lnTo>
                  <a:lnTo>
                    <a:pt x="112" y="28"/>
                  </a:lnTo>
                  <a:lnTo>
                    <a:pt x="128" y="26"/>
                  </a:lnTo>
                  <a:lnTo>
                    <a:pt x="128" y="26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87" name="Freeform 67"/>
            <p:cNvSpPr>
              <a:spLocks/>
            </p:cNvSpPr>
            <p:nvPr userDrawn="1"/>
          </p:nvSpPr>
          <p:spPr bwMode="auto">
            <a:xfrm>
              <a:off x="1501775" y="592138"/>
              <a:ext cx="320675" cy="187325"/>
            </a:xfrm>
            <a:custGeom>
              <a:avLst/>
              <a:gdLst>
                <a:gd name="T0" fmla="*/ 0 w 202"/>
                <a:gd name="T1" fmla="*/ 66 h 118"/>
                <a:gd name="T2" fmla="*/ 0 w 202"/>
                <a:gd name="T3" fmla="*/ 66 h 118"/>
                <a:gd name="T4" fmla="*/ 16 w 202"/>
                <a:gd name="T5" fmla="*/ 50 h 118"/>
                <a:gd name="T6" fmla="*/ 34 w 202"/>
                <a:gd name="T7" fmla="*/ 40 h 118"/>
                <a:gd name="T8" fmla="*/ 56 w 202"/>
                <a:gd name="T9" fmla="*/ 32 h 118"/>
                <a:gd name="T10" fmla="*/ 78 w 202"/>
                <a:gd name="T11" fmla="*/ 28 h 118"/>
                <a:gd name="T12" fmla="*/ 78 w 202"/>
                <a:gd name="T13" fmla="*/ 28 h 118"/>
                <a:gd name="T14" fmla="*/ 100 w 202"/>
                <a:gd name="T15" fmla="*/ 28 h 118"/>
                <a:gd name="T16" fmla="*/ 120 w 202"/>
                <a:gd name="T17" fmla="*/ 32 h 118"/>
                <a:gd name="T18" fmla="*/ 140 w 202"/>
                <a:gd name="T19" fmla="*/ 40 h 118"/>
                <a:gd name="T20" fmla="*/ 156 w 202"/>
                <a:gd name="T21" fmla="*/ 52 h 118"/>
                <a:gd name="T22" fmla="*/ 172 w 202"/>
                <a:gd name="T23" fmla="*/ 64 h 118"/>
                <a:gd name="T24" fmla="*/ 184 w 202"/>
                <a:gd name="T25" fmla="*/ 80 h 118"/>
                <a:gd name="T26" fmla="*/ 194 w 202"/>
                <a:gd name="T27" fmla="*/ 98 h 118"/>
                <a:gd name="T28" fmla="*/ 202 w 202"/>
                <a:gd name="T29" fmla="*/ 118 h 118"/>
                <a:gd name="T30" fmla="*/ 202 w 202"/>
                <a:gd name="T31" fmla="*/ 118 h 118"/>
                <a:gd name="T32" fmla="*/ 202 w 202"/>
                <a:gd name="T33" fmla="*/ 98 h 118"/>
                <a:gd name="T34" fmla="*/ 202 w 202"/>
                <a:gd name="T35" fmla="*/ 98 h 118"/>
                <a:gd name="T36" fmla="*/ 198 w 202"/>
                <a:gd name="T37" fmla="*/ 76 h 118"/>
                <a:gd name="T38" fmla="*/ 190 w 202"/>
                <a:gd name="T39" fmla="*/ 58 h 118"/>
                <a:gd name="T40" fmla="*/ 180 w 202"/>
                <a:gd name="T41" fmla="*/ 40 h 118"/>
                <a:gd name="T42" fmla="*/ 166 w 202"/>
                <a:gd name="T43" fmla="*/ 26 h 118"/>
                <a:gd name="T44" fmla="*/ 150 w 202"/>
                <a:gd name="T45" fmla="*/ 14 h 118"/>
                <a:gd name="T46" fmla="*/ 132 w 202"/>
                <a:gd name="T47" fmla="*/ 6 h 118"/>
                <a:gd name="T48" fmla="*/ 112 w 202"/>
                <a:gd name="T49" fmla="*/ 0 h 118"/>
                <a:gd name="T50" fmla="*/ 90 w 202"/>
                <a:gd name="T51" fmla="*/ 0 h 118"/>
                <a:gd name="T52" fmla="*/ 90 w 202"/>
                <a:gd name="T53" fmla="*/ 0 h 118"/>
                <a:gd name="T54" fmla="*/ 74 w 202"/>
                <a:gd name="T55" fmla="*/ 2 h 118"/>
                <a:gd name="T56" fmla="*/ 60 w 202"/>
                <a:gd name="T57" fmla="*/ 6 h 118"/>
                <a:gd name="T58" fmla="*/ 48 w 202"/>
                <a:gd name="T59" fmla="*/ 12 h 118"/>
                <a:gd name="T60" fmla="*/ 34 w 202"/>
                <a:gd name="T61" fmla="*/ 20 h 118"/>
                <a:gd name="T62" fmla="*/ 24 w 202"/>
                <a:gd name="T63" fmla="*/ 30 h 118"/>
                <a:gd name="T64" fmla="*/ 14 w 202"/>
                <a:gd name="T65" fmla="*/ 40 h 118"/>
                <a:gd name="T66" fmla="*/ 6 w 202"/>
                <a:gd name="T67" fmla="*/ 52 h 118"/>
                <a:gd name="T68" fmla="*/ 0 w 202"/>
                <a:gd name="T69" fmla="*/ 66 h 118"/>
                <a:gd name="T70" fmla="*/ 0 w 202"/>
                <a:gd name="T71" fmla="*/ 6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2" h="118">
                  <a:moveTo>
                    <a:pt x="0" y="66"/>
                  </a:moveTo>
                  <a:lnTo>
                    <a:pt x="0" y="66"/>
                  </a:lnTo>
                  <a:lnTo>
                    <a:pt x="16" y="50"/>
                  </a:lnTo>
                  <a:lnTo>
                    <a:pt x="34" y="40"/>
                  </a:lnTo>
                  <a:lnTo>
                    <a:pt x="56" y="32"/>
                  </a:lnTo>
                  <a:lnTo>
                    <a:pt x="78" y="28"/>
                  </a:lnTo>
                  <a:lnTo>
                    <a:pt x="78" y="28"/>
                  </a:lnTo>
                  <a:lnTo>
                    <a:pt x="100" y="28"/>
                  </a:lnTo>
                  <a:lnTo>
                    <a:pt x="120" y="32"/>
                  </a:lnTo>
                  <a:lnTo>
                    <a:pt x="140" y="40"/>
                  </a:lnTo>
                  <a:lnTo>
                    <a:pt x="156" y="52"/>
                  </a:lnTo>
                  <a:lnTo>
                    <a:pt x="172" y="64"/>
                  </a:lnTo>
                  <a:lnTo>
                    <a:pt x="184" y="80"/>
                  </a:lnTo>
                  <a:lnTo>
                    <a:pt x="194" y="98"/>
                  </a:lnTo>
                  <a:lnTo>
                    <a:pt x="202" y="118"/>
                  </a:lnTo>
                  <a:lnTo>
                    <a:pt x="202" y="118"/>
                  </a:lnTo>
                  <a:lnTo>
                    <a:pt x="202" y="98"/>
                  </a:lnTo>
                  <a:lnTo>
                    <a:pt x="202" y="98"/>
                  </a:lnTo>
                  <a:lnTo>
                    <a:pt x="198" y="76"/>
                  </a:lnTo>
                  <a:lnTo>
                    <a:pt x="190" y="58"/>
                  </a:lnTo>
                  <a:lnTo>
                    <a:pt x="180" y="40"/>
                  </a:lnTo>
                  <a:lnTo>
                    <a:pt x="166" y="26"/>
                  </a:lnTo>
                  <a:lnTo>
                    <a:pt x="150" y="14"/>
                  </a:lnTo>
                  <a:lnTo>
                    <a:pt x="132" y="6"/>
                  </a:lnTo>
                  <a:lnTo>
                    <a:pt x="112" y="0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74" y="2"/>
                  </a:lnTo>
                  <a:lnTo>
                    <a:pt x="60" y="6"/>
                  </a:lnTo>
                  <a:lnTo>
                    <a:pt x="48" y="12"/>
                  </a:lnTo>
                  <a:lnTo>
                    <a:pt x="34" y="20"/>
                  </a:lnTo>
                  <a:lnTo>
                    <a:pt x="24" y="30"/>
                  </a:lnTo>
                  <a:lnTo>
                    <a:pt x="14" y="40"/>
                  </a:lnTo>
                  <a:lnTo>
                    <a:pt x="6" y="52"/>
                  </a:lnTo>
                  <a:lnTo>
                    <a:pt x="0" y="66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88" name="Freeform 68"/>
            <p:cNvSpPr>
              <a:spLocks noEditPoints="1"/>
            </p:cNvSpPr>
            <p:nvPr userDrawn="1"/>
          </p:nvSpPr>
          <p:spPr bwMode="auto">
            <a:xfrm>
              <a:off x="1152525" y="503238"/>
              <a:ext cx="765175" cy="819150"/>
            </a:xfrm>
            <a:custGeom>
              <a:avLst/>
              <a:gdLst>
                <a:gd name="T0" fmla="*/ 26 w 482"/>
                <a:gd name="T1" fmla="*/ 510 h 516"/>
                <a:gd name="T2" fmla="*/ 54 w 482"/>
                <a:gd name="T3" fmla="*/ 516 h 516"/>
                <a:gd name="T4" fmla="*/ 80 w 482"/>
                <a:gd name="T5" fmla="*/ 506 h 516"/>
                <a:gd name="T6" fmla="*/ 186 w 482"/>
                <a:gd name="T7" fmla="*/ 386 h 516"/>
                <a:gd name="T8" fmla="*/ 198 w 482"/>
                <a:gd name="T9" fmla="*/ 364 h 516"/>
                <a:gd name="T10" fmla="*/ 198 w 482"/>
                <a:gd name="T11" fmla="*/ 342 h 516"/>
                <a:gd name="T12" fmla="*/ 218 w 482"/>
                <a:gd name="T13" fmla="*/ 298 h 516"/>
                <a:gd name="T14" fmla="*/ 242 w 482"/>
                <a:gd name="T15" fmla="*/ 314 h 516"/>
                <a:gd name="T16" fmla="*/ 282 w 482"/>
                <a:gd name="T17" fmla="*/ 328 h 516"/>
                <a:gd name="T18" fmla="*/ 328 w 482"/>
                <a:gd name="T19" fmla="*/ 332 h 516"/>
                <a:gd name="T20" fmla="*/ 360 w 482"/>
                <a:gd name="T21" fmla="*/ 326 h 516"/>
                <a:gd name="T22" fmla="*/ 406 w 482"/>
                <a:gd name="T23" fmla="*/ 306 h 516"/>
                <a:gd name="T24" fmla="*/ 442 w 482"/>
                <a:gd name="T25" fmla="*/ 274 h 516"/>
                <a:gd name="T26" fmla="*/ 468 w 482"/>
                <a:gd name="T27" fmla="*/ 234 h 516"/>
                <a:gd name="T28" fmla="*/ 482 w 482"/>
                <a:gd name="T29" fmla="*/ 188 h 516"/>
                <a:gd name="T30" fmla="*/ 482 w 482"/>
                <a:gd name="T31" fmla="*/ 154 h 516"/>
                <a:gd name="T32" fmla="*/ 472 w 482"/>
                <a:gd name="T33" fmla="*/ 106 h 516"/>
                <a:gd name="T34" fmla="*/ 448 w 482"/>
                <a:gd name="T35" fmla="*/ 64 h 516"/>
                <a:gd name="T36" fmla="*/ 414 w 482"/>
                <a:gd name="T37" fmla="*/ 32 h 516"/>
                <a:gd name="T38" fmla="*/ 372 w 482"/>
                <a:gd name="T39" fmla="*/ 10 h 516"/>
                <a:gd name="T40" fmla="*/ 322 w 482"/>
                <a:gd name="T41" fmla="*/ 0 h 516"/>
                <a:gd name="T42" fmla="*/ 288 w 482"/>
                <a:gd name="T43" fmla="*/ 2 h 516"/>
                <a:gd name="T44" fmla="*/ 242 w 482"/>
                <a:gd name="T45" fmla="*/ 18 h 516"/>
                <a:gd name="T46" fmla="*/ 204 w 482"/>
                <a:gd name="T47" fmla="*/ 46 h 516"/>
                <a:gd name="T48" fmla="*/ 174 w 482"/>
                <a:gd name="T49" fmla="*/ 82 h 516"/>
                <a:gd name="T50" fmla="*/ 156 w 482"/>
                <a:gd name="T51" fmla="*/ 128 h 516"/>
                <a:gd name="T52" fmla="*/ 152 w 482"/>
                <a:gd name="T53" fmla="*/ 176 h 516"/>
                <a:gd name="T54" fmla="*/ 156 w 482"/>
                <a:gd name="T55" fmla="*/ 206 h 516"/>
                <a:gd name="T56" fmla="*/ 178 w 482"/>
                <a:gd name="T57" fmla="*/ 256 h 516"/>
                <a:gd name="T58" fmla="*/ 170 w 482"/>
                <a:gd name="T59" fmla="*/ 308 h 516"/>
                <a:gd name="T60" fmla="*/ 146 w 482"/>
                <a:gd name="T61" fmla="*/ 304 h 516"/>
                <a:gd name="T62" fmla="*/ 124 w 482"/>
                <a:gd name="T63" fmla="*/ 310 h 516"/>
                <a:gd name="T64" fmla="*/ 12 w 482"/>
                <a:gd name="T65" fmla="*/ 434 h 516"/>
                <a:gd name="T66" fmla="*/ 2 w 482"/>
                <a:gd name="T67" fmla="*/ 450 h 516"/>
                <a:gd name="T68" fmla="*/ 2 w 482"/>
                <a:gd name="T69" fmla="*/ 480 h 516"/>
                <a:gd name="T70" fmla="*/ 16 w 482"/>
                <a:gd name="T71" fmla="*/ 504 h 516"/>
                <a:gd name="T72" fmla="*/ 182 w 482"/>
                <a:gd name="T73" fmla="*/ 174 h 516"/>
                <a:gd name="T74" fmla="*/ 184 w 482"/>
                <a:gd name="T75" fmla="*/ 134 h 516"/>
                <a:gd name="T76" fmla="*/ 200 w 482"/>
                <a:gd name="T77" fmla="*/ 98 h 516"/>
                <a:gd name="T78" fmla="*/ 224 w 482"/>
                <a:gd name="T79" fmla="*/ 68 h 516"/>
                <a:gd name="T80" fmla="*/ 256 w 482"/>
                <a:gd name="T81" fmla="*/ 44 h 516"/>
                <a:gd name="T82" fmla="*/ 294 w 482"/>
                <a:gd name="T83" fmla="*/ 32 h 516"/>
                <a:gd name="T84" fmla="*/ 322 w 482"/>
                <a:gd name="T85" fmla="*/ 30 h 516"/>
                <a:gd name="T86" fmla="*/ 362 w 482"/>
                <a:gd name="T87" fmla="*/ 38 h 516"/>
                <a:gd name="T88" fmla="*/ 396 w 482"/>
                <a:gd name="T89" fmla="*/ 56 h 516"/>
                <a:gd name="T90" fmla="*/ 424 w 482"/>
                <a:gd name="T91" fmla="*/ 82 h 516"/>
                <a:gd name="T92" fmla="*/ 444 w 482"/>
                <a:gd name="T93" fmla="*/ 116 h 516"/>
                <a:gd name="T94" fmla="*/ 452 w 482"/>
                <a:gd name="T95" fmla="*/ 156 h 516"/>
                <a:gd name="T96" fmla="*/ 452 w 482"/>
                <a:gd name="T97" fmla="*/ 184 h 516"/>
                <a:gd name="T98" fmla="*/ 440 w 482"/>
                <a:gd name="T99" fmla="*/ 222 h 516"/>
                <a:gd name="T100" fmla="*/ 418 w 482"/>
                <a:gd name="T101" fmla="*/ 256 h 516"/>
                <a:gd name="T102" fmla="*/ 390 w 482"/>
                <a:gd name="T103" fmla="*/ 280 h 516"/>
                <a:gd name="T104" fmla="*/ 352 w 482"/>
                <a:gd name="T105" fmla="*/ 296 h 516"/>
                <a:gd name="T106" fmla="*/ 326 w 482"/>
                <a:gd name="T107" fmla="*/ 302 h 516"/>
                <a:gd name="T108" fmla="*/ 286 w 482"/>
                <a:gd name="T109" fmla="*/ 298 h 516"/>
                <a:gd name="T110" fmla="*/ 248 w 482"/>
                <a:gd name="T111" fmla="*/ 284 h 516"/>
                <a:gd name="T112" fmla="*/ 218 w 482"/>
                <a:gd name="T113" fmla="*/ 258 h 516"/>
                <a:gd name="T114" fmla="*/ 196 w 482"/>
                <a:gd name="T115" fmla="*/ 226 h 516"/>
                <a:gd name="T116" fmla="*/ 184 w 482"/>
                <a:gd name="T117" fmla="*/ 188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82" h="516">
                  <a:moveTo>
                    <a:pt x="16" y="504"/>
                  </a:moveTo>
                  <a:lnTo>
                    <a:pt x="16" y="504"/>
                  </a:lnTo>
                  <a:lnTo>
                    <a:pt x="26" y="510"/>
                  </a:lnTo>
                  <a:lnTo>
                    <a:pt x="34" y="514"/>
                  </a:lnTo>
                  <a:lnTo>
                    <a:pt x="44" y="516"/>
                  </a:lnTo>
                  <a:lnTo>
                    <a:pt x="54" y="516"/>
                  </a:lnTo>
                  <a:lnTo>
                    <a:pt x="62" y="516"/>
                  </a:lnTo>
                  <a:lnTo>
                    <a:pt x="72" y="512"/>
                  </a:lnTo>
                  <a:lnTo>
                    <a:pt x="80" y="506"/>
                  </a:lnTo>
                  <a:lnTo>
                    <a:pt x="88" y="500"/>
                  </a:lnTo>
                  <a:lnTo>
                    <a:pt x="186" y="386"/>
                  </a:lnTo>
                  <a:lnTo>
                    <a:pt x="186" y="386"/>
                  </a:lnTo>
                  <a:lnTo>
                    <a:pt x="192" y="380"/>
                  </a:lnTo>
                  <a:lnTo>
                    <a:pt x="196" y="372"/>
                  </a:lnTo>
                  <a:lnTo>
                    <a:pt x="198" y="364"/>
                  </a:lnTo>
                  <a:lnTo>
                    <a:pt x="200" y="358"/>
                  </a:lnTo>
                  <a:lnTo>
                    <a:pt x="200" y="350"/>
                  </a:lnTo>
                  <a:lnTo>
                    <a:pt x="198" y="342"/>
                  </a:lnTo>
                  <a:lnTo>
                    <a:pt x="196" y="334"/>
                  </a:lnTo>
                  <a:lnTo>
                    <a:pt x="192" y="328"/>
                  </a:lnTo>
                  <a:lnTo>
                    <a:pt x="218" y="298"/>
                  </a:lnTo>
                  <a:lnTo>
                    <a:pt x="218" y="298"/>
                  </a:lnTo>
                  <a:lnTo>
                    <a:pt x="230" y="306"/>
                  </a:lnTo>
                  <a:lnTo>
                    <a:pt x="242" y="314"/>
                  </a:lnTo>
                  <a:lnTo>
                    <a:pt x="254" y="320"/>
                  </a:lnTo>
                  <a:lnTo>
                    <a:pt x="268" y="324"/>
                  </a:lnTo>
                  <a:lnTo>
                    <a:pt x="282" y="328"/>
                  </a:lnTo>
                  <a:lnTo>
                    <a:pt x="298" y="330"/>
                  </a:lnTo>
                  <a:lnTo>
                    <a:pt x="312" y="332"/>
                  </a:lnTo>
                  <a:lnTo>
                    <a:pt x="328" y="332"/>
                  </a:lnTo>
                  <a:lnTo>
                    <a:pt x="328" y="332"/>
                  </a:lnTo>
                  <a:lnTo>
                    <a:pt x="344" y="330"/>
                  </a:lnTo>
                  <a:lnTo>
                    <a:pt x="360" y="326"/>
                  </a:lnTo>
                  <a:lnTo>
                    <a:pt x="376" y="320"/>
                  </a:lnTo>
                  <a:lnTo>
                    <a:pt x="392" y="314"/>
                  </a:lnTo>
                  <a:lnTo>
                    <a:pt x="406" y="306"/>
                  </a:lnTo>
                  <a:lnTo>
                    <a:pt x="418" y="296"/>
                  </a:lnTo>
                  <a:lnTo>
                    <a:pt x="430" y="286"/>
                  </a:lnTo>
                  <a:lnTo>
                    <a:pt x="442" y="274"/>
                  </a:lnTo>
                  <a:lnTo>
                    <a:pt x="452" y="262"/>
                  </a:lnTo>
                  <a:lnTo>
                    <a:pt x="460" y="250"/>
                  </a:lnTo>
                  <a:lnTo>
                    <a:pt x="468" y="234"/>
                  </a:lnTo>
                  <a:lnTo>
                    <a:pt x="474" y="220"/>
                  </a:lnTo>
                  <a:lnTo>
                    <a:pt x="478" y="204"/>
                  </a:lnTo>
                  <a:lnTo>
                    <a:pt x="482" y="188"/>
                  </a:lnTo>
                  <a:lnTo>
                    <a:pt x="482" y="172"/>
                  </a:lnTo>
                  <a:lnTo>
                    <a:pt x="482" y="154"/>
                  </a:lnTo>
                  <a:lnTo>
                    <a:pt x="482" y="154"/>
                  </a:lnTo>
                  <a:lnTo>
                    <a:pt x="480" y="138"/>
                  </a:lnTo>
                  <a:lnTo>
                    <a:pt x="476" y="122"/>
                  </a:lnTo>
                  <a:lnTo>
                    <a:pt x="472" y="106"/>
                  </a:lnTo>
                  <a:lnTo>
                    <a:pt x="464" y="92"/>
                  </a:lnTo>
                  <a:lnTo>
                    <a:pt x="456" y="78"/>
                  </a:lnTo>
                  <a:lnTo>
                    <a:pt x="448" y="64"/>
                  </a:lnTo>
                  <a:lnTo>
                    <a:pt x="438" y="52"/>
                  </a:lnTo>
                  <a:lnTo>
                    <a:pt x="426" y="42"/>
                  </a:lnTo>
                  <a:lnTo>
                    <a:pt x="414" y="32"/>
                  </a:lnTo>
                  <a:lnTo>
                    <a:pt x="400" y="22"/>
                  </a:lnTo>
                  <a:lnTo>
                    <a:pt x="386" y="16"/>
                  </a:lnTo>
                  <a:lnTo>
                    <a:pt x="372" y="10"/>
                  </a:lnTo>
                  <a:lnTo>
                    <a:pt x="356" y="4"/>
                  </a:lnTo>
                  <a:lnTo>
                    <a:pt x="340" y="2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306" y="0"/>
                  </a:lnTo>
                  <a:lnTo>
                    <a:pt x="288" y="2"/>
                  </a:lnTo>
                  <a:lnTo>
                    <a:pt x="272" y="6"/>
                  </a:lnTo>
                  <a:lnTo>
                    <a:pt x="258" y="12"/>
                  </a:lnTo>
                  <a:lnTo>
                    <a:pt x="242" y="18"/>
                  </a:lnTo>
                  <a:lnTo>
                    <a:pt x="228" y="26"/>
                  </a:lnTo>
                  <a:lnTo>
                    <a:pt x="216" y="34"/>
                  </a:lnTo>
                  <a:lnTo>
                    <a:pt x="204" y="46"/>
                  </a:lnTo>
                  <a:lnTo>
                    <a:pt x="192" y="56"/>
                  </a:lnTo>
                  <a:lnTo>
                    <a:pt x="182" y="70"/>
                  </a:lnTo>
                  <a:lnTo>
                    <a:pt x="174" y="82"/>
                  </a:lnTo>
                  <a:lnTo>
                    <a:pt x="166" y="96"/>
                  </a:lnTo>
                  <a:lnTo>
                    <a:pt x="160" y="112"/>
                  </a:lnTo>
                  <a:lnTo>
                    <a:pt x="156" y="128"/>
                  </a:lnTo>
                  <a:lnTo>
                    <a:pt x="152" y="144"/>
                  </a:lnTo>
                  <a:lnTo>
                    <a:pt x="152" y="160"/>
                  </a:lnTo>
                  <a:lnTo>
                    <a:pt x="152" y="176"/>
                  </a:lnTo>
                  <a:lnTo>
                    <a:pt x="152" y="176"/>
                  </a:lnTo>
                  <a:lnTo>
                    <a:pt x="154" y="192"/>
                  </a:lnTo>
                  <a:lnTo>
                    <a:pt x="156" y="206"/>
                  </a:lnTo>
                  <a:lnTo>
                    <a:pt x="160" y="218"/>
                  </a:lnTo>
                  <a:lnTo>
                    <a:pt x="164" y="232"/>
                  </a:lnTo>
                  <a:lnTo>
                    <a:pt x="178" y="256"/>
                  </a:lnTo>
                  <a:lnTo>
                    <a:pt x="194" y="278"/>
                  </a:lnTo>
                  <a:lnTo>
                    <a:pt x="170" y="308"/>
                  </a:lnTo>
                  <a:lnTo>
                    <a:pt x="170" y="308"/>
                  </a:lnTo>
                  <a:lnTo>
                    <a:pt x="162" y="304"/>
                  </a:lnTo>
                  <a:lnTo>
                    <a:pt x="154" y="304"/>
                  </a:lnTo>
                  <a:lnTo>
                    <a:pt x="146" y="304"/>
                  </a:lnTo>
                  <a:lnTo>
                    <a:pt x="138" y="304"/>
                  </a:lnTo>
                  <a:lnTo>
                    <a:pt x="130" y="306"/>
                  </a:lnTo>
                  <a:lnTo>
                    <a:pt x="124" y="310"/>
                  </a:lnTo>
                  <a:lnTo>
                    <a:pt x="118" y="314"/>
                  </a:lnTo>
                  <a:lnTo>
                    <a:pt x="112" y="320"/>
                  </a:lnTo>
                  <a:lnTo>
                    <a:pt x="12" y="434"/>
                  </a:lnTo>
                  <a:lnTo>
                    <a:pt x="12" y="434"/>
                  </a:lnTo>
                  <a:lnTo>
                    <a:pt x="6" y="442"/>
                  </a:lnTo>
                  <a:lnTo>
                    <a:pt x="2" y="450"/>
                  </a:lnTo>
                  <a:lnTo>
                    <a:pt x="0" y="460"/>
                  </a:lnTo>
                  <a:lnTo>
                    <a:pt x="0" y="470"/>
                  </a:lnTo>
                  <a:lnTo>
                    <a:pt x="2" y="480"/>
                  </a:lnTo>
                  <a:lnTo>
                    <a:pt x="4" y="488"/>
                  </a:lnTo>
                  <a:lnTo>
                    <a:pt x="10" y="496"/>
                  </a:lnTo>
                  <a:lnTo>
                    <a:pt x="16" y="504"/>
                  </a:lnTo>
                  <a:lnTo>
                    <a:pt x="16" y="504"/>
                  </a:lnTo>
                  <a:close/>
                  <a:moveTo>
                    <a:pt x="182" y="174"/>
                  </a:moveTo>
                  <a:lnTo>
                    <a:pt x="182" y="174"/>
                  </a:lnTo>
                  <a:lnTo>
                    <a:pt x="182" y="160"/>
                  </a:lnTo>
                  <a:lnTo>
                    <a:pt x="182" y="148"/>
                  </a:lnTo>
                  <a:lnTo>
                    <a:pt x="184" y="134"/>
                  </a:lnTo>
                  <a:lnTo>
                    <a:pt x="188" y="122"/>
                  </a:lnTo>
                  <a:lnTo>
                    <a:pt x="194" y="110"/>
                  </a:lnTo>
                  <a:lnTo>
                    <a:pt x="200" y="98"/>
                  </a:lnTo>
                  <a:lnTo>
                    <a:pt x="206" y="86"/>
                  </a:lnTo>
                  <a:lnTo>
                    <a:pt x="214" y="76"/>
                  </a:lnTo>
                  <a:lnTo>
                    <a:pt x="224" y="68"/>
                  </a:lnTo>
                  <a:lnTo>
                    <a:pt x="234" y="58"/>
                  </a:lnTo>
                  <a:lnTo>
                    <a:pt x="244" y="52"/>
                  </a:lnTo>
                  <a:lnTo>
                    <a:pt x="256" y="44"/>
                  </a:lnTo>
                  <a:lnTo>
                    <a:pt x="268" y="40"/>
                  </a:lnTo>
                  <a:lnTo>
                    <a:pt x="280" y="36"/>
                  </a:lnTo>
                  <a:lnTo>
                    <a:pt x="294" y="32"/>
                  </a:lnTo>
                  <a:lnTo>
                    <a:pt x="308" y="30"/>
                  </a:lnTo>
                  <a:lnTo>
                    <a:pt x="308" y="30"/>
                  </a:lnTo>
                  <a:lnTo>
                    <a:pt x="322" y="30"/>
                  </a:lnTo>
                  <a:lnTo>
                    <a:pt x="336" y="32"/>
                  </a:lnTo>
                  <a:lnTo>
                    <a:pt x="348" y="34"/>
                  </a:lnTo>
                  <a:lnTo>
                    <a:pt x="362" y="38"/>
                  </a:lnTo>
                  <a:lnTo>
                    <a:pt x="374" y="42"/>
                  </a:lnTo>
                  <a:lnTo>
                    <a:pt x="384" y="48"/>
                  </a:lnTo>
                  <a:lnTo>
                    <a:pt x="396" y="56"/>
                  </a:lnTo>
                  <a:lnTo>
                    <a:pt x="406" y="64"/>
                  </a:lnTo>
                  <a:lnTo>
                    <a:pt x="416" y="72"/>
                  </a:lnTo>
                  <a:lnTo>
                    <a:pt x="424" y="82"/>
                  </a:lnTo>
                  <a:lnTo>
                    <a:pt x="432" y="94"/>
                  </a:lnTo>
                  <a:lnTo>
                    <a:pt x="438" y="104"/>
                  </a:lnTo>
                  <a:lnTo>
                    <a:pt x="444" y="116"/>
                  </a:lnTo>
                  <a:lnTo>
                    <a:pt x="448" y="130"/>
                  </a:lnTo>
                  <a:lnTo>
                    <a:pt x="450" y="142"/>
                  </a:lnTo>
                  <a:lnTo>
                    <a:pt x="452" y="156"/>
                  </a:lnTo>
                  <a:lnTo>
                    <a:pt x="452" y="156"/>
                  </a:lnTo>
                  <a:lnTo>
                    <a:pt x="452" y="170"/>
                  </a:lnTo>
                  <a:lnTo>
                    <a:pt x="452" y="184"/>
                  </a:lnTo>
                  <a:lnTo>
                    <a:pt x="448" y="198"/>
                  </a:lnTo>
                  <a:lnTo>
                    <a:pt x="444" y="210"/>
                  </a:lnTo>
                  <a:lnTo>
                    <a:pt x="440" y="222"/>
                  </a:lnTo>
                  <a:lnTo>
                    <a:pt x="434" y="234"/>
                  </a:lnTo>
                  <a:lnTo>
                    <a:pt x="426" y="244"/>
                  </a:lnTo>
                  <a:lnTo>
                    <a:pt x="418" y="256"/>
                  </a:lnTo>
                  <a:lnTo>
                    <a:pt x="410" y="264"/>
                  </a:lnTo>
                  <a:lnTo>
                    <a:pt x="400" y="272"/>
                  </a:lnTo>
                  <a:lnTo>
                    <a:pt x="390" y="280"/>
                  </a:lnTo>
                  <a:lnTo>
                    <a:pt x="378" y="286"/>
                  </a:lnTo>
                  <a:lnTo>
                    <a:pt x="366" y="292"/>
                  </a:lnTo>
                  <a:lnTo>
                    <a:pt x="352" y="296"/>
                  </a:lnTo>
                  <a:lnTo>
                    <a:pt x="340" y="300"/>
                  </a:lnTo>
                  <a:lnTo>
                    <a:pt x="326" y="302"/>
                  </a:lnTo>
                  <a:lnTo>
                    <a:pt x="326" y="302"/>
                  </a:lnTo>
                  <a:lnTo>
                    <a:pt x="312" y="302"/>
                  </a:lnTo>
                  <a:lnTo>
                    <a:pt x="298" y="300"/>
                  </a:lnTo>
                  <a:lnTo>
                    <a:pt x="286" y="298"/>
                  </a:lnTo>
                  <a:lnTo>
                    <a:pt x="272" y="294"/>
                  </a:lnTo>
                  <a:lnTo>
                    <a:pt x="260" y="290"/>
                  </a:lnTo>
                  <a:lnTo>
                    <a:pt x="248" y="284"/>
                  </a:lnTo>
                  <a:lnTo>
                    <a:pt x="238" y="276"/>
                  </a:lnTo>
                  <a:lnTo>
                    <a:pt x="228" y="268"/>
                  </a:lnTo>
                  <a:lnTo>
                    <a:pt x="218" y="258"/>
                  </a:lnTo>
                  <a:lnTo>
                    <a:pt x="210" y="248"/>
                  </a:lnTo>
                  <a:lnTo>
                    <a:pt x="202" y="238"/>
                  </a:lnTo>
                  <a:lnTo>
                    <a:pt x="196" y="226"/>
                  </a:lnTo>
                  <a:lnTo>
                    <a:pt x="190" y="214"/>
                  </a:lnTo>
                  <a:lnTo>
                    <a:pt x="186" y="202"/>
                  </a:lnTo>
                  <a:lnTo>
                    <a:pt x="184" y="188"/>
                  </a:lnTo>
                  <a:lnTo>
                    <a:pt x="182" y="174"/>
                  </a:lnTo>
                  <a:lnTo>
                    <a:pt x="182" y="1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89" name="Freeform 69"/>
            <p:cNvSpPr>
              <a:spLocks noEditPoints="1"/>
            </p:cNvSpPr>
            <p:nvPr userDrawn="1"/>
          </p:nvSpPr>
          <p:spPr bwMode="auto">
            <a:xfrm>
              <a:off x="4483100" y="1001713"/>
              <a:ext cx="476250" cy="447675"/>
            </a:xfrm>
            <a:custGeom>
              <a:avLst/>
              <a:gdLst>
                <a:gd name="T0" fmla="*/ 36 w 300"/>
                <a:gd name="T1" fmla="*/ 0 h 282"/>
                <a:gd name="T2" fmla="*/ 36 w 300"/>
                <a:gd name="T3" fmla="*/ 0 h 282"/>
                <a:gd name="T4" fmla="*/ 30 w 300"/>
                <a:gd name="T5" fmla="*/ 2 h 282"/>
                <a:gd name="T6" fmla="*/ 22 w 300"/>
                <a:gd name="T7" fmla="*/ 4 h 282"/>
                <a:gd name="T8" fmla="*/ 16 w 300"/>
                <a:gd name="T9" fmla="*/ 6 h 282"/>
                <a:gd name="T10" fmla="*/ 10 w 300"/>
                <a:gd name="T11" fmla="*/ 12 h 282"/>
                <a:gd name="T12" fmla="*/ 6 w 300"/>
                <a:gd name="T13" fmla="*/ 16 h 282"/>
                <a:gd name="T14" fmla="*/ 2 w 300"/>
                <a:gd name="T15" fmla="*/ 24 h 282"/>
                <a:gd name="T16" fmla="*/ 0 w 300"/>
                <a:gd name="T17" fmla="*/ 30 h 282"/>
                <a:gd name="T18" fmla="*/ 0 w 300"/>
                <a:gd name="T19" fmla="*/ 38 h 282"/>
                <a:gd name="T20" fmla="*/ 0 w 300"/>
                <a:gd name="T21" fmla="*/ 188 h 282"/>
                <a:gd name="T22" fmla="*/ 0 w 300"/>
                <a:gd name="T23" fmla="*/ 188 h 282"/>
                <a:gd name="T24" fmla="*/ 0 w 300"/>
                <a:gd name="T25" fmla="*/ 196 h 282"/>
                <a:gd name="T26" fmla="*/ 2 w 300"/>
                <a:gd name="T27" fmla="*/ 202 h 282"/>
                <a:gd name="T28" fmla="*/ 6 w 300"/>
                <a:gd name="T29" fmla="*/ 208 h 282"/>
                <a:gd name="T30" fmla="*/ 10 w 300"/>
                <a:gd name="T31" fmla="*/ 214 h 282"/>
                <a:gd name="T32" fmla="*/ 16 w 300"/>
                <a:gd name="T33" fmla="*/ 218 h 282"/>
                <a:gd name="T34" fmla="*/ 22 w 300"/>
                <a:gd name="T35" fmla="*/ 222 h 282"/>
                <a:gd name="T36" fmla="*/ 30 w 300"/>
                <a:gd name="T37" fmla="*/ 224 h 282"/>
                <a:gd name="T38" fmla="*/ 36 w 300"/>
                <a:gd name="T39" fmla="*/ 226 h 282"/>
                <a:gd name="T40" fmla="*/ 62 w 300"/>
                <a:gd name="T41" fmla="*/ 226 h 282"/>
                <a:gd name="T42" fmla="*/ 36 w 300"/>
                <a:gd name="T43" fmla="*/ 262 h 282"/>
                <a:gd name="T44" fmla="*/ 56 w 300"/>
                <a:gd name="T45" fmla="*/ 282 h 282"/>
                <a:gd name="T46" fmla="*/ 130 w 300"/>
                <a:gd name="T47" fmla="*/ 226 h 282"/>
                <a:gd name="T48" fmla="*/ 130 w 300"/>
                <a:gd name="T49" fmla="*/ 244 h 282"/>
                <a:gd name="T50" fmla="*/ 168 w 300"/>
                <a:gd name="T51" fmla="*/ 244 h 282"/>
                <a:gd name="T52" fmla="*/ 168 w 300"/>
                <a:gd name="T53" fmla="*/ 226 h 282"/>
                <a:gd name="T54" fmla="*/ 168 w 300"/>
                <a:gd name="T55" fmla="*/ 226 h 282"/>
                <a:gd name="T56" fmla="*/ 242 w 300"/>
                <a:gd name="T57" fmla="*/ 282 h 282"/>
                <a:gd name="T58" fmla="*/ 262 w 300"/>
                <a:gd name="T59" fmla="*/ 262 h 282"/>
                <a:gd name="T60" fmla="*/ 236 w 300"/>
                <a:gd name="T61" fmla="*/ 226 h 282"/>
                <a:gd name="T62" fmla="*/ 262 w 300"/>
                <a:gd name="T63" fmla="*/ 226 h 282"/>
                <a:gd name="T64" fmla="*/ 262 w 300"/>
                <a:gd name="T65" fmla="*/ 226 h 282"/>
                <a:gd name="T66" fmla="*/ 270 w 300"/>
                <a:gd name="T67" fmla="*/ 224 h 282"/>
                <a:gd name="T68" fmla="*/ 276 w 300"/>
                <a:gd name="T69" fmla="*/ 222 h 282"/>
                <a:gd name="T70" fmla="*/ 282 w 300"/>
                <a:gd name="T71" fmla="*/ 218 h 282"/>
                <a:gd name="T72" fmla="*/ 288 w 300"/>
                <a:gd name="T73" fmla="*/ 214 h 282"/>
                <a:gd name="T74" fmla="*/ 292 w 300"/>
                <a:gd name="T75" fmla="*/ 208 h 282"/>
                <a:gd name="T76" fmla="*/ 296 w 300"/>
                <a:gd name="T77" fmla="*/ 202 h 282"/>
                <a:gd name="T78" fmla="*/ 298 w 300"/>
                <a:gd name="T79" fmla="*/ 196 h 282"/>
                <a:gd name="T80" fmla="*/ 300 w 300"/>
                <a:gd name="T81" fmla="*/ 188 h 282"/>
                <a:gd name="T82" fmla="*/ 300 w 300"/>
                <a:gd name="T83" fmla="*/ 38 h 282"/>
                <a:gd name="T84" fmla="*/ 300 w 300"/>
                <a:gd name="T85" fmla="*/ 38 h 282"/>
                <a:gd name="T86" fmla="*/ 298 w 300"/>
                <a:gd name="T87" fmla="*/ 30 h 282"/>
                <a:gd name="T88" fmla="*/ 296 w 300"/>
                <a:gd name="T89" fmla="*/ 24 h 282"/>
                <a:gd name="T90" fmla="*/ 292 w 300"/>
                <a:gd name="T91" fmla="*/ 16 h 282"/>
                <a:gd name="T92" fmla="*/ 288 w 300"/>
                <a:gd name="T93" fmla="*/ 12 h 282"/>
                <a:gd name="T94" fmla="*/ 282 w 300"/>
                <a:gd name="T95" fmla="*/ 6 h 282"/>
                <a:gd name="T96" fmla="*/ 276 w 300"/>
                <a:gd name="T97" fmla="*/ 4 h 282"/>
                <a:gd name="T98" fmla="*/ 270 w 300"/>
                <a:gd name="T99" fmla="*/ 2 h 282"/>
                <a:gd name="T100" fmla="*/ 262 w 300"/>
                <a:gd name="T101" fmla="*/ 0 h 282"/>
                <a:gd name="T102" fmla="*/ 36 w 300"/>
                <a:gd name="T103" fmla="*/ 0 h 282"/>
                <a:gd name="T104" fmla="*/ 262 w 300"/>
                <a:gd name="T105" fmla="*/ 38 h 282"/>
                <a:gd name="T106" fmla="*/ 262 w 300"/>
                <a:gd name="T107" fmla="*/ 188 h 282"/>
                <a:gd name="T108" fmla="*/ 36 w 300"/>
                <a:gd name="T109" fmla="*/ 188 h 282"/>
                <a:gd name="T110" fmla="*/ 36 w 300"/>
                <a:gd name="T111" fmla="*/ 38 h 282"/>
                <a:gd name="T112" fmla="*/ 262 w 300"/>
                <a:gd name="T113" fmla="*/ 3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0" h="282">
                  <a:moveTo>
                    <a:pt x="36" y="0"/>
                  </a:moveTo>
                  <a:lnTo>
                    <a:pt x="36" y="0"/>
                  </a:lnTo>
                  <a:lnTo>
                    <a:pt x="30" y="2"/>
                  </a:lnTo>
                  <a:lnTo>
                    <a:pt x="22" y="4"/>
                  </a:lnTo>
                  <a:lnTo>
                    <a:pt x="16" y="6"/>
                  </a:lnTo>
                  <a:lnTo>
                    <a:pt x="10" y="12"/>
                  </a:lnTo>
                  <a:lnTo>
                    <a:pt x="6" y="16"/>
                  </a:lnTo>
                  <a:lnTo>
                    <a:pt x="2" y="24"/>
                  </a:lnTo>
                  <a:lnTo>
                    <a:pt x="0" y="30"/>
                  </a:lnTo>
                  <a:lnTo>
                    <a:pt x="0" y="38"/>
                  </a:lnTo>
                  <a:lnTo>
                    <a:pt x="0" y="188"/>
                  </a:lnTo>
                  <a:lnTo>
                    <a:pt x="0" y="188"/>
                  </a:lnTo>
                  <a:lnTo>
                    <a:pt x="0" y="196"/>
                  </a:lnTo>
                  <a:lnTo>
                    <a:pt x="2" y="202"/>
                  </a:lnTo>
                  <a:lnTo>
                    <a:pt x="6" y="208"/>
                  </a:lnTo>
                  <a:lnTo>
                    <a:pt x="10" y="214"/>
                  </a:lnTo>
                  <a:lnTo>
                    <a:pt x="16" y="218"/>
                  </a:lnTo>
                  <a:lnTo>
                    <a:pt x="22" y="222"/>
                  </a:lnTo>
                  <a:lnTo>
                    <a:pt x="30" y="224"/>
                  </a:lnTo>
                  <a:lnTo>
                    <a:pt x="36" y="226"/>
                  </a:lnTo>
                  <a:lnTo>
                    <a:pt x="62" y="226"/>
                  </a:lnTo>
                  <a:lnTo>
                    <a:pt x="36" y="262"/>
                  </a:lnTo>
                  <a:lnTo>
                    <a:pt x="56" y="282"/>
                  </a:lnTo>
                  <a:lnTo>
                    <a:pt x="130" y="226"/>
                  </a:lnTo>
                  <a:lnTo>
                    <a:pt x="130" y="244"/>
                  </a:lnTo>
                  <a:lnTo>
                    <a:pt x="168" y="244"/>
                  </a:lnTo>
                  <a:lnTo>
                    <a:pt x="168" y="226"/>
                  </a:lnTo>
                  <a:lnTo>
                    <a:pt x="168" y="226"/>
                  </a:lnTo>
                  <a:lnTo>
                    <a:pt x="242" y="282"/>
                  </a:lnTo>
                  <a:lnTo>
                    <a:pt x="262" y="262"/>
                  </a:lnTo>
                  <a:lnTo>
                    <a:pt x="236" y="226"/>
                  </a:lnTo>
                  <a:lnTo>
                    <a:pt x="262" y="226"/>
                  </a:lnTo>
                  <a:lnTo>
                    <a:pt x="262" y="226"/>
                  </a:lnTo>
                  <a:lnTo>
                    <a:pt x="270" y="224"/>
                  </a:lnTo>
                  <a:lnTo>
                    <a:pt x="276" y="222"/>
                  </a:lnTo>
                  <a:lnTo>
                    <a:pt x="282" y="218"/>
                  </a:lnTo>
                  <a:lnTo>
                    <a:pt x="288" y="214"/>
                  </a:lnTo>
                  <a:lnTo>
                    <a:pt x="292" y="208"/>
                  </a:lnTo>
                  <a:lnTo>
                    <a:pt x="296" y="202"/>
                  </a:lnTo>
                  <a:lnTo>
                    <a:pt x="298" y="196"/>
                  </a:lnTo>
                  <a:lnTo>
                    <a:pt x="300" y="188"/>
                  </a:lnTo>
                  <a:lnTo>
                    <a:pt x="300" y="38"/>
                  </a:lnTo>
                  <a:lnTo>
                    <a:pt x="300" y="38"/>
                  </a:lnTo>
                  <a:lnTo>
                    <a:pt x="298" y="30"/>
                  </a:lnTo>
                  <a:lnTo>
                    <a:pt x="296" y="24"/>
                  </a:lnTo>
                  <a:lnTo>
                    <a:pt x="292" y="16"/>
                  </a:lnTo>
                  <a:lnTo>
                    <a:pt x="288" y="12"/>
                  </a:lnTo>
                  <a:lnTo>
                    <a:pt x="282" y="6"/>
                  </a:lnTo>
                  <a:lnTo>
                    <a:pt x="276" y="4"/>
                  </a:lnTo>
                  <a:lnTo>
                    <a:pt x="270" y="2"/>
                  </a:lnTo>
                  <a:lnTo>
                    <a:pt x="262" y="0"/>
                  </a:lnTo>
                  <a:lnTo>
                    <a:pt x="36" y="0"/>
                  </a:lnTo>
                  <a:close/>
                  <a:moveTo>
                    <a:pt x="262" y="38"/>
                  </a:moveTo>
                  <a:lnTo>
                    <a:pt x="262" y="188"/>
                  </a:lnTo>
                  <a:lnTo>
                    <a:pt x="36" y="188"/>
                  </a:lnTo>
                  <a:lnTo>
                    <a:pt x="36" y="38"/>
                  </a:lnTo>
                  <a:lnTo>
                    <a:pt x="262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90" name="Freeform 70"/>
            <p:cNvSpPr>
              <a:spLocks/>
            </p:cNvSpPr>
            <p:nvPr userDrawn="1"/>
          </p:nvSpPr>
          <p:spPr bwMode="auto">
            <a:xfrm>
              <a:off x="4572000" y="1090613"/>
              <a:ext cx="266700" cy="177800"/>
            </a:xfrm>
            <a:custGeom>
              <a:avLst/>
              <a:gdLst>
                <a:gd name="T0" fmla="*/ 74 w 168"/>
                <a:gd name="T1" fmla="*/ 0 h 112"/>
                <a:gd name="T2" fmla="*/ 112 w 168"/>
                <a:gd name="T3" fmla="*/ 38 h 112"/>
                <a:gd name="T4" fmla="*/ 74 w 168"/>
                <a:gd name="T5" fmla="*/ 76 h 112"/>
                <a:gd name="T6" fmla="*/ 38 w 168"/>
                <a:gd name="T7" fmla="*/ 38 h 112"/>
                <a:gd name="T8" fmla="*/ 0 w 168"/>
                <a:gd name="T9" fmla="*/ 38 h 112"/>
                <a:gd name="T10" fmla="*/ 74 w 168"/>
                <a:gd name="T11" fmla="*/ 112 h 112"/>
                <a:gd name="T12" fmla="*/ 130 w 168"/>
                <a:gd name="T13" fmla="*/ 56 h 112"/>
                <a:gd name="T14" fmla="*/ 168 w 168"/>
                <a:gd name="T15" fmla="*/ 94 h 112"/>
                <a:gd name="T16" fmla="*/ 168 w 168"/>
                <a:gd name="T17" fmla="*/ 0 h 112"/>
                <a:gd name="T18" fmla="*/ 74 w 168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8" h="112">
                  <a:moveTo>
                    <a:pt x="74" y="0"/>
                  </a:moveTo>
                  <a:lnTo>
                    <a:pt x="112" y="38"/>
                  </a:lnTo>
                  <a:lnTo>
                    <a:pt x="74" y="76"/>
                  </a:lnTo>
                  <a:lnTo>
                    <a:pt x="38" y="38"/>
                  </a:lnTo>
                  <a:lnTo>
                    <a:pt x="0" y="38"/>
                  </a:lnTo>
                  <a:lnTo>
                    <a:pt x="74" y="112"/>
                  </a:lnTo>
                  <a:lnTo>
                    <a:pt x="130" y="56"/>
                  </a:lnTo>
                  <a:lnTo>
                    <a:pt x="168" y="94"/>
                  </a:lnTo>
                  <a:lnTo>
                    <a:pt x="168" y="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91" name="Freeform 71"/>
            <p:cNvSpPr>
              <a:spLocks/>
            </p:cNvSpPr>
            <p:nvPr userDrawn="1"/>
          </p:nvSpPr>
          <p:spPr bwMode="auto">
            <a:xfrm>
              <a:off x="2254250" y="579438"/>
              <a:ext cx="85725" cy="38100"/>
            </a:xfrm>
            <a:custGeom>
              <a:avLst/>
              <a:gdLst>
                <a:gd name="T0" fmla="*/ 30 w 54"/>
                <a:gd name="T1" fmla="*/ 24 h 24"/>
                <a:gd name="T2" fmla="*/ 54 w 54"/>
                <a:gd name="T3" fmla="*/ 24 h 24"/>
                <a:gd name="T4" fmla="*/ 54 w 54"/>
                <a:gd name="T5" fmla="*/ 0 h 24"/>
                <a:gd name="T6" fmla="*/ 30 w 54"/>
                <a:gd name="T7" fmla="*/ 0 h 24"/>
                <a:gd name="T8" fmla="*/ 0 w 54"/>
                <a:gd name="T9" fmla="*/ 0 h 24"/>
                <a:gd name="T10" fmla="*/ 0 w 54"/>
                <a:gd name="T11" fmla="*/ 24 h 24"/>
                <a:gd name="T12" fmla="*/ 30 w 54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24">
                  <a:moveTo>
                    <a:pt x="30" y="24"/>
                  </a:moveTo>
                  <a:lnTo>
                    <a:pt x="54" y="24"/>
                  </a:lnTo>
                  <a:lnTo>
                    <a:pt x="54" y="0"/>
                  </a:lnTo>
                  <a:lnTo>
                    <a:pt x="30" y="0"/>
                  </a:lnTo>
                  <a:lnTo>
                    <a:pt x="0" y="0"/>
                  </a:lnTo>
                  <a:lnTo>
                    <a:pt x="0" y="24"/>
                  </a:lnTo>
                  <a:lnTo>
                    <a:pt x="30" y="24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92" name="Freeform 72"/>
            <p:cNvSpPr>
              <a:spLocks/>
            </p:cNvSpPr>
            <p:nvPr userDrawn="1"/>
          </p:nvSpPr>
          <p:spPr bwMode="auto">
            <a:xfrm>
              <a:off x="2209800" y="1147763"/>
              <a:ext cx="257175" cy="34925"/>
            </a:xfrm>
            <a:custGeom>
              <a:avLst/>
              <a:gdLst>
                <a:gd name="T0" fmla="*/ 0 w 162"/>
                <a:gd name="T1" fmla="*/ 22 h 22"/>
                <a:gd name="T2" fmla="*/ 32 w 162"/>
                <a:gd name="T3" fmla="*/ 22 h 22"/>
                <a:gd name="T4" fmla="*/ 88 w 162"/>
                <a:gd name="T5" fmla="*/ 22 h 22"/>
                <a:gd name="T6" fmla="*/ 162 w 162"/>
                <a:gd name="T7" fmla="*/ 22 h 22"/>
                <a:gd name="T8" fmla="*/ 162 w 162"/>
                <a:gd name="T9" fmla="*/ 0 h 22"/>
                <a:gd name="T10" fmla="*/ 84 w 162"/>
                <a:gd name="T11" fmla="*/ 0 h 22"/>
                <a:gd name="T12" fmla="*/ 30 w 162"/>
                <a:gd name="T13" fmla="*/ 0 h 22"/>
                <a:gd name="T14" fmla="*/ 0 w 162"/>
                <a:gd name="T15" fmla="*/ 0 h 22"/>
                <a:gd name="T16" fmla="*/ 0 w 162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2" h="22">
                  <a:moveTo>
                    <a:pt x="0" y="22"/>
                  </a:moveTo>
                  <a:lnTo>
                    <a:pt x="32" y="22"/>
                  </a:lnTo>
                  <a:lnTo>
                    <a:pt x="88" y="22"/>
                  </a:lnTo>
                  <a:lnTo>
                    <a:pt x="162" y="22"/>
                  </a:lnTo>
                  <a:lnTo>
                    <a:pt x="162" y="0"/>
                  </a:lnTo>
                  <a:lnTo>
                    <a:pt x="84" y="0"/>
                  </a:lnTo>
                  <a:lnTo>
                    <a:pt x="30" y="0"/>
                  </a:lnTo>
                  <a:lnTo>
                    <a:pt x="0" y="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93" name="Freeform 73"/>
            <p:cNvSpPr>
              <a:spLocks/>
            </p:cNvSpPr>
            <p:nvPr userDrawn="1"/>
          </p:nvSpPr>
          <p:spPr bwMode="auto">
            <a:xfrm>
              <a:off x="2301875" y="363538"/>
              <a:ext cx="371475" cy="346075"/>
            </a:xfrm>
            <a:custGeom>
              <a:avLst/>
              <a:gdLst>
                <a:gd name="T0" fmla="*/ 0 w 234"/>
                <a:gd name="T1" fmla="*/ 160 h 218"/>
                <a:gd name="T2" fmla="*/ 0 w 234"/>
                <a:gd name="T3" fmla="*/ 204 h 218"/>
                <a:gd name="T4" fmla="*/ 4 w 234"/>
                <a:gd name="T5" fmla="*/ 212 h 218"/>
                <a:gd name="T6" fmla="*/ 12 w 234"/>
                <a:gd name="T7" fmla="*/ 216 h 218"/>
                <a:gd name="T8" fmla="*/ 54 w 234"/>
                <a:gd name="T9" fmla="*/ 216 h 218"/>
                <a:gd name="T10" fmla="*/ 62 w 234"/>
                <a:gd name="T11" fmla="*/ 212 h 218"/>
                <a:gd name="T12" fmla="*/ 66 w 234"/>
                <a:gd name="T13" fmla="*/ 204 h 218"/>
                <a:gd name="T14" fmla="*/ 66 w 234"/>
                <a:gd name="T15" fmla="*/ 200 h 218"/>
                <a:gd name="T16" fmla="*/ 96 w 234"/>
                <a:gd name="T17" fmla="*/ 198 h 218"/>
                <a:gd name="T18" fmla="*/ 154 w 234"/>
                <a:gd name="T19" fmla="*/ 216 h 218"/>
                <a:gd name="T20" fmla="*/ 170 w 234"/>
                <a:gd name="T21" fmla="*/ 218 h 218"/>
                <a:gd name="T22" fmla="*/ 190 w 234"/>
                <a:gd name="T23" fmla="*/ 216 h 218"/>
                <a:gd name="T24" fmla="*/ 208 w 234"/>
                <a:gd name="T25" fmla="*/ 206 h 218"/>
                <a:gd name="T26" fmla="*/ 208 w 234"/>
                <a:gd name="T27" fmla="*/ 190 h 218"/>
                <a:gd name="T28" fmla="*/ 214 w 234"/>
                <a:gd name="T29" fmla="*/ 188 h 218"/>
                <a:gd name="T30" fmla="*/ 222 w 234"/>
                <a:gd name="T31" fmla="*/ 184 h 218"/>
                <a:gd name="T32" fmla="*/ 226 w 234"/>
                <a:gd name="T33" fmla="*/ 176 h 218"/>
                <a:gd name="T34" fmla="*/ 226 w 234"/>
                <a:gd name="T35" fmla="*/ 166 h 218"/>
                <a:gd name="T36" fmla="*/ 222 w 234"/>
                <a:gd name="T37" fmla="*/ 162 h 218"/>
                <a:gd name="T38" fmla="*/ 228 w 234"/>
                <a:gd name="T39" fmla="*/ 156 h 218"/>
                <a:gd name="T40" fmla="*/ 232 w 234"/>
                <a:gd name="T41" fmla="*/ 144 h 218"/>
                <a:gd name="T42" fmla="*/ 228 w 234"/>
                <a:gd name="T43" fmla="*/ 136 h 218"/>
                <a:gd name="T44" fmla="*/ 224 w 234"/>
                <a:gd name="T45" fmla="*/ 132 h 218"/>
                <a:gd name="T46" fmla="*/ 232 w 234"/>
                <a:gd name="T47" fmla="*/ 126 h 218"/>
                <a:gd name="T48" fmla="*/ 234 w 234"/>
                <a:gd name="T49" fmla="*/ 118 h 218"/>
                <a:gd name="T50" fmla="*/ 226 w 234"/>
                <a:gd name="T51" fmla="*/ 102 h 218"/>
                <a:gd name="T52" fmla="*/ 218 w 234"/>
                <a:gd name="T53" fmla="*/ 98 h 218"/>
                <a:gd name="T54" fmla="*/ 186 w 234"/>
                <a:gd name="T55" fmla="*/ 92 h 218"/>
                <a:gd name="T56" fmla="*/ 144 w 234"/>
                <a:gd name="T57" fmla="*/ 90 h 218"/>
                <a:gd name="T58" fmla="*/ 140 w 234"/>
                <a:gd name="T59" fmla="*/ 80 h 218"/>
                <a:gd name="T60" fmla="*/ 142 w 234"/>
                <a:gd name="T61" fmla="*/ 58 h 218"/>
                <a:gd name="T62" fmla="*/ 148 w 234"/>
                <a:gd name="T63" fmla="*/ 34 h 218"/>
                <a:gd name="T64" fmla="*/ 146 w 234"/>
                <a:gd name="T65" fmla="*/ 12 h 218"/>
                <a:gd name="T66" fmla="*/ 138 w 234"/>
                <a:gd name="T67" fmla="*/ 2 h 218"/>
                <a:gd name="T68" fmla="*/ 136 w 234"/>
                <a:gd name="T69" fmla="*/ 0 h 218"/>
                <a:gd name="T70" fmla="*/ 128 w 234"/>
                <a:gd name="T71" fmla="*/ 0 h 218"/>
                <a:gd name="T72" fmla="*/ 122 w 234"/>
                <a:gd name="T73" fmla="*/ 6 h 218"/>
                <a:gd name="T74" fmla="*/ 122 w 234"/>
                <a:gd name="T75" fmla="*/ 12 h 218"/>
                <a:gd name="T76" fmla="*/ 118 w 234"/>
                <a:gd name="T77" fmla="*/ 24 h 218"/>
                <a:gd name="T78" fmla="*/ 114 w 234"/>
                <a:gd name="T79" fmla="*/ 34 h 218"/>
                <a:gd name="T80" fmla="*/ 112 w 234"/>
                <a:gd name="T81" fmla="*/ 46 h 218"/>
                <a:gd name="T82" fmla="*/ 98 w 234"/>
                <a:gd name="T83" fmla="*/ 74 h 218"/>
                <a:gd name="T84" fmla="*/ 94 w 234"/>
                <a:gd name="T85" fmla="*/ 86 h 218"/>
                <a:gd name="T86" fmla="*/ 76 w 234"/>
                <a:gd name="T87" fmla="*/ 106 h 218"/>
                <a:gd name="T88" fmla="*/ 66 w 234"/>
                <a:gd name="T89" fmla="*/ 110 h 218"/>
                <a:gd name="T90" fmla="*/ 64 w 234"/>
                <a:gd name="T91" fmla="*/ 106 h 218"/>
                <a:gd name="T92" fmla="*/ 58 w 234"/>
                <a:gd name="T93" fmla="*/ 100 h 218"/>
                <a:gd name="T94" fmla="*/ 12 w 234"/>
                <a:gd name="T95" fmla="*/ 98 h 218"/>
                <a:gd name="T96" fmla="*/ 8 w 234"/>
                <a:gd name="T97" fmla="*/ 100 h 218"/>
                <a:gd name="T98" fmla="*/ 2 w 234"/>
                <a:gd name="T99" fmla="*/ 106 h 218"/>
                <a:gd name="T100" fmla="*/ 0 w 234"/>
                <a:gd name="T101" fmla="*/ 136 h 218"/>
                <a:gd name="T102" fmla="*/ 24 w 234"/>
                <a:gd name="T103" fmla="*/ 16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4" h="218">
                  <a:moveTo>
                    <a:pt x="24" y="160"/>
                  </a:moveTo>
                  <a:lnTo>
                    <a:pt x="0" y="160"/>
                  </a:lnTo>
                  <a:lnTo>
                    <a:pt x="0" y="204"/>
                  </a:lnTo>
                  <a:lnTo>
                    <a:pt x="0" y="204"/>
                  </a:lnTo>
                  <a:lnTo>
                    <a:pt x="2" y="208"/>
                  </a:lnTo>
                  <a:lnTo>
                    <a:pt x="4" y="212"/>
                  </a:lnTo>
                  <a:lnTo>
                    <a:pt x="8" y="214"/>
                  </a:lnTo>
                  <a:lnTo>
                    <a:pt x="12" y="216"/>
                  </a:lnTo>
                  <a:lnTo>
                    <a:pt x="54" y="216"/>
                  </a:lnTo>
                  <a:lnTo>
                    <a:pt x="54" y="216"/>
                  </a:lnTo>
                  <a:lnTo>
                    <a:pt x="58" y="214"/>
                  </a:lnTo>
                  <a:lnTo>
                    <a:pt x="62" y="212"/>
                  </a:lnTo>
                  <a:lnTo>
                    <a:pt x="64" y="208"/>
                  </a:lnTo>
                  <a:lnTo>
                    <a:pt x="66" y="204"/>
                  </a:lnTo>
                  <a:lnTo>
                    <a:pt x="66" y="200"/>
                  </a:lnTo>
                  <a:lnTo>
                    <a:pt x="66" y="200"/>
                  </a:lnTo>
                  <a:lnTo>
                    <a:pt x="96" y="198"/>
                  </a:lnTo>
                  <a:lnTo>
                    <a:pt x="96" y="198"/>
                  </a:lnTo>
                  <a:lnTo>
                    <a:pt x="128" y="210"/>
                  </a:lnTo>
                  <a:lnTo>
                    <a:pt x="154" y="216"/>
                  </a:lnTo>
                  <a:lnTo>
                    <a:pt x="154" y="216"/>
                  </a:lnTo>
                  <a:lnTo>
                    <a:pt x="170" y="218"/>
                  </a:lnTo>
                  <a:lnTo>
                    <a:pt x="190" y="216"/>
                  </a:lnTo>
                  <a:lnTo>
                    <a:pt x="190" y="216"/>
                  </a:lnTo>
                  <a:lnTo>
                    <a:pt x="200" y="212"/>
                  </a:lnTo>
                  <a:lnTo>
                    <a:pt x="208" y="206"/>
                  </a:lnTo>
                  <a:lnTo>
                    <a:pt x="210" y="198"/>
                  </a:lnTo>
                  <a:lnTo>
                    <a:pt x="208" y="190"/>
                  </a:lnTo>
                  <a:lnTo>
                    <a:pt x="208" y="190"/>
                  </a:lnTo>
                  <a:lnTo>
                    <a:pt x="214" y="188"/>
                  </a:lnTo>
                  <a:lnTo>
                    <a:pt x="218" y="186"/>
                  </a:lnTo>
                  <a:lnTo>
                    <a:pt x="222" y="184"/>
                  </a:lnTo>
                  <a:lnTo>
                    <a:pt x="226" y="180"/>
                  </a:lnTo>
                  <a:lnTo>
                    <a:pt x="226" y="176"/>
                  </a:lnTo>
                  <a:lnTo>
                    <a:pt x="228" y="172"/>
                  </a:lnTo>
                  <a:lnTo>
                    <a:pt x="226" y="166"/>
                  </a:lnTo>
                  <a:lnTo>
                    <a:pt x="222" y="162"/>
                  </a:lnTo>
                  <a:lnTo>
                    <a:pt x="222" y="162"/>
                  </a:lnTo>
                  <a:lnTo>
                    <a:pt x="226" y="160"/>
                  </a:lnTo>
                  <a:lnTo>
                    <a:pt x="228" y="156"/>
                  </a:lnTo>
                  <a:lnTo>
                    <a:pt x="232" y="148"/>
                  </a:lnTo>
                  <a:lnTo>
                    <a:pt x="232" y="144"/>
                  </a:lnTo>
                  <a:lnTo>
                    <a:pt x="230" y="140"/>
                  </a:lnTo>
                  <a:lnTo>
                    <a:pt x="228" y="136"/>
                  </a:lnTo>
                  <a:lnTo>
                    <a:pt x="224" y="132"/>
                  </a:lnTo>
                  <a:lnTo>
                    <a:pt x="224" y="132"/>
                  </a:lnTo>
                  <a:lnTo>
                    <a:pt x="230" y="130"/>
                  </a:lnTo>
                  <a:lnTo>
                    <a:pt x="232" y="126"/>
                  </a:lnTo>
                  <a:lnTo>
                    <a:pt x="234" y="122"/>
                  </a:lnTo>
                  <a:lnTo>
                    <a:pt x="234" y="118"/>
                  </a:lnTo>
                  <a:lnTo>
                    <a:pt x="230" y="110"/>
                  </a:lnTo>
                  <a:lnTo>
                    <a:pt x="226" y="102"/>
                  </a:lnTo>
                  <a:lnTo>
                    <a:pt x="226" y="102"/>
                  </a:lnTo>
                  <a:lnTo>
                    <a:pt x="218" y="98"/>
                  </a:lnTo>
                  <a:lnTo>
                    <a:pt x="210" y="96"/>
                  </a:lnTo>
                  <a:lnTo>
                    <a:pt x="186" y="92"/>
                  </a:lnTo>
                  <a:lnTo>
                    <a:pt x="162" y="92"/>
                  </a:lnTo>
                  <a:lnTo>
                    <a:pt x="144" y="90"/>
                  </a:lnTo>
                  <a:lnTo>
                    <a:pt x="144" y="90"/>
                  </a:lnTo>
                  <a:lnTo>
                    <a:pt x="140" y="80"/>
                  </a:lnTo>
                  <a:lnTo>
                    <a:pt x="138" y="68"/>
                  </a:lnTo>
                  <a:lnTo>
                    <a:pt x="142" y="58"/>
                  </a:lnTo>
                  <a:lnTo>
                    <a:pt x="144" y="46"/>
                  </a:lnTo>
                  <a:lnTo>
                    <a:pt x="148" y="34"/>
                  </a:lnTo>
                  <a:lnTo>
                    <a:pt x="148" y="22"/>
                  </a:lnTo>
                  <a:lnTo>
                    <a:pt x="146" y="12"/>
                  </a:lnTo>
                  <a:lnTo>
                    <a:pt x="144" y="8"/>
                  </a:lnTo>
                  <a:lnTo>
                    <a:pt x="138" y="2"/>
                  </a:lnTo>
                  <a:lnTo>
                    <a:pt x="138" y="2"/>
                  </a:lnTo>
                  <a:lnTo>
                    <a:pt x="136" y="0"/>
                  </a:lnTo>
                  <a:lnTo>
                    <a:pt x="132" y="0"/>
                  </a:lnTo>
                  <a:lnTo>
                    <a:pt x="128" y="0"/>
                  </a:lnTo>
                  <a:lnTo>
                    <a:pt x="126" y="2"/>
                  </a:lnTo>
                  <a:lnTo>
                    <a:pt x="122" y="6"/>
                  </a:lnTo>
                  <a:lnTo>
                    <a:pt x="122" y="12"/>
                  </a:lnTo>
                  <a:lnTo>
                    <a:pt x="122" y="12"/>
                  </a:lnTo>
                  <a:lnTo>
                    <a:pt x="120" y="16"/>
                  </a:lnTo>
                  <a:lnTo>
                    <a:pt x="118" y="24"/>
                  </a:lnTo>
                  <a:lnTo>
                    <a:pt x="116" y="30"/>
                  </a:lnTo>
                  <a:lnTo>
                    <a:pt x="114" y="34"/>
                  </a:lnTo>
                  <a:lnTo>
                    <a:pt x="114" y="34"/>
                  </a:lnTo>
                  <a:lnTo>
                    <a:pt x="112" y="46"/>
                  </a:lnTo>
                  <a:lnTo>
                    <a:pt x="108" y="54"/>
                  </a:lnTo>
                  <a:lnTo>
                    <a:pt x="98" y="74"/>
                  </a:lnTo>
                  <a:lnTo>
                    <a:pt x="98" y="74"/>
                  </a:lnTo>
                  <a:lnTo>
                    <a:pt x="94" y="86"/>
                  </a:lnTo>
                  <a:lnTo>
                    <a:pt x="86" y="96"/>
                  </a:lnTo>
                  <a:lnTo>
                    <a:pt x="76" y="106"/>
                  </a:lnTo>
                  <a:lnTo>
                    <a:pt x="66" y="112"/>
                  </a:lnTo>
                  <a:lnTo>
                    <a:pt x="66" y="110"/>
                  </a:lnTo>
                  <a:lnTo>
                    <a:pt x="66" y="110"/>
                  </a:lnTo>
                  <a:lnTo>
                    <a:pt x="64" y="106"/>
                  </a:lnTo>
                  <a:lnTo>
                    <a:pt x="62" y="102"/>
                  </a:lnTo>
                  <a:lnTo>
                    <a:pt x="58" y="100"/>
                  </a:lnTo>
                  <a:lnTo>
                    <a:pt x="54" y="98"/>
                  </a:lnTo>
                  <a:lnTo>
                    <a:pt x="12" y="98"/>
                  </a:lnTo>
                  <a:lnTo>
                    <a:pt x="12" y="98"/>
                  </a:lnTo>
                  <a:lnTo>
                    <a:pt x="8" y="100"/>
                  </a:lnTo>
                  <a:lnTo>
                    <a:pt x="4" y="102"/>
                  </a:lnTo>
                  <a:lnTo>
                    <a:pt x="2" y="106"/>
                  </a:lnTo>
                  <a:lnTo>
                    <a:pt x="0" y="110"/>
                  </a:lnTo>
                  <a:lnTo>
                    <a:pt x="0" y="136"/>
                  </a:lnTo>
                  <a:lnTo>
                    <a:pt x="24" y="136"/>
                  </a:lnTo>
                  <a:lnTo>
                    <a:pt x="24" y="160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94" name="Freeform 74"/>
            <p:cNvSpPr>
              <a:spLocks/>
            </p:cNvSpPr>
            <p:nvPr userDrawn="1"/>
          </p:nvSpPr>
          <p:spPr bwMode="auto">
            <a:xfrm>
              <a:off x="2168525" y="39688"/>
              <a:ext cx="1250950" cy="4292600"/>
            </a:xfrm>
            <a:custGeom>
              <a:avLst/>
              <a:gdLst>
                <a:gd name="T0" fmla="*/ 788 w 788"/>
                <a:gd name="T1" fmla="*/ 1280 h 2704"/>
                <a:gd name="T2" fmla="*/ 788 w 788"/>
                <a:gd name="T3" fmla="*/ 1246 h 2704"/>
                <a:gd name="T4" fmla="*/ 786 w 788"/>
                <a:gd name="T5" fmla="*/ 1226 h 2704"/>
                <a:gd name="T6" fmla="*/ 786 w 788"/>
                <a:gd name="T7" fmla="*/ 1208 h 2704"/>
                <a:gd name="T8" fmla="*/ 778 w 788"/>
                <a:gd name="T9" fmla="*/ 1172 h 2704"/>
                <a:gd name="T10" fmla="*/ 760 w 788"/>
                <a:gd name="T11" fmla="*/ 1118 h 2704"/>
                <a:gd name="T12" fmla="*/ 748 w 788"/>
                <a:gd name="T13" fmla="*/ 1094 h 2704"/>
                <a:gd name="T14" fmla="*/ 720 w 788"/>
                <a:gd name="T15" fmla="*/ 1050 h 2704"/>
                <a:gd name="T16" fmla="*/ 704 w 788"/>
                <a:gd name="T17" fmla="*/ 1032 h 2704"/>
                <a:gd name="T18" fmla="*/ 656 w 788"/>
                <a:gd name="T19" fmla="*/ 990 h 2704"/>
                <a:gd name="T20" fmla="*/ 636 w 788"/>
                <a:gd name="T21" fmla="*/ 976 h 2704"/>
                <a:gd name="T22" fmla="*/ 594 w 788"/>
                <a:gd name="T23" fmla="*/ 954 h 2704"/>
                <a:gd name="T24" fmla="*/ 546 w 788"/>
                <a:gd name="T25" fmla="*/ 940 h 2704"/>
                <a:gd name="T26" fmla="*/ 498 w 788"/>
                <a:gd name="T27" fmla="*/ 932 h 2704"/>
                <a:gd name="T28" fmla="*/ 314 w 788"/>
                <a:gd name="T29" fmla="*/ 930 h 2704"/>
                <a:gd name="T30" fmla="*/ 290 w 788"/>
                <a:gd name="T31" fmla="*/ 930 h 2704"/>
                <a:gd name="T32" fmla="*/ 242 w 788"/>
                <a:gd name="T33" fmla="*/ 922 h 2704"/>
                <a:gd name="T34" fmla="*/ 200 w 788"/>
                <a:gd name="T35" fmla="*/ 908 h 2704"/>
                <a:gd name="T36" fmla="*/ 162 w 788"/>
                <a:gd name="T37" fmla="*/ 886 h 2704"/>
                <a:gd name="T38" fmla="*/ 128 w 788"/>
                <a:gd name="T39" fmla="*/ 858 h 2704"/>
                <a:gd name="T40" fmla="*/ 100 w 788"/>
                <a:gd name="T41" fmla="*/ 826 h 2704"/>
                <a:gd name="T42" fmla="*/ 78 w 788"/>
                <a:gd name="T43" fmla="*/ 788 h 2704"/>
                <a:gd name="T44" fmla="*/ 64 w 788"/>
                <a:gd name="T45" fmla="*/ 744 h 2704"/>
                <a:gd name="T46" fmla="*/ 26 w 788"/>
                <a:gd name="T47" fmla="*/ 720 h 2704"/>
                <a:gd name="T48" fmla="*/ 56 w 788"/>
                <a:gd name="T49" fmla="*/ 698 h 2704"/>
                <a:gd name="T50" fmla="*/ 54 w 788"/>
                <a:gd name="T51" fmla="*/ 662 h 2704"/>
                <a:gd name="T52" fmla="*/ 54 w 788"/>
                <a:gd name="T53" fmla="*/ 340 h 2704"/>
                <a:gd name="T54" fmla="*/ 54 w 788"/>
                <a:gd name="T55" fmla="*/ 76 h 2704"/>
                <a:gd name="T56" fmla="*/ 22 w 788"/>
                <a:gd name="T57" fmla="*/ 42 h 2704"/>
                <a:gd name="T58" fmla="*/ 0 w 788"/>
                <a:gd name="T59" fmla="*/ 0 h 2704"/>
                <a:gd name="T60" fmla="*/ 34 w 788"/>
                <a:gd name="T61" fmla="*/ 110 h 2704"/>
                <a:gd name="T62" fmla="*/ 0 w 788"/>
                <a:gd name="T63" fmla="*/ 128 h 2704"/>
                <a:gd name="T64" fmla="*/ 0 w 788"/>
                <a:gd name="T65" fmla="*/ 662 h 2704"/>
                <a:gd name="T66" fmla="*/ 6 w 788"/>
                <a:gd name="T67" fmla="*/ 732 h 2704"/>
                <a:gd name="T68" fmla="*/ 22 w 788"/>
                <a:gd name="T69" fmla="*/ 794 h 2704"/>
                <a:gd name="T70" fmla="*/ 50 w 788"/>
                <a:gd name="T71" fmla="*/ 848 h 2704"/>
                <a:gd name="T72" fmla="*/ 88 w 788"/>
                <a:gd name="T73" fmla="*/ 894 h 2704"/>
                <a:gd name="T74" fmla="*/ 134 w 788"/>
                <a:gd name="T75" fmla="*/ 932 h 2704"/>
                <a:gd name="T76" fmla="*/ 188 w 788"/>
                <a:gd name="T77" fmla="*/ 962 h 2704"/>
                <a:gd name="T78" fmla="*/ 248 w 788"/>
                <a:gd name="T79" fmla="*/ 978 h 2704"/>
                <a:gd name="T80" fmla="*/ 314 w 788"/>
                <a:gd name="T81" fmla="*/ 984 h 2704"/>
                <a:gd name="T82" fmla="*/ 472 w 788"/>
                <a:gd name="T83" fmla="*/ 984 h 2704"/>
                <a:gd name="T84" fmla="*/ 520 w 788"/>
                <a:gd name="T85" fmla="*/ 990 h 2704"/>
                <a:gd name="T86" fmla="*/ 568 w 788"/>
                <a:gd name="T87" fmla="*/ 1002 h 2704"/>
                <a:gd name="T88" fmla="*/ 610 w 788"/>
                <a:gd name="T89" fmla="*/ 1024 h 2704"/>
                <a:gd name="T90" fmla="*/ 646 w 788"/>
                <a:gd name="T91" fmla="*/ 1052 h 2704"/>
                <a:gd name="T92" fmla="*/ 662 w 788"/>
                <a:gd name="T93" fmla="*/ 1066 h 2704"/>
                <a:gd name="T94" fmla="*/ 688 w 788"/>
                <a:gd name="T95" fmla="*/ 1100 h 2704"/>
                <a:gd name="T96" fmla="*/ 700 w 788"/>
                <a:gd name="T97" fmla="*/ 1118 h 2704"/>
                <a:gd name="T98" fmla="*/ 722 w 788"/>
                <a:gd name="T99" fmla="*/ 1172 h 2704"/>
                <a:gd name="T100" fmla="*/ 726 w 788"/>
                <a:gd name="T101" fmla="*/ 1190 h 2704"/>
                <a:gd name="T102" fmla="*/ 730 w 788"/>
                <a:gd name="T103" fmla="*/ 1208 h 2704"/>
                <a:gd name="T104" fmla="*/ 732 w 788"/>
                <a:gd name="T105" fmla="*/ 1246 h 2704"/>
                <a:gd name="T106" fmla="*/ 732 w 788"/>
                <a:gd name="T107" fmla="*/ 1280 h 2704"/>
                <a:gd name="T108" fmla="*/ 732 w 788"/>
                <a:gd name="T109" fmla="*/ 1624 h 2704"/>
                <a:gd name="T110" fmla="*/ 732 w 788"/>
                <a:gd name="T111" fmla="*/ 2704 h 2704"/>
                <a:gd name="T112" fmla="*/ 788 w 788"/>
                <a:gd name="T113" fmla="*/ 1678 h 2704"/>
                <a:gd name="T114" fmla="*/ 788 w 788"/>
                <a:gd name="T115" fmla="*/ 1336 h 2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8" h="2704">
                  <a:moveTo>
                    <a:pt x="788" y="1336"/>
                  </a:moveTo>
                  <a:lnTo>
                    <a:pt x="788" y="1280"/>
                  </a:lnTo>
                  <a:lnTo>
                    <a:pt x="788" y="1262"/>
                  </a:lnTo>
                  <a:lnTo>
                    <a:pt x="788" y="1246"/>
                  </a:lnTo>
                  <a:lnTo>
                    <a:pt x="788" y="1246"/>
                  </a:lnTo>
                  <a:lnTo>
                    <a:pt x="786" y="1226"/>
                  </a:lnTo>
                  <a:lnTo>
                    <a:pt x="786" y="1208"/>
                  </a:lnTo>
                  <a:lnTo>
                    <a:pt x="786" y="1208"/>
                  </a:lnTo>
                  <a:lnTo>
                    <a:pt x="778" y="1172"/>
                  </a:lnTo>
                  <a:lnTo>
                    <a:pt x="778" y="1172"/>
                  </a:lnTo>
                  <a:lnTo>
                    <a:pt x="770" y="1144"/>
                  </a:lnTo>
                  <a:lnTo>
                    <a:pt x="760" y="1118"/>
                  </a:lnTo>
                  <a:lnTo>
                    <a:pt x="760" y="1118"/>
                  </a:lnTo>
                  <a:lnTo>
                    <a:pt x="748" y="1094"/>
                  </a:lnTo>
                  <a:lnTo>
                    <a:pt x="736" y="1072"/>
                  </a:lnTo>
                  <a:lnTo>
                    <a:pt x="720" y="1050"/>
                  </a:lnTo>
                  <a:lnTo>
                    <a:pt x="704" y="1032"/>
                  </a:lnTo>
                  <a:lnTo>
                    <a:pt x="704" y="1032"/>
                  </a:lnTo>
                  <a:lnTo>
                    <a:pt x="680" y="1010"/>
                  </a:lnTo>
                  <a:lnTo>
                    <a:pt x="656" y="990"/>
                  </a:lnTo>
                  <a:lnTo>
                    <a:pt x="656" y="990"/>
                  </a:lnTo>
                  <a:lnTo>
                    <a:pt x="636" y="976"/>
                  </a:lnTo>
                  <a:lnTo>
                    <a:pt x="616" y="964"/>
                  </a:lnTo>
                  <a:lnTo>
                    <a:pt x="594" y="954"/>
                  </a:lnTo>
                  <a:lnTo>
                    <a:pt x="570" y="946"/>
                  </a:lnTo>
                  <a:lnTo>
                    <a:pt x="546" y="940"/>
                  </a:lnTo>
                  <a:lnTo>
                    <a:pt x="522" y="934"/>
                  </a:lnTo>
                  <a:lnTo>
                    <a:pt x="498" y="932"/>
                  </a:lnTo>
                  <a:lnTo>
                    <a:pt x="472" y="930"/>
                  </a:lnTo>
                  <a:lnTo>
                    <a:pt x="314" y="930"/>
                  </a:lnTo>
                  <a:lnTo>
                    <a:pt x="314" y="930"/>
                  </a:lnTo>
                  <a:lnTo>
                    <a:pt x="290" y="930"/>
                  </a:lnTo>
                  <a:lnTo>
                    <a:pt x="266" y="926"/>
                  </a:lnTo>
                  <a:lnTo>
                    <a:pt x="242" y="922"/>
                  </a:lnTo>
                  <a:lnTo>
                    <a:pt x="220" y="916"/>
                  </a:lnTo>
                  <a:lnTo>
                    <a:pt x="200" y="908"/>
                  </a:lnTo>
                  <a:lnTo>
                    <a:pt x="180" y="898"/>
                  </a:lnTo>
                  <a:lnTo>
                    <a:pt x="162" y="886"/>
                  </a:lnTo>
                  <a:lnTo>
                    <a:pt x="144" y="874"/>
                  </a:lnTo>
                  <a:lnTo>
                    <a:pt x="128" y="858"/>
                  </a:lnTo>
                  <a:lnTo>
                    <a:pt x="114" y="842"/>
                  </a:lnTo>
                  <a:lnTo>
                    <a:pt x="100" y="826"/>
                  </a:lnTo>
                  <a:lnTo>
                    <a:pt x="88" y="808"/>
                  </a:lnTo>
                  <a:lnTo>
                    <a:pt x="78" y="788"/>
                  </a:lnTo>
                  <a:lnTo>
                    <a:pt x="70" y="766"/>
                  </a:lnTo>
                  <a:lnTo>
                    <a:pt x="64" y="744"/>
                  </a:lnTo>
                  <a:lnTo>
                    <a:pt x="58" y="720"/>
                  </a:lnTo>
                  <a:lnTo>
                    <a:pt x="26" y="720"/>
                  </a:lnTo>
                  <a:lnTo>
                    <a:pt x="26" y="698"/>
                  </a:lnTo>
                  <a:lnTo>
                    <a:pt x="56" y="698"/>
                  </a:lnTo>
                  <a:lnTo>
                    <a:pt x="56" y="698"/>
                  </a:lnTo>
                  <a:lnTo>
                    <a:pt x="54" y="662"/>
                  </a:lnTo>
                  <a:lnTo>
                    <a:pt x="54" y="364"/>
                  </a:lnTo>
                  <a:lnTo>
                    <a:pt x="54" y="340"/>
                  </a:lnTo>
                  <a:lnTo>
                    <a:pt x="54" y="76"/>
                  </a:lnTo>
                  <a:lnTo>
                    <a:pt x="54" y="76"/>
                  </a:lnTo>
                  <a:lnTo>
                    <a:pt x="38" y="60"/>
                  </a:lnTo>
                  <a:lnTo>
                    <a:pt x="22" y="42"/>
                  </a:lnTo>
                  <a:lnTo>
                    <a:pt x="10" y="22"/>
                  </a:lnTo>
                  <a:lnTo>
                    <a:pt x="0" y="0"/>
                  </a:lnTo>
                  <a:lnTo>
                    <a:pt x="0" y="110"/>
                  </a:lnTo>
                  <a:lnTo>
                    <a:pt x="34" y="110"/>
                  </a:lnTo>
                  <a:lnTo>
                    <a:pt x="34" y="128"/>
                  </a:lnTo>
                  <a:lnTo>
                    <a:pt x="0" y="128"/>
                  </a:lnTo>
                  <a:lnTo>
                    <a:pt x="0" y="662"/>
                  </a:lnTo>
                  <a:lnTo>
                    <a:pt x="0" y="662"/>
                  </a:lnTo>
                  <a:lnTo>
                    <a:pt x="0" y="698"/>
                  </a:lnTo>
                  <a:lnTo>
                    <a:pt x="6" y="732"/>
                  </a:lnTo>
                  <a:lnTo>
                    <a:pt x="12" y="762"/>
                  </a:lnTo>
                  <a:lnTo>
                    <a:pt x="22" y="794"/>
                  </a:lnTo>
                  <a:lnTo>
                    <a:pt x="34" y="822"/>
                  </a:lnTo>
                  <a:lnTo>
                    <a:pt x="50" y="848"/>
                  </a:lnTo>
                  <a:lnTo>
                    <a:pt x="68" y="872"/>
                  </a:lnTo>
                  <a:lnTo>
                    <a:pt x="88" y="894"/>
                  </a:lnTo>
                  <a:lnTo>
                    <a:pt x="110" y="916"/>
                  </a:lnTo>
                  <a:lnTo>
                    <a:pt x="134" y="932"/>
                  </a:lnTo>
                  <a:lnTo>
                    <a:pt x="160" y="948"/>
                  </a:lnTo>
                  <a:lnTo>
                    <a:pt x="188" y="962"/>
                  </a:lnTo>
                  <a:lnTo>
                    <a:pt x="216" y="972"/>
                  </a:lnTo>
                  <a:lnTo>
                    <a:pt x="248" y="978"/>
                  </a:lnTo>
                  <a:lnTo>
                    <a:pt x="280" y="984"/>
                  </a:lnTo>
                  <a:lnTo>
                    <a:pt x="314" y="984"/>
                  </a:lnTo>
                  <a:lnTo>
                    <a:pt x="472" y="984"/>
                  </a:lnTo>
                  <a:lnTo>
                    <a:pt x="472" y="984"/>
                  </a:lnTo>
                  <a:lnTo>
                    <a:pt x="496" y="986"/>
                  </a:lnTo>
                  <a:lnTo>
                    <a:pt x="520" y="990"/>
                  </a:lnTo>
                  <a:lnTo>
                    <a:pt x="544" y="994"/>
                  </a:lnTo>
                  <a:lnTo>
                    <a:pt x="568" y="1002"/>
                  </a:lnTo>
                  <a:lnTo>
                    <a:pt x="588" y="1012"/>
                  </a:lnTo>
                  <a:lnTo>
                    <a:pt x="610" y="1024"/>
                  </a:lnTo>
                  <a:lnTo>
                    <a:pt x="628" y="1038"/>
                  </a:lnTo>
                  <a:lnTo>
                    <a:pt x="646" y="1052"/>
                  </a:lnTo>
                  <a:lnTo>
                    <a:pt x="646" y="1052"/>
                  </a:lnTo>
                  <a:lnTo>
                    <a:pt x="662" y="1066"/>
                  </a:lnTo>
                  <a:lnTo>
                    <a:pt x="676" y="1082"/>
                  </a:lnTo>
                  <a:lnTo>
                    <a:pt x="688" y="1100"/>
                  </a:lnTo>
                  <a:lnTo>
                    <a:pt x="700" y="1118"/>
                  </a:lnTo>
                  <a:lnTo>
                    <a:pt x="700" y="1118"/>
                  </a:lnTo>
                  <a:lnTo>
                    <a:pt x="712" y="1144"/>
                  </a:lnTo>
                  <a:lnTo>
                    <a:pt x="722" y="1172"/>
                  </a:lnTo>
                  <a:lnTo>
                    <a:pt x="722" y="1172"/>
                  </a:lnTo>
                  <a:lnTo>
                    <a:pt x="726" y="1190"/>
                  </a:lnTo>
                  <a:lnTo>
                    <a:pt x="730" y="1208"/>
                  </a:lnTo>
                  <a:lnTo>
                    <a:pt x="730" y="1208"/>
                  </a:lnTo>
                  <a:lnTo>
                    <a:pt x="732" y="1226"/>
                  </a:lnTo>
                  <a:lnTo>
                    <a:pt x="732" y="1246"/>
                  </a:lnTo>
                  <a:lnTo>
                    <a:pt x="732" y="1262"/>
                  </a:lnTo>
                  <a:lnTo>
                    <a:pt x="732" y="1280"/>
                  </a:lnTo>
                  <a:lnTo>
                    <a:pt x="732" y="1336"/>
                  </a:lnTo>
                  <a:lnTo>
                    <a:pt x="732" y="1624"/>
                  </a:lnTo>
                  <a:lnTo>
                    <a:pt x="732" y="1678"/>
                  </a:lnTo>
                  <a:lnTo>
                    <a:pt x="732" y="2704"/>
                  </a:lnTo>
                  <a:lnTo>
                    <a:pt x="788" y="2704"/>
                  </a:lnTo>
                  <a:lnTo>
                    <a:pt x="788" y="1678"/>
                  </a:lnTo>
                  <a:lnTo>
                    <a:pt x="788" y="1624"/>
                  </a:lnTo>
                  <a:lnTo>
                    <a:pt x="788" y="1336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95" name="Freeform 75"/>
            <p:cNvSpPr>
              <a:spLocks/>
            </p:cNvSpPr>
            <p:nvPr userDrawn="1"/>
          </p:nvSpPr>
          <p:spPr bwMode="auto">
            <a:xfrm>
              <a:off x="2152650" y="1588"/>
              <a:ext cx="635000" cy="241300"/>
            </a:xfrm>
            <a:custGeom>
              <a:avLst/>
              <a:gdLst>
                <a:gd name="T0" fmla="*/ 64 w 400"/>
                <a:gd name="T1" fmla="*/ 100 h 152"/>
                <a:gd name="T2" fmla="*/ 96 w 400"/>
                <a:gd name="T3" fmla="*/ 124 h 152"/>
                <a:gd name="T4" fmla="*/ 134 w 400"/>
                <a:gd name="T5" fmla="*/ 140 h 152"/>
                <a:gd name="T6" fmla="*/ 174 w 400"/>
                <a:gd name="T7" fmla="*/ 150 h 152"/>
                <a:gd name="T8" fmla="*/ 216 w 400"/>
                <a:gd name="T9" fmla="*/ 150 h 152"/>
                <a:gd name="T10" fmla="*/ 234 w 400"/>
                <a:gd name="T11" fmla="*/ 148 h 152"/>
                <a:gd name="T12" fmla="*/ 266 w 400"/>
                <a:gd name="T13" fmla="*/ 142 h 152"/>
                <a:gd name="T14" fmla="*/ 294 w 400"/>
                <a:gd name="T15" fmla="*/ 128 h 152"/>
                <a:gd name="T16" fmla="*/ 334 w 400"/>
                <a:gd name="T17" fmla="*/ 102 h 152"/>
                <a:gd name="T18" fmla="*/ 374 w 400"/>
                <a:gd name="T19" fmla="*/ 56 h 152"/>
                <a:gd name="T20" fmla="*/ 396 w 400"/>
                <a:gd name="T21" fmla="*/ 14 h 152"/>
                <a:gd name="T22" fmla="*/ 336 w 400"/>
                <a:gd name="T23" fmla="*/ 0 h 152"/>
                <a:gd name="T24" fmla="*/ 326 w 400"/>
                <a:gd name="T25" fmla="*/ 14 h 152"/>
                <a:gd name="T26" fmla="*/ 300 w 400"/>
                <a:gd name="T27" fmla="*/ 42 h 152"/>
                <a:gd name="T28" fmla="*/ 268 w 400"/>
                <a:gd name="T29" fmla="*/ 62 h 152"/>
                <a:gd name="T30" fmla="*/ 230 w 400"/>
                <a:gd name="T31" fmla="*/ 74 h 152"/>
                <a:gd name="T32" fmla="*/ 212 w 400"/>
                <a:gd name="T33" fmla="*/ 78 h 152"/>
                <a:gd name="T34" fmla="*/ 168 w 400"/>
                <a:gd name="T35" fmla="*/ 74 h 152"/>
                <a:gd name="T36" fmla="*/ 128 w 400"/>
                <a:gd name="T37" fmla="*/ 62 h 152"/>
                <a:gd name="T38" fmla="*/ 92 w 400"/>
                <a:gd name="T39" fmla="*/ 38 h 152"/>
                <a:gd name="T40" fmla="*/ 66 w 400"/>
                <a:gd name="T41" fmla="*/ 8 h 152"/>
                <a:gd name="T42" fmla="*/ 80 w 400"/>
                <a:gd name="T43" fmla="*/ 14 h 152"/>
                <a:gd name="T44" fmla="*/ 114 w 400"/>
                <a:gd name="T45" fmla="*/ 26 h 152"/>
                <a:gd name="T46" fmla="*/ 150 w 400"/>
                <a:gd name="T47" fmla="*/ 32 h 152"/>
                <a:gd name="T48" fmla="*/ 188 w 400"/>
                <a:gd name="T49" fmla="*/ 34 h 152"/>
                <a:gd name="T50" fmla="*/ 208 w 400"/>
                <a:gd name="T51" fmla="*/ 34 h 152"/>
                <a:gd name="T52" fmla="*/ 268 w 400"/>
                <a:gd name="T53" fmla="*/ 22 h 152"/>
                <a:gd name="T54" fmla="*/ 322 w 400"/>
                <a:gd name="T55" fmla="*/ 0 h 152"/>
                <a:gd name="T56" fmla="*/ 0 w 400"/>
                <a:gd name="T57" fmla="*/ 0 h 152"/>
                <a:gd name="T58" fmla="*/ 10 w 400"/>
                <a:gd name="T59" fmla="*/ 24 h 152"/>
                <a:gd name="T60" fmla="*/ 32 w 400"/>
                <a:gd name="T61" fmla="*/ 66 h 152"/>
                <a:gd name="T62" fmla="*/ 64 w 400"/>
                <a:gd name="T63" fmla="*/ 10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152">
                  <a:moveTo>
                    <a:pt x="64" y="100"/>
                  </a:moveTo>
                  <a:lnTo>
                    <a:pt x="64" y="100"/>
                  </a:lnTo>
                  <a:lnTo>
                    <a:pt x="80" y="112"/>
                  </a:lnTo>
                  <a:lnTo>
                    <a:pt x="96" y="124"/>
                  </a:lnTo>
                  <a:lnTo>
                    <a:pt x="114" y="132"/>
                  </a:lnTo>
                  <a:lnTo>
                    <a:pt x="134" y="140"/>
                  </a:lnTo>
                  <a:lnTo>
                    <a:pt x="154" y="146"/>
                  </a:lnTo>
                  <a:lnTo>
                    <a:pt x="174" y="150"/>
                  </a:lnTo>
                  <a:lnTo>
                    <a:pt x="196" y="152"/>
                  </a:lnTo>
                  <a:lnTo>
                    <a:pt x="216" y="150"/>
                  </a:lnTo>
                  <a:lnTo>
                    <a:pt x="216" y="150"/>
                  </a:lnTo>
                  <a:lnTo>
                    <a:pt x="234" y="148"/>
                  </a:lnTo>
                  <a:lnTo>
                    <a:pt x="250" y="146"/>
                  </a:lnTo>
                  <a:lnTo>
                    <a:pt x="266" y="142"/>
                  </a:lnTo>
                  <a:lnTo>
                    <a:pt x="280" y="136"/>
                  </a:lnTo>
                  <a:lnTo>
                    <a:pt x="294" y="128"/>
                  </a:lnTo>
                  <a:lnTo>
                    <a:pt x="308" y="122"/>
                  </a:lnTo>
                  <a:lnTo>
                    <a:pt x="334" y="102"/>
                  </a:lnTo>
                  <a:lnTo>
                    <a:pt x="356" y="82"/>
                  </a:lnTo>
                  <a:lnTo>
                    <a:pt x="374" y="56"/>
                  </a:lnTo>
                  <a:lnTo>
                    <a:pt x="390" y="28"/>
                  </a:lnTo>
                  <a:lnTo>
                    <a:pt x="396" y="14"/>
                  </a:lnTo>
                  <a:lnTo>
                    <a:pt x="400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26" y="14"/>
                  </a:lnTo>
                  <a:lnTo>
                    <a:pt x="314" y="28"/>
                  </a:lnTo>
                  <a:lnTo>
                    <a:pt x="300" y="42"/>
                  </a:lnTo>
                  <a:lnTo>
                    <a:pt x="284" y="52"/>
                  </a:lnTo>
                  <a:lnTo>
                    <a:pt x="268" y="62"/>
                  </a:lnTo>
                  <a:lnTo>
                    <a:pt x="250" y="70"/>
                  </a:lnTo>
                  <a:lnTo>
                    <a:pt x="230" y="74"/>
                  </a:lnTo>
                  <a:lnTo>
                    <a:pt x="212" y="78"/>
                  </a:lnTo>
                  <a:lnTo>
                    <a:pt x="212" y="78"/>
                  </a:lnTo>
                  <a:lnTo>
                    <a:pt x="188" y="78"/>
                  </a:lnTo>
                  <a:lnTo>
                    <a:pt x="168" y="74"/>
                  </a:lnTo>
                  <a:lnTo>
                    <a:pt x="148" y="70"/>
                  </a:lnTo>
                  <a:lnTo>
                    <a:pt x="128" y="62"/>
                  </a:lnTo>
                  <a:lnTo>
                    <a:pt x="110" y="50"/>
                  </a:lnTo>
                  <a:lnTo>
                    <a:pt x="92" y="38"/>
                  </a:lnTo>
                  <a:lnTo>
                    <a:pt x="78" y="24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80" y="14"/>
                  </a:lnTo>
                  <a:lnTo>
                    <a:pt x="96" y="20"/>
                  </a:lnTo>
                  <a:lnTo>
                    <a:pt x="114" y="26"/>
                  </a:lnTo>
                  <a:lnTo>
                    <a:pt x="132" y="30"/>
                  </a:lnTo>
                  <a:lnTo>
                    <a:pt x="150" y="32"/>
                  </a:lnTo>
                  <a:lnTo>
                    <a:pt x="168" y="34"/>
                  </a:lnTo>
                  <a:lnTo>
                    <a:pt x="188" y="34"/>
                  </a:lnTo>
                  <a:lnTo>
                    <a:pt x="208" y="34"/>
                  </a:lnTo>
                  <a:lnTo>
                    <a:pt x="208" y="34"/>
                  </a:lnTo>
                  <a:lnTo>
                    <a:pt x="238" y="30"/>
                  </a:lnTo>
                  <a:lnTo>
                    <a:pt x="268" y="22"/>
                  </a:lnTo>
                  <a:lnTo>
                    <a:pt x="296" y="12"/>
                  </a:lnTo>
                  <a:lnTo>
                    <a:pt x="32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20" y="46"/>
                  </a:lnTo>
                  <a:lnTo>
                    <a:pt x="32" y="66"/>
                  </a:lnTo>
                  <a:lnTo>
                    <a:pt x="48" y="84"/>
                  </a:lnTo>
                  <a:lnTo>
                    <a:pt x="64" y="100"/>
                  </a:lnTo>
                  <a:lnTo>
                    <a:pt x="64" y="100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96" name="Freeform 76"/>
            <p:cNvSpPr>
              <a:spLocks/>
            </p:cNvSpPr>
            <p:nvPr userDrawn="1"/>
          </p:nvSpPr>
          <p:spPr bwMode="auto">
            <a:xfrm>
              <a:off x="2343150" y="957263"/>
              <a:ext cx="527050" cy="438150"/>
            </a:xfrm>
            <a:custGeom>
              <a:avLst/>
              <a:gdLst>
                <a:gd name="T0" fmla="*/ 78 w 332"/>
                <a:gd name="T1" fmla="*/ 142 h 276"/>
                <a:gd name="T2" fmla="*/ 4 w 332"/>
                <a:gd name="T3" fmla="*/ 142 h 276"/>
                <a:gd name="T4" fmla="*/ 4 w 332"/>
                <a:gd name="T5" fmla="*/ 142 h 276"/>
                <a:gd name="T6" fmla="*/ 8 w 332"/>
                <a:gd name="T7" fmla="*/ 152 h 276"/>
                <a:gd name="T8" fmla="*/ 12 w 332"/>
                <a:gd name="T9" fmla="*/ 162 h 276"/>
                <a:gd name="T10" fmla="*/ 24 w 332"/>
                <a:gd name="T11" fmla="*/ 180 h 276"/>
                <a:gd name="T12" fmla="*/ 40 w 332"/>
                <a:gd name="T13" fmla="*/ 198 h 276"/>
                <a:gd name="T14" fmla="*/ 60 w 332"/>
                <a:gd name="T15" fmla="*/ 212 h 276"/>
                <a:gd name="T16" fmla="*/ 84 w 332"/>
                <a:gd name="T17" fmla="*/ 224 h 276"/>
                <a:gd name="T18" fmla="*/ 108 w 332"/>
                <a:gd name="T19" fmla="*/ 232 h 276"/>
                <a:gd name="T20" fmla="*/ 136 w 332"/>
                <a:gd name="T21" fmla="*/ 238 h 276"/>
                <a:gd name="T22" fmla="*/ 166 w 332"/>
                <a:gd name="T23" fmla="*/ 240 h 276"/>
                <a:gd name="T24" fmla="*/ 166 w 332"/>
                <a:gd name="T25" fmla="*/ 240 h 276"/>
                <a:gd name="T26" fmla="*/ 180 w 332"/>
                <a:gd name="T27" fmla="*/ 238 h 276"/>
                <a:gd name="T28" fmla="*/ 218 w 332"/>
                <a:gd name="T29" fmla="*/ 276 h 276"/>
                <a:gd name="T30" fmla="*/ 232 w 332"/>
                <a:gd name="T31" fmla="*/ 230 h 276"/>
                <a:gd name="T32" fmla="*/ 232 w 332"/>
                <a:gd name="T33" fmla="*/ 230 h 276"/>
                <a:gd name="T34" fmla="*/ 252 w 332"/>
                <a:gd name="T35" fmla="*/ 222 h 276"/>
                <a:gd name="T36" fmla="*/ 272 w 332"/>
                <a:gd name="T37" fmla="*/ 212 h 276"/>
                <a:gd name="T38" fmla="*/ 290 w 332"/>
                <a:gd name="T39" fmla="*/ 200 h 276"/>
                <a:gd name="T40" fmla="*/ 304 w 332"/>
                <a:gd name="T41" fmla="*/ 186 h 276"/>
                <a:gd name="T42" fmla="*/ 316 w 332"/>
                <a:gd name="T43" fmla="*/ 172 h 276"/>
                <a:gd name="T44" fmla="*/ 324 w 332"/>
                <a:gd name="T45" fmla="*/ 156 h 276"/>
                <a:gd name="T46" fmla="*/ 330 w 332"/>
                <a:gd name="T47" fmla="*/ 138 h 276"/>
                <a:gd name="T48" fmla="*/ 332 w 332"/>
                <a:gd name="T49" fmla="*/ 120 h 276"/>
                <a:gd name="T50" fmla="*/ 332 w 332"/>
                <a:gd name="T51" fmla="*/ 120 h 276"/>
                <a:gd name="T52" fmla="*/ 330 w 332"/>
                <a:gd name="T53" fmla="*/ 108 h 276"/>
                <a:gd name="T54" fmla="*/ 328 w 332"/>
                <a:gd name="T55" fmla="*/ 96 h 276"/>
                <a:gd name="T56" fmla="*/ 324 w 332"/>
                <a:gd name="T57" fmla="*/ 84 h 276"/>
                <a:gd name="T58" fmla="*/ 318 w 332"/>
                <a:gd name="T59" fmla="*/ 74 h 276"/>
                <a:gd name="T60" fmla="*/ 312 w 332"/>
                <a:gd name="T61" fmla="*/ 64 h 276"/>
                <a:gd name="T62" fmla="*/ 304 w 332"/>
                <a:gd name="T63" fmla="*/ 54 h 276"/>
                <a:gd name="T64" fmla="*/ 294 w 332"/>
                <a:gd name="T65" fmla="*/ 44 h 276"/>
                <a:gd name="T66" fmla="*/ 284 w 332"/>
                <a:gd name="T67" fmla="*/ 36 h 276"/>
                <a:gd name="T68" fmla="*/ 272 w 332"/>
                <a:gd name="T69" fmla="*/ 28 h 276"/>
                <a:gd name="T70" fmla="*/ 258 w 332"/>
                <a:gd name="T71" fmla="*/ 22 h 276"/>
                <a:gd name="T72" fmla="*/ 230 w 332"/>
                <a:gd name="T73" fmla="*/ 10 h 276"/>
                <a:gd name="T74" fmla="*/ 216 w 332"/>
                <a:gd name="T75" fmla="*/ 6 h 276"/>
                <a:gd name="T76" fmla="*/ 200 w 332"/>
                <a:gd name="T77" fmla="*/ 4 h 276"/>
                <a:gd name="T78" fmla="*/ 184 w 332"/>
                <a:gd name="T79" fmla="*/ 2 h 276"/>
                <a:gd name="T80" fmla="*/ 166 w 332"/>
                <a:gd name="T81" fmla="*/ 0 h 276"/>
                <a:gd name="T82" fmla="*/ 166 w 332"/>
                <a:gd name="T83" fmla="*/ 0 h 276"/>
                <a:gd name="T84" fmla="*/ 150 w 332"/>
                <a:gd name="T85" fmla="*/ 2 h 276"/>
                <a:gd name="T86" fmla="*/ 134 w 332"/>
                <a:gd name="T87" fmla="*/ 4 h 276"/>
                <a:gd name="T88" fmla="*/ 102 w 332"/>
                <a:gd name="T89" fmla="*/ 10 h 276"/>
                <a:gd name="T90" fmla="*/ 74 w 332"/>
                <a:gd name="T91" fmla="*/ 22 h 276"/>
                <a:gd name="T92" fmla="*/ 62 w 332"/>
                <a:gd name="T93" fmla="*/ 28 h 276"/>
                <a:gd name="T94" fmla="*/ 50 w 332"/>
                <a:gd name="T95" fmla="*/ 36 h 276"/>
                <a:gd name="T96" fmla="*/ 38 w 332"/>
                <a:gd name="T97" fmla="*/ 44 h 276"/>
                <a:gd name="T98" fmla="*/ 30 w 332"/>
                <a:gd name="T99" fmla="*/ 54 h 276"/>
                <a:gd name="T100" fmla="*/ 22 w 332"/>
                <a:gd name="T101" fmla="*/ 62 h 276"/>
                <a:gd name="T102" fmla="*/ 14 w 332"/>
                <a:gd name="T103" fmla="*/ 74 h 276"/>
                <a:gd name="T104" fmla="*/ 8 w 332"/>
                <a:gd name="T105" fmla="*/ 84 h 276"/>
                <a:gd name="T106" fmla="*/ 4 w 332"/>
                <a:gd name="T107" fmla="*/ 96 h 276"/>
                <a:gd name="T108" fmla="*/ 2 w 332"/>
                <a:gd name="T109" fmla="*/ 108 h 276"/>
                <a:gd name="T110" fmla="*/ 0 w 332"/>
                <a:gd name="T111" fmla="*/ 120 h 276"/>
                <a:gd name="T112" fmla="*/ 78 w 332"/>
                <a:gd name="T113" fmla="*/ 120 h 276"/>
                <a:gd name="T114" fmla="*/ 78 w 332"/>
                <a:gd name="T115" fmla="*/ 142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2" h="276">
                  <a:moveTo>
                    <a:pt x="78" y="142"/>
                  </a:moveTo>
                  <a:lnTo>
                    <a:pt x="4" y="142"/>
                  </a:lnTo>
                  <a:lnTo>
                    <a:pt x="4" y="142"/>
                  </a:lnTo>
                  <a:lnTo>
                    <a:pt x="8" y="152"/>
                  </a:lnTo>
                  <a:lnTo>
                    <a:pt x="12" y="162"/>
                  </a:lnTo>
                  <a:lnTo>
                    <a:pt x="24" y="180"/>
                  </a:lnTo>
                  <a:lnTo>
                    <a:pt x="40" y="198"/>
                  </a:lnTo>
                  <a:lnTo>
                    <a:pt x="60" y="212"/>
                  </a:lnTo>
                  <a:lnTo>
                    <a:pt x="84" y="224"/>
                  </a:lnTo>
                  <a:lnTo>
                    <a:pt x="108" y="232"/>
                  </a:lnTo>
                  <a:lnTo>
                    <a:pt x="136" y="238"/>
                  </a:lnTo>
                  <a:lnTo>
                    <a:pt x="166" y="240"/>
                  </a:lnTo>
                  <a:lnTo>
                    <a:pt x="166" y="240"/>
                  </a:lnTo>
                  <a:lnTo>
                    <a:pt x="180" y="238"/>
                  </a:lnTo>
                  <a:lnTo>
                    <a:pt x="218" y="276"/>
                  </a:lnTo>
                  <a:lnTo>
                    <a:pt x="232" y="230"/>
                  </a:lnTo>
                  <a:lnTo>
                    <a:pt x="232" y="230"/>
                  </a:lnTo>
                  <a:lnTo>
                    <a:pt x="252" y="222"/>
                  </a:lnTo>
                  <a:lnTo>
                    <a:pt x="272" y="212"/>
                  </a:lnTo>
                  <a:lnTo>
                    <a:pt x="290" y="200"/>
                  </a:lnTo>
                  <a:lnTo>
                    <a:pt x="304" y="186"/>
                  </a:lnTo>
                  <a:lnTo>
                    <a:pt x="316" y="172"/>
                  </a:lnTo>
                  <a:lnTo>
                    <a:pt x="324" y="156"/>
                  </a:lnTo>
                  <a:lnTo>
                    <a:pt x="330" y="138"/>
                  </a:lnTo>
                  <a:lnTo>
                    <a:pt x="332" y="120"/>
                  </a:lnTo>
                  <a:lnTo>
                    <a:pt x="332" y="120"/>
                  </a:lnTo>
                  <a:lnTo>
                    <a:pt x="330" y="108"/>
                  </a:lnTo>
                  <a:lnTo>
                    <a:pt x="328" y="96"/>
                  </a:lnTo>
                  <a:lnTo>
                    <a:pt x="324" y="84"/>
                  </a:lnTo>
                  <a:lnTo>
                    <a:pt x="318" y="74"/>
                  </a:lnTo>
                  <a:lnTo>
                    <a:pt x="312" y="64"/>
                  </a:lnTo>
                  <a:lnTo>
                    <a:pt x="304" y="54"/>
                  </a:lnTo>
                  <a:lnTo>
                    <a:pt x="294" y="44"/>
                  </a:lnTo>
                  <a:lnTo>
                    <a:pt x="284" y="36"/>
                  </a:lnTo>
                  <a:lnTo>
                    <a:pt x="272" y="28"/>
                  </a:lnTo>
                  <a:lnTo>
                    <a:pt x="258" y="22"/>
                  </a:lnTo>
                  <a:lnTo>
                    <a:pt x="230" y="10"/>
                  </a:lnTo>
                  <a:lnTo>
                    <a:pt x="216" y="6"/>
                  </a:lnTo>
                  <a:lnTo>
                    <a:pt x="200" y="4"/>
                  </a:lnTo>
                  <a:lnTo>
                    <a:pt x="184" y="2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50" y="2"/>
                  </a:lnTo>
                  <a:lnTo>
                    <a:pt x="134" y="4"/>
                  </a:lnTo>
                  <a:lnTo>
                    <a:pt x="102" y="10"/>
                  </a:lnTo>
                  <a:lnTo>
                    <a:pt x="74" y="22"/>
                  </a:lnTo>
                  <a:lnTo>
                    <a:pt x="62" y="28"/>
                  </a:lnTo>
                  <a:lnTo>
                    <a:pt x="50" y="36"/>
                  </a:lnTo>
                  <a:lnTo>
                    <a:pt x="38" y="44"/>
                  </a:lnTo>
                  <a:lnTo>
                    <a:pt x="30" y="54"/>
                  </a:lnTo>
                  <a:lnTo>
                    <a:pt x="22" y="62"/>
                  </a:lnTo>
                  <a:lnTo>
                    <a:pt x="14" y="74"/>
                  </a:lnTo>
                  <a:lnTo>
                    <a:pt x="8" y="84"/>
                  </a:lnTo>
                  <a:lnTo>
                    <a:pt x="4" y="96"/>
                  </a:lnTo>
                  <a:lnTo>
                    <a:pt x="2" y="108"/>
                  </a:lnTo>
                  <a:lnTo>
                    <a:pt x="0" y="120"/>
                  </a:lnTo>
                  <a:lnTo>
                    <a:pt x="78" y="120"/>
                  </a:lnTo>
                  <a:lnTo>
                    <a:pt x="78" y="142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97" name="Freeform 77"/>
            <p:cNvSpPr>
              <a:spLocks/>
            </p:cNvSpPr>
            <p:nvPr userDrawn="1"/>
          </p:nvSpPr>
          <p:spPr bwMode="auto">
            <a:xfrm>
              <a:off x="1720850" y="1588"/>
              <a:ext cx="381000" cy="352425"/>
            </a:xfrm>
            <a:custGeom>
              <a:avLst/>
              <a:gdLst>
                <a:gd name="T0" fmla="*/ 0 w 240"/>
                <a:gd name="T1" fmla="*/ 82 h 222"/>
                <a:gd name="T2" fmla="*/ 66 w 240"/>
                <a:gd name="T3" fmla="*/ 140 h 222"/>
                <a:gd name="T4" fmla="*/ 46 w 240"/>
                <a:gd name="T5" fmla="*/ 222 h 222"/>
                <a:gd name="T6" fmla="*/ 122 w 240"/>
                <a:gd name="T7" fmla="*/ 178 h 222"/>
                <a:gd name="T8" fmla="*/ 194 w 240"/>
                <a:gd name="T9" fmla="*/ 222 h 222"/>
                <a:gd name="T10" fmla="*/ 178 w 240"/>
                <a:gd name="T11" fmla="*/ 152 h 222"/>
                <a:gd name="T12" fmla="*/ 158 w 240"/>
                <a:gd name="T13" fmla="*/ 152 h 222"/>
                <a:gd name="T14" fmla="*/ 158 w 240"/>
                <a:gd name="T15" fmla="*/ 134 h 222"/>
                <a:gd name="T16" fmla="*/ 180 w 240"/>
                <a:gd name="T17" fmla="*/ 134 h 222"/>
                <a:gd name="T18" fmla="*/ 240 w 240"/>
                <a:gd name="T19" fmla="*/ 82 h 222"/>
                <a:gd name="T20" fmla="*/ 154 w 240"/>
                <a:gd name="T21" fmla="*/ 76 h 222"/>
                <a:gd name="T22" fmla="*/ 122 w 240"/>
                <a:gd name="T23" fmla="*/ 0 h 222"/>
                <a:gd name="T24" fmla="*/ 120 w 240"/>
                <a:gd name="T25" fmla="*/ 0 h 222"/>
                <a:gd name="T26" fmla="*/ 86 w 240"/>
                <a:gd name="T27" fmla="*/ 76 h 222"/>
                <a:gd name="T28" fmla="*/ 0 w 240"/>
                <a:gd name="T29" fmla="*/ 8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0" h="222">
                  <a:moveTo>
                    <a:pt x="0" y="82"/>
                  </a:moveTo>
                  <a:lnTo>
                    <a:pt x="66" y="140"/>
                  </a:lnTo>
                  <a:lnTo>
                    <a:pt x="46" y="222"/>
                  </a:lnTo>
                  <a:lnTo>
                    <a:pt x="122" y="178"/>
                  </a:lnTo>
                  <a:lnTo>
                    <a:pt x="194" y="222"/>
                  </a:lnTo>
                  <a:lnTo>
                    <a:pt x="178" y="152"/>
                  </a:lnTo>
                  <a:lnTo>
                    <a:pt x="158" y="152"/>
                  </a:lnTo>
                  <a:lnTo>
                    <a:pt x="158" y="134"/>
                  </a:lnTo>
                  <a:lnTo>
                    <a:pt x="180" y="134"/>
                  </a:lnTo>
                  <a:lnTo>
                    <a:pt x="240" y="82"/>
                  </a:lnTo>
                  <a:lnTo>
                    <a:pt x="154" y="76"/>
                  </a:lnTo>
                  <a:lnTo>
                    <a:pt x="122" y="0"/>
                  </a:lnTo>
                  <a:lnTo>
                    <a:pt x="120" y="0"/>
                  </a:lnTo>
                  <a:lnTo>
                    <a:pt x="86" y="76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98" name="Freeform 78"/>
            <p:cNvSpPr>
              <a:spLocks/>
            </p:cNvSpPr>
            <p:nvPr userDrawn="1"/>
          </p:nvSpPr>
          <p:spPr bwMode="auto">
            <a:xfrm>
              <a:off x="1971675" y="214313"/>
              <a:ext cx="250825" cy="28575"/>
            </a:xfrm>
            <a:custGeom>
              <a:avLst/>
              <a:gdLst>
                <a:gd name="T0" fmla="*/ 158 w 158"/>
                <a:gd name="T1" fmla="*/ 18 h 18"/>
                <a:gd name="T2" fmla="*/ 158 w 158"/>
                <a:gd name="T3" fmla="*/ 0 h 18"/>
                <a:gd name="T4" fmla="*/ 124 w 158"/>
                <a:gd name="T5" fmla="*/ 0 h 18"/>
                <a:gd name="T6" fmla="*/ 22 w 158"/>
                <a:gd name="T7" fmla="*/ 0 h 18"/>
                <a:gd name="T8" fmla="*/ 0 w 158"/>
                <a:gd name="T9" fmla="*/ 0 h 18"/>
                <a:gd name="T10" fmla="*/ 0 w 158"/>
                <a:gd name="T11" fmla="*/ 18 h 18"/>
                <a:gd name="T12" fmla="*/ 20 w 158"/>
                <a:gd name="T13" fmla="*/ 18 h 18"/>
                <a:gd name="T14" fmla="*/ 124 w 158"/>
                <a:gd name="T15" fmla="*/ 18 h 18"/>
                <a:gd name="T16" fmla="*/ 158 w 158"/>
                <a:gd name="T1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8">
                  <a:moveTo>
                    <a:pt x="158" y="18"/>
                  </a:moveTo>
                  <a:lnTo>
                    <a:pt x="158" y="0"/>
                  </a:lnTo>
                  <a:lnTo>
                    <a:pt x="124" y="0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20" y="18"/>
                  </a:lnTo>
                  <a:lnTo>
                    <a:pt x="124" y="18"/>
                  </a:lnTo>
                  <a:lnTo>
                    <a:pt x="158" y="18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99" name="Freeform 79"/>
            <p:cNvSpPr>
              <a:spLocks/>
            </p:cNvSpPr>
            <p:nvPr userDrawn="1"/>
          </p:nvSpPr>
          <p:spPr bwMode="auto">
            <a:xfrm>
              <a:off x="860425" y="458788"/>
              <a:ext cx="250825" cy="22225"/>
            </a:xfrm>
            <a:custGeom>
              <a:avLst/>
              <a:gdLst>
                <a:gd name="T0" fmla="*/ 158 w 158"/>
                <a:gd name="T1" fmla="*/ 0 h 14"/>
                <a:gd name="T2" fmla="*/ 146 w 158"/>
                <a:gd name="T3" fmla="*/ 0 h 14"/>
                <a:gd name="T4" fmla="*/ 4 w 158"/>
                <a:gd name="T5" fmla="*/ 0 h 14"/>
                <a:gd name="T6" fmla="*/ 0 w 158"/>
                <a:gd name="T7" fmla="*/ 0 h 14"/>
                <a:gd name="T8" fmla="*/ 0 w 158"/>
                <a:gd name="T9" fmla="*/ 14 h 14"/>
                <a:gd name="T10" fmla="*/ 12 w 158"/>
                <a:gd name="T11" fmla="*/ 14 h 14"/>
                <a:gd name="T12" fmla="*/ 146 w 158"/>
                <a:gd name="T13" fmla="*/ 14 h 14"/>
                <a:gd name="T14" fmla="*/ 158 w 158"/>
                <a:gd name="T15" fmla="*/ 14 h 14"/>
                <a:gd name="T16" fmla="*/ 158 w 158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4">
                  <a:moveTo>
                    <a:pt x="158" y="0"/>
                  </a:moveTo>
                  <a:lnTo>
                    <a:pt x="146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12" y="14"/>
                  </a:lnTo>
                  <a:lnTo>
                    <a:pt x="146" y="14"/>
                  </a:lnTo>
                  <a:lnTo>
                    <a:pt x="158" y="14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29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00" name="Freeform 80"/>
            <p:cNvSpPr>
              <a:spLocks/>
            </p:cNvSpPr>
            <p:nvPr userDrawn="1"/>
          </p:nvSpPr>
          <p:spPr bwMode="auto">
            <a:xfrm>
              <a:off x="977900" y="1570038"/>
              <a:ext cx="146050" cy="34925"/>
            </a:xfrm>
            <a:custGeom>
              <a:avLst/>
              <a:gdLst>
                <a:gd name="T0" fmla="*/ 92 w 92"/>
                <a:gd name="T1" fmla="*/ 0 h 22"/>
                <a:gd name="T2" fmla="*/ 72 w 92"/>
                <a:gd name="T3" fmla="*/ 0 h 22"/>
                <a:gd name="T4" fmla="*/ 18 w 92"/>
                <a:gd name="T5" fmla="*/ 0 h 22"/>
                <a:gd name="T6" fmla="*/ 0 w 92"/>
                <a:gd name="T7" fmla="*/ 0 h 22"/>
                <a:gd name="T8" fmla="*/ 0 w 92"/>
                <a:gd name="T9" fmla="*/ 22 h 22"/>
                <a:gd name="T10" fmla="*/ 18 w 92"/>
                <a:gd name="T11" fmla="*/ 22 h 22"/>
                <a:gd name="T12" fmla="*/ 72 w 92"/>
                <a:gd name="T13" fmla="*/ 22 h 22"/>
                <a:gd name="T14" fmla="*/ 92 w 92"/>
                <a:gd name="T15" fmla="*/ 22 h 22"/>
                <a:gd name="T16" fmla="*/ 92 w 92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22">
                  <a:moveTo>
                    <a:pt x="92" y="0"/>
                  </a:moveTo>
                  <a:lnTo>
                    <a:pt x="72" y="0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22"/>
                  </a:lnTo>
                  <a:lnTo>
                    <a:pt x="18" y="22"/>
                  </a:lnTo>
                  <a:lnTo>
                    <a:pt x="72" y="22"/>
                  </a:lnTo>
                  <a:lnTo>
                    <a:pt x="92" y="22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F29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01" name="Freeform 81"/>
            <p:cNvSpPr>
              <a:spLocks/>
            </p:cNvSpPr>
            <p:nvPr userDrawn="1"/>
          </p:nvSpPr>
          <p:spPr bwMode="auto">
            <a:xfrm>
              <a:off x="1092200" y="1287463"/>
              <a:ext cx="714375" cy="1104900"/>
            </a:xfrm>
            <a:custGeom>
              <a:avLst/>
              <a:gdLst>
                <a:gd name="T0" fmla="*/ 268 w 450"/>
                <a:gd name="T1" fmla="*/ 640 h 696"/>
                <a:gd name="T2" fmla="*/ 268 w 450"/>
                <a:gd name="T3" fmla="*/ 678 h 696"/>
                <a:gd name="T4" fmla="*/ 244 w 450"/>
                <a:gd name="T5" fmla="*/ 678 h 696"/>
                <a:gd name="T6" fmla="*/ 244 w 450"/>
                <a:gd name="T7" fmla="*/ 640 h 696"/>
                <a:gd name="T8" fmla="*/ 244 w 450"/>
                <a:gd name="T9" fmla="*/ 640 h 696"/>
                <a:gd name="T10" fmla="*/ 222 w 450"/>
                <a:gd name="T11" fmla="*/ 638 h 696"/>
                <a:gd name="T12" fmla="*/ 202 w 450"/>
                <a:gd name="T13" fmla="*/ 636 h 696"/>
                <a:gd name="T14" fmla="*/ 184 w 450"/>
                <a:gd name="T15" fmla="*/ 632 h 696"/>
                <a:gd name="T16" fmla="*/ 166 w 450"/>
                <a:gd name="T17" fmla="*/ 624 h 696"/>
                <a:gd name="T18" fmla="*/ 150 w 450"/>
                <a:gd name="T19" fmla="*/ 616 h 696"/>
                <a:gd name="T20" fmla="*/ 134 w 450"/>
                <a:gd name="T21" fmla="*/ 608 h 696"/>
                <a:gd name="T22" fmla="*/ 120 w 450"/>
                <a:gd name="T23" fmla="*/ 596 h 696"/>
                <a:gd name="T24" fmla="*/ 106 w 450"/>
                <a:gd name="T25" fmla="*/ 584 h 696"/>
                <a:gd name="T26" fmla="*/ 94 w 450"/>
                <a:gd name="T27" fmla="*/ 570 h 696"/>
                <a:gd name="T28" fmla="*/ 84 w 450"/>
                <a:gd name="T29" fmla="*/ 556 h 696"/>
                <a:gd name="T30" fmla="*/ 76 w 450"/>
                <a:gd name="T31" fmla="*/ 540 h 696"/>
                <a:gd name="T32" fmla="*/ 68 w 450"/>
                <a:gd name="T33" fmla="*/ 522 h 696"/>
                <a:gd name="T34" fmla="*/ 62 w 450"/>
                <a:gd name="T35" fmla="*/ 504 h 696"/>
                <a:gd name="T36" fmla="*/ 58 w 450"/>
                <a:gd name="T37" fmla="*/ 484 h 696"/>
                <a:gd name="T38" fmla="*/ 56 w 450"/>
                <a:gd name="T39" fmla="*/ 464 h 696"/>
                <a:gd name="T40" fmla="*/ 54 w 450"/>
                <a:gd name="T41" fmla="*/ 442 h 696"/>
                <a:gd name="T42" fmla="*/ 54 w 450"/>
                <a:gd name="T43" fmla="*/ 46 h 696"/>
                <a:gd name="T44" fmla="*/ 54 w 450"/>
                <a:gd name="T45" fmla="*/ 46 h 696"/>
                <a:gd name="T46" fmla="*/ 26 w 450"/>
                <a:gd name="T47" fmla="*/ 24 h 696"/>
                <a:gd name="T48" fmla="*/ 0 w 450"/>
                <a:gd name="T49" fmla="*/ 0 h 696"/>
                <a:gd name="T50" fmla="*/ 0 w 450"/>
                <a:gd name="T51" fmla="*/ 178 h 696"/>
                <a:gd name="T52" fmla="*/ 20 w 450"/>
                <a:gd name="T53" fmla="*/ 178 h 696"/>
                <a:gd name="T54" fmla="*/ 20 w 450"/>
                <a:gd name="T55" fmla="*/ 200 h 696"/>
                <a:gd name="T56" fmla="*/ 0 w 450"/>
                <a:gd name="T57" fmla="*/ 200 h 696"/>
                <a:gd name="T58" fmla="*/ 0 w 450"/>
                <a:gd name="T59" fmla="*/ 442 h 696"/>
                <a:gd name="T60" fmla="*/ 0 w 450"/>
                <a:gd name="T61" fmla="*/ 442 h 696"/>
                <a:gd name="T62" fmla="*/ 0 w 450"/>
                <a:gd name="T63" fmla="*/ 470 h 696"/>
                <a:gd name="T64" fmla="*/ 4 w 450"/>
                <a:gd name="T65" fmla="*/ 496 h 696"/>
                <a:gd name="T66" fmla="*/ 10 w 450"/>
                <a:gd name="T67" fmla="*/ 520 h 696"/>
                <a:gd name="T68" fmla="*/ 18 w 450"/>
                <a:gd name="T69" fmla="*/ 544 h 696"/>
                <a:gd name="T70" fmla="*/ 28 w 450"/>
                <a:gd name="T71" fmla="*/ 566 h 696"/>
                <a:gd name="T72" fmla="*/ 40 w 450"/>
                <a:gd name="T73" fmla="*/ 588 h 696"/>
                <a:gd name="T74" fmla="*/ 54 w 450"/>
                <a:gd name="T75" fmla="*/ 606 h 696"/>
                <a:gd name="T76" fmla="*/ 68 w 450"/>
                <a:gd name="T77" fmla="*/ 624 h 696"/>
                <a:gd name="T78" fmla="*/ 86 w 450"/>
                <a:gd name="T79" fmla="*/ 640 h 696"/>
                <a:gd name="T80" fmla="*/ 106 w 450"/>
                <a:gd name="T81" fmla="*/ 654 h 696"/>
                <a:gd name="T82" fmla="*/ 126 w 450"/>
                <a:gd name="T83" fmla="*/ 666 h 696"/>
                <a:gd name="T84" fmla="*/ 148 w 450"/>
                <a:gd name="T85" fmla="*/ 676 h 696"/>
                <a:gd name="T86" fmla="*/ 170 w 450"/>
                <a:gd name="T87" fmla="*/ 684 h 696"/>
                <a:gd name="T88" fmla="*/ 196 w 450"/>
                <a:gd name="T89" fmla="*/ 690 h 696"/>
                <a:gd name="T90" fmla="*/ 222 w 450"/>
                <a:gd name="T91" fmla="*/ 694 h 696"/>
                <a:gd name="T92" fmla="*/ 248 w 450"/>
                <a:gd name="T93" fmla="*/ 696 h 696"/>
                <a:gd name="T94" fmla="*/ 450 w 450"/>
                <a:gd name="T95" fmla="*/ 696 h 696"/>
                <a:gd name="T96" fmla="*/ 450 w 450"/>
                <a:gd name="T97" fmla="*/ 696 h 696"/>
                <a:gd name="T98" fmla="*/ 442 w 450"/>
                <a:gd name="T99" fmla="*/ 668 h 696"/>
                <a:gd name="T100" fmla="*/ 438 w 450"/>
                <a:gd name="T101" fmla="*/ 640 h 696"/>
                <a:gd name="T102" fmla="*/ 268 w 450"/>
                <a:gd name="T103" fmla="*/ 64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50" h="696">
                  <a:moveTo>
                    <a:pt x="268" y="640"/>
                  </a:moveTo>
                  <a:lnTo>
                    <a:pt x="268" y="678"/>
                  </a:lnTo>
                  <a:lnTo>
                    <a:pt x="244" y="678"/>
                  </a:lnTo>
                  <a:lnTo>
                    <a:pt x="244" y="640"/>
                  </a:lnTo>
                  <a:lnTo>
                    <a:pt x="244" y="640"/>
                  </a:lnTo>
                  <a:lnTo>
                    <a:pt x="222" y="638"/>
                  </a:lnTo>
                  <a:lnTo>
                    <a:pt x="202" y="636"/>
                  </a:lnTo>
                  <a:lnTo>
                    <a:pt x="184" y="632"/>
                  </a:lnTo>
                  <a:lnTo>
                    <a:pt x="166" y="624"/>
                  </a:lnTo>
                  <a:lnTo>
                    <a:pt x="150" y="616"/>
                  </a:lnTo>
                  <a:lnTo>
                    <a:pt x="134" y="608"/>
                  </a:lnTo>
                  <a:lnTo>
                    <a:pt x="120" y="596"/>
                  </a:lnTo>
                  <a:lnTo>
                    <a:pt x="106" y="584"/>
                  </a:lnTo>
                  <a:lnTo>
                    <a:pt x="94" y="570"/>
                  </a:lnTo>
                  <a:lnTo>
                    <a:pt x="84" y="556"/>
                  </a:lnTo>
                  <a:lnTo>
                    <a:pt x="76" y="540"/>
                  </a:lnTo>
                  <a:lnTo>
                    <a:pt x="68" y="522"/>
                  </a:lnTo>
                  <a:lnTo>
                    <a:pt x="62" y="504"/>
                  </a:lnTo>
                  <a:lnTo>
                    <a:pt x="58" y="484"/>
                  </a:lnTo>
                  <a:lnTo>
                    <a:pt x="56" y="464"/>
                  </a:lnTo>
                  <a:lnTo>
                    <a:pt x="54" y="442"/>
                  </a:lnTo>
                  <a:lnTo>
                    <a:pt x="54" y="46"/>
                  </a:lnTo>
                  <a:lnTo>
                    <a:pt x="54" y="46"/>
                  </a:lnTo>
                  <a:lnTo>
                    <a:pt x="26" y="24"/>
                  </a:lnTo>
                  <a:lnTo>
                    <a:pt x="0" y="0"/>
                  </a:lnTo>
                  <a:lnTo>
                    <a:pt x="0" y="178"/>
                  </a:lnTo>
                  <a:lnTo>
                    <a:pt x="20" y="178"/>
                  </a:lnTo>
                  <a:lnTo>
                    <a:pt x="20" y="200"/>
                  </a:lnTo>
                  <a:lnTo>
                    <a:pt x="0" y="200"/>
                  </a:lnTo>
                  <a:lnTo>
                    <a:pt x="0" y="442"/>
                  </a:lnTo>
                  <a:lnTo>
                    <a:pt x="0" y="442"/>
                  </a:lnTo>
                  <a:lnTo>
                    <a:pt x="0" y="470"/>
                  </a:lnTo>
                  <a:lnTo>
                    <a:pt x="4" y="496"/>
                  </a:lnTo>
                  <a:lnTo>
                    <a:pt x="10" y="520"/>
                  </a:lnTo>
                  <a:lnTo>
                    <a:pt x="18" y="544"/>
                  </a:lnTo>
                  <a:lnTo>
                    <a:pt x="28" y="566"/>
                  </a:lnTo>
                  <a:lnTo>
                    <a:pt x="40" y="588"/>
                  </a:lnTo>
                  <a:lnTo>
                    <a:pt x="54" y="606"/>
                  </a:lnTo>
                  <a:lnTo>
                    <a:pt x="68" y="624"/>
                  </a:lnTo>
                  <a:lnTo>
                    <a:pt x="86" y="640"/>
                  </a:lnTo>
                  <a:lnTo>
                    <a:pt x="106" y="654"/>
                  </a:lnTo>
                  <a:lnTo>
                    <a:pt x="126" y="666"/>
                  </a:lnTo>
                  <a:lnTo>
                    <a:pt x="148" y="676"/>
                  </a:lnTo>
                  <a:lnTo>
                    <a:pt x="170" y="684"/>
                  </a:lnTo>
                  <a:lnTo>
                    <a:pt x="196" y="690"/>
                  </a:lnTo>
                  <a:lnTo>
                    <a:pt x="222" y="694"/>
                  </a:lnTo>
                  <a:lnTo>
                    <a:pt x="248" y="696"/>
                  </a:lnTo>
                  <a:lnTo>
                    <a:pt x="450" y="696"/>
                  </a:lnTo>
                  <a:lnTo>
                    <a:pt x="450" y="696"/>
                  </a:lnTo>
                  <a:lnTo>
                    <a:pt x="442" y="668"/>
                  </a:lnTo>
                  <a:lnTo>
                    <a:pt x="438" y="640"/>
                  </a:lnTo>
                  <a:lnTo>
                    <a:pt x="268" y="640"/>
                  </a:lnTo>
                  <a:close/>
                </a:path>
              </a:pathLst>
            </a:custGeom>
            <a:solidFill>
              <a:srgbClr val="F29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02" name="Freeform 82"/>
            <p:cNvSpPr>
              <a:spLocks/>
            </p:cNvSpPr>
            <p:nvPr userDrawn="1"/>
          </p:nvSpPr>
          <p:spPr bwMode="auto">
            <a:xfrm>
              <a:off x="2590800" y="2303463"/>
              <a:ext cx="177800" cy="88900"/>
            </a:xfrm>
            <a:custGeom>
              <a:avLst/>
              <a:gdLst>
                <a:gd name="T0" fmla="*/ 14 w 112"/>
                <a:gd name="T1" fmla="*/ 0 h 56"/>
                <a:gd name="T2" fmla="*/ 14 w 112"/>
                <a:gd name="T3" fmla="*/ 0 h 56"/>
                <a:gd name="T4" fmla="*/ 8 w 112"/>
                <a:gd name="T5" fmla="*/ 28 h 56"/>
                <a:gd name="T6" fmla="*/ 0 w 112"/>
                <a:gd name="T7" fmla="*/ 56 h 56"/>
                <a:gd name="T8" fmla="*/ 84 w 112"/>
                <a:gd name="T9" fmla="*/ 56 h 56"/>
                <a:gd name="T10" fmla="*/ 84 w 112"/>
                <a:gd name="T11" fmla="*/ 56 h 56"/>
                <a:gd name="T12" fmla="*/ 96 w 112"/>
                <a:gd name="T13" fmla="*/ 26 h 56"/>
                <a:gd name="T14" fmla="*/ 112 w 112"/>
                <a:gd name="T15" fmla="*/ 0 h 56"/>
                <a:gd name="T16" fmla="*/ 14 w 112"/>
                <a:gd name="T1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56">
                  <a:moveTo>
                    <a:pt x="14" y="0"/>
                  </a:moveTo>
                  <a:lnTo>
                    <a:pt x="14" y="0"/>
                  </a:lnTo>
                  <a:lnTo>
                    <a:pt x="8" y="28"/>
                  </a:lnTo>
                  <a:lnTo>
                    <a:pt x="0" y="56"/>
                  </a:lnTo>
                  <a:lnTo>
                    <a:pt x="84" y="56"/>
                  </a:lnTo>
                  <a:lnTo>
                    <a:pt x="84" y="56"/>
                  </a:lnTo>
                  <a:lnTo>
                    <a:pt x="96" y="26"/>
                  </a:lnTo>
                  <a:lnTo>
                    <a:pt x="112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29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03" name="Freeform 83"/>
            <p:cNvSpPr>
              <a:spLocks/>
            </p:cNvSpPr>
            <p:nvPr userDrawn="1"/>
          </p:nvSpPr>
          <p:spPr bwMode="auto">
            <a:xfrm>
              <a:off x="3082925" y="2389188"/>
              <a:ext cx="139700" cy="228600"/>
            </a:xfrm>
            <a:custGeom>
              <a:avLst/>
              <a:gdLst>
                <a:gd name="T0" fmla="*/ 0 w 88"/>
                <a:gd name="T1" fmla="*/ 0 h 144"/>
                <a:gd name="T2" fmla="*/ 0 w 88"/>
                <a:gd name="T3" fmla="*/ 78 h 144"/>
                <a:gd name="T4" fmla="*/ 0 w 88"/>
                <a:gd name="T5" fmla="*/ 78 h 144"/>
                <a:gd name="T6" fmla="*/ 10 w 88"/>
                <a:gd name="T7" fmla="*/ 92 h 144"/>
                <a:gd name="T8" fmla="*/ 18 w 88"/>
                <a:gd name="T9" fmla="*/ 108 h 144"/>
                <a:gd name="T10" fmla="*/ 26 w 88"/>
                <a:gd name="T11" fmla="*/ 126 h 144"/>
                <a:gd name="T12" fmla="*/ 32 w 88"/>
                <a:gd name="T13" fmla="*/ 144 h 144"/>
                <a:gd name="T14" fmla="*/ 88 w 88"/>
                <a:gd name="T15" fmla="*/ 144 h 144"/>
                <a:gd name="T16" fmla="*/ 88 w 88"/>
                <a:gd name="T17" fmla="*/ 144 h 144"/>
                <a:gd name="T18" fmla="*/ 80 w 88"/>
                <a:gd name="T19" fmla="*/ 116 h 144"/>
                <a:gd name="T20" fmla="*/ 70 w 88"/>
                <a:gd name="T21" fmla="*/ 90 h 144"/>
                <a:gd name="T22" fmla="*/ 70 w 88"/>
                <a:gd name="T23" fmla="*/ 90 h 144"/>
                <a:gd name="T24" fmla="*/ 56 w 88"/>
                <a:gd name="T25" fmla="*/ 64 h 144"/>
                <a:gd name="T26" fmla="*/ 40 w 88"/>
                <a:gd name="T27" fmla="*/ 40 h 144"/>
                <a:gd name="T28" fmla="*/ 20 w 88"/>
                <a:gd name="T29" fmla="*/ 20 h 144"/>
                <a:gd name="T30" fmla="*/ 0 w 88"/>
                <a:gd name="T31" fmla="*/ 0 h 144"/>
                <a:gd name="T32" fmla="*/ 0 w 88"/>
                <a:gd name="T33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8" h="144">
                  <a:moveTo>
                    <a:pt x="0" y="0"/>
                  </a:moveTo>
                  <a:lnTo>
                    <a:pt x="0" y="78"/>
                  </a:lnTo>
                  <a:lnTo>
                    <a:pt x="0" y="78"/>
                  </a:lnTo>
                  <a:lnTo>
                    <a:pt x="10" y="92"/>
                  </a:lnTo>
                  <a:lnTo>
                    <a:pt x="18" y="108"/>
                  </a:lnTo>
                  <a:lnTo>
                    <a:pt x="26" y="126"/>
                  </a:lnTo>
                  <a:lnTo>
                    <a:pt x="32" y="144"/>
                  </a:lnTo>
                  <a:lnTo>
                    <a:pt x="88" y="144"/>
                  </a:lnTo>
                  <a:lnTo>
                    <a:pt x="88" y="144"/>
                  </a:lnTo>
                  <a:lnTo>
                    <a:pt x="80" y="116"/>
                  </a:lnTo>
                  <a:lnTo>
                    <a:pt x="70" y="90"/>
                  </a:lnTo>
                  <a:lnTo>
                    <a:pt x="70" y="90"/>
                  </a:lnTo>
                  <a:lnTo>
                    <a:pt x="56" y="64"/>
                  </a:lnTo>
                  <a:lnTo>
                    <a:pt x="40" y="40"/>
                  </a:lnTo>
                  <a:lnTo>
                    <a:pt x="20" y="2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04" name="Freeform 84"/>
            <p:cNvSpPr>
              <a:spLocks/>
            </p:cNvSpPr>
            <p:nvPr userDrawn="1"/>
          </p:nvSpPr>
          <p:spPr bwMode="auto">
            <a:xfrm>
              <a:off x="2949575" y="2319338"/>
              <a:ext cx="44450" cy="114300"/>
            </a:xfrm>
            <a:custGeom>
              <a:avLst/>
              <a:gdLst>
                <a:gd name="T0" fmla="*/ 0 w 28"/>
                <a:gd name="T1" fmla="*/ 58 h 72"/>
                <a:gd name="T2" fmla="*/ 0 w 28"/>
                <a:gd name="T3" fmla="*/ 58 h 72"/>
                <a:gd name="T4" fmla="*/ 14 w 28"/>
                <a:gd name="T5" fmla="*/ 64 h 72"/>
                <a:gd name="T6" fmla="*/ 28 w 28"/>
                <a:gd name="T7" fmla="*/ 72 h 72"/>
                <a:gd name="T8" fmla="*/ 28 w 28"/>
                <a:gd name="T9" fmla="*/ 12 h 72"/>
                <a:gd name="T10" fmla="*/ 28 w 28"/>
                <a:gd name="T11" fmla="*/ 12 h 72"/>
                <a:gd name="T12" fmla="*/ 0 w 28"/>
                <a:gd name="T13" fmla="*/ 0 h 72"/>
                <a:gd name="T14" fmla="*/ 0 w 28"/>
                <a:gd name="T15" fmla="*/ 5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72">
                  <a:moveTo>
                    <a:pt x="0" y="58"/>
                  </a:moveTo>
                  <a:lnTo>
                    <a:pt x="0" y="58"/>
                  </a:lnTo>
                  <a:lnTo>
                    <a:pt x="14" y="64"/>
                  </a:lnTo>
                  <a:lnTo>
                    <a:pt x="28" y="72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0" y="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29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05" name="Freeform 85"/>
            <p:cNvSpPr>
              <a:spLocks/>
            </p:cNvSpPr>
            <p:nvPr userDrawn="1"/>
          </p:nvSpPr>
          <p:spPr bwMode="auto">
            <a:xfrm>
              <a:off x="1092200" y="134938"/>
              <a:ext cx="85725" cy="374650"/>
            </a:xfrm>
            <a:custGeom>
              <a:avLst/>
              <a:gdLst>
                <a:gd name="T0" fmla="*/ 54 w 54"/>
                <a:gd name="T1" fmla="*/ 188 h 236"/>
                <a:gd name="T2" fmla="*/ 54 w 54"/>
                <a:gd name="T3" fmla="*/ 0 h 236"/>
                <a:gd name="T4" fmla="*/ 54 w 54"/>
                <a:gd name="T5" fmla="*/ 0 h 236"/>
                <a:gd name="T6" fmla="*/ 36 w 54"/>
                <a:gd name="T7" fmla="*/ 2 h 236"/>
                <a:gd name="T8" fmla="*/ 16 w 54"/>
                <a:gd name="T9" fmla="*/ 2 h 236"/>
                <a:gd name="T10" fmla="*/ 16 w 54"/>
                <a:gd name="T11" fmla="*/ 2 h 236"/>
                <a:gd name="T12" fmla="*/ 0 w 54"/>
                <a:gd name="T13" fmla="*/ 2 h 236"/>
                <a:gd name="T14" fmla="*/ 0 w 54"/>
                <a:gd name="T15" fmla="*/ 204 h 236"/>
                <a:gd name="T16" fmla="*/ 12 w 54"/>
                <a:gd name="T17" fmla="*/ 204 h 236"/>
                <a:gd name="T18" fmla="*/ 12 w 54"/>
                <a:gd name="T19" fmla="*/ 218 h 236"/>
                <a:gd name="T20" fmla="*/ 0 w 54"/>
                <a:gd name="T21" fmla="*/ 218 h 236"/>
                <a:gd name="T22" fmla="*/ 0 w 54"/>
                <a:gd name="T23" fmla="*/ 236 h 236"/>
                <a:gd name="T24" fmla="*/ 0 w 54"/>
                <a:gd name="T25" fmla="*/ 236 h 236"/>
                <a:gd name="T26" fmla="*/ 26 w 54"/>
                <a:gd name="T27" fmla="*/ 210 h 236"/>
                <a:gd name="T28" fmla="*/ 54 w 54"/>
                <a:gd name="T29" fmla="*/ 188 h 236"/>
                <a:gd name="T30" fmla="*/ 54 w 54"/>
                <a:gd name="T31" fmla="*/ 18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4" h="236">
                  <a:moveTo>
                    <a:pt x="54" y="188"/>
                  </a:moveTo>
                  <a:lnTo>
                    <a:pt x="54" y="0"/>
                  </a:lnTo>
                  <a:lnTo>
                    <a:pt x="54" y="0"/>
                  </a:lnTo>
                  <a:lnTo>
                    <a:pt x="36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0" y="2"/>
                  </a:lnTo>
                  <a:lnTo>
                    <a:pt x="0" y="204"/>
                  </a:lnTo>
                  <a:lnTo>
                    <a:pt x="12" y="204"/>
                  </a:lnTo>
                  <a:lnTo>
                    <a:pt x="12" y="218"/>
                  </a:lnTo>
                  <a:lnTo>
                    <a:pt x="0" y="218"/>
                  </a:lnTo>
                  <a:lnTo>
                    <a:pt x="0" y="236"/>
                  </a:lnTo>
                  <a:lnTo>
                    <a:pt x="0" y="236"/>
                  </a:lnTo>
                  <a:lnTo>
                    <a:pt x="26" y="210"/>
                  </a:lnTo>
                  <a:lnTo>
                    <a:pt x="54" y="188"/>
                  </a:lnTo>
                  <a:lnTo>
                    <a:pt x="54" y="188"/>
                  </a:lnTo>
                  <a:close/>
                </a:path>
              </a:pathLst>
            </a:custGeom>
            <a:solidFill>
              <a:srgbClr val="F29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06" name="Freeform 86"/>
            <p:cNvSpPr>
              <a:spLocks/>
            </p:cNvSpPr>
            <p:nvPr userDrawn="1"/>
          </p:nvSpPr>
          <p:spPr bwMode="auto">
            <a:xfrm>
              <a:off x="2819400" y="2319338"/>
              <a:ext cx="44450" cy="73025"/>
            </a:xfrm>
            <a:custGeom>
              <a:avLst/>
              <a:gdLst>
                <a:gd name="T0" fmla="*/ 28 w 28"/>
                <a:gd name="T1" fmla="*/ 46 h 46"/>
                <a:gd name="T2" fmla="*/ 28 w 28"/>
                <a:gd name="T3" fmla="*/ 0 h 46"/>
                <a:gd name="T4" fmla="*/ 28 w 28"/>
                <a:gd name="T5" fmla="*/ 0 h 46"/>
                <a:gd name="T6" fmla="*/ 12 w 28"/>
                <a:gd name="T7" fmla="*/ 22 h 46"/>
                <a:gd name="T8" fmla="*/ 0 w 28"/>
                <a:gd name="T9" fmla="*/ 46 h 46"/>
                <a:gd name="T10" fmla="*/ 12 w 28"/>
                <a:gd name="T11" fmla="*/ 46 h 46"/>
                <a:gd name="T12" fmla="*/ 12 w 28"/>
                <a:gd name="T13" fmla="*/ 46 h 46"/>
                <a:gd name="T14" fmla="*/ 28 w 28"/>
                <a:gd name="T15" fmla="*/ 46 h 46"/>
                <a:gd name="T16" fmla="*/ 28 w 28"/>
                <a:gd name="T1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46">
                  <a:moveTo>
                    <a:pt x="28" y="46"/>
                  </a:moveTo>
                  <a:lnTo>
                    <a:pt x="28" y="0"/>
                  </a:lnTo>
                  <a:lnTo>
                    <a:pt x="28" y="0"/>
                  </a:lnTo>
                  <a:lnTo>
                    <a:pt x="12" y="22"/>
                  </a:lnTo>
                  <a:lnTo>
                    <a:pt x="0" y="46"/>
                  </a:lnTo>
                  <a:lnTo>
                    <a:pt x="12" y="46"/>
                  </a:lnTo>
                  <a:lnTo>
                    <a:pt x="12" y="46"/>
                  </a:lnTo>
                  <a:lnTo>
                    <a:pt x="28" y="46"/>
                  </a:lnTo>
                  <a:lnTo>
                    <a:pt x="28" y="46"/>
                  </a:lnTo>
                  <a:close/>
                </a:path>
              </a:pathLst>
            </a:custGeom>
            <a:solidFill>
              <a:srgbClr val="F29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07" name="Freeform 87"/>
            <p:cNvSpPr>
              <a:spLocks/>
            </p:cNvSpPr>
            <p:nvPr userDrawn="1"/>
          </p:nvSpPr>
          <p:spPr bwMode="auto">
            <a:xfrm>
              <a:off x="3146425" y="2703513"/>
              <a:ext cx="85725" cy="1628775"/>
            </a:xfrm>
            <a:custGeom>
              <a:avLst/>
              <a:gdLst>
                <a:gd name="T0" fmla="*/ 0 w 54"/>
                <a:gd name="T1" fmla="*/ 0 h 1026"/>
                <a:gd name="T2" fmla="*/ 0 w 54"/>
                <a:gd name="T3" fmla="*/ 1026 h 1026"/>
                <a:gd name="T4" fmla="*/ 30 w 54"/>
                <a:gd name="T5" fmla="*/ 1026 h 1026"/>
                <a:gd name="T6" fmla="*/ 54 w 54"/>
                <a:gd name="T7" fmla="*/ 1026 h 1026"/>
                <a:gd name="T8" fmla="*/ 54 w 54"/>
                <a:gd name="T9" fmla="*/ 0 h 1026"/>
                <a:gd name="T10" fmla="*/ 0 w 54"/>
                <a:gd name="T11" fmla="*/ 0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1026">
                  <a:moveTo>
                    <a:pt x="0" y="0"/>
                  </a:moveTo>
                  <a:lnTo>
                    <a:pt x="0" y="1026"/>
                  </a:lnTo>
                  <a:lnTo>
                    <a:pt x="30" y="1026"/>
                  </a:lnTo>
                  <a:lnTo>
                    <a:pt x="54" y="1026"/>
                  </a:lnTo>
                  <a:lnTo>
                    <a:pt x="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08" name="Freeform 88"/>
            <p:cNvSpPr>
              <a:spLocks/>
            </p:cNvSpPr>
            <p:nvPr userDrawn="1"/>
          </p:nvSpPr>
          <p:spPr bwMode="auto">
            <a:xfrm>
              <a:off x="844550" y="1588"/>
              <a:ext cx="549275" cy="136525"/>
            </a:xfrm>
            <a:custGeom>
              <a:avLst/>
              <a:gdLst>
                <a:gd name="T0" fmla="*/ 156 w 346"/>
                <a:gd name="T1" fmla="*/ 86 h 86"/>
                <a:gd name="T2" fmla="*/ 156 w 346"/>
                <a:gd name="T3" fmla="*/ 86 h 86"/>
                <a:gd name="T4" fmla="*/ 172 w 346"/>
                <a:gd name="T5" fmla="*/ 86 h 86"/>
                <a:gd name="T6" fmla="*/ 172 w 346"/>
                <a:gd name="T7" fmla="*/ 86 h 86"/>
                <a:gd name="T8" fmla="*/ 192 w 346"/>
                <a:gd name="T9" fmla="*/ 86 h 86"/>
                <a:gd name="T10" fmla="*/ 210 w 346"/>
                <a:gd name="T11" fmla="*/ 84 h 86"/>
                <a:gd name="T12" fmla="*/ 210 w 346"/>
                <a:gd name="T13" fmla="*/ 84 h 86"/>
                <a:gd name="T14" fmla="*/ 230 w 346"/>
                <a:gd name="T15" fmla="*/ 78 h 86"/>
                <a:gd name="T16" fmla="*/ 250 w 346"/>
                <a:gd name="T17" fmla="*/ 72 h 86"/>
                <a:gd name="T18" fmla="*/ 268 w 346"/>
                <a:gd name="T19" fmla="*/ 64 h 86"/>
                <a:gd name="T20" fmla="*/ 286 w 346"/>
                <a:gd name="T21" fmla="*/ 54 h 86"/>
                <a:gd name="T22" fmla="*/ 304 w 346"/>
                <a:gd name="T23" fmla="*/ 42 h 86"/>
                <a:gd name="T24" fmla="*/ 318 w 346"/>
                <a:gd name="T25" fmla="*/ 30 h 86"/>
                <a:gd name="T26" fmla="*/ 332 w 346"/>
                <a:gd name="T27" fmla="*/ 14 h 86"/>
                <a:gd name="T28" fmla="*/ 346 w 346"/>
                <a:gd name="T29" fmla="*/ 0 h 86"/>
                <a:gd name="T30" fmla="*/ 272 w 346"/>
                <a:gd name="T31" fmla="*/ 0 h 86"/>
                <a:gd name="T32" fmla="*/ 272 w 346"/>
                <a:gd name="T33" fmla="*/ 0 h 86"/>
                <a:gd name="T34" fmla="*/ 256 w 346"/>
                <a:gd name="T35" fmla="*/ 10 h 86"/>
                <a:gd name="T36" fmla="*/ 240 w 346"/>
                <a:gd name="T37" fmla="*/ 18 h 86"/>
                <a:gd name="T38" fmla="*/ 222 w 346"/>
                <a:gd name="T39" fmla="*/ 26 h 86"/>
                <a:gd name="T40" fmla="*/ 204 w 346"/>
                <a:gd name="T41" fmla="*/ 30 h 86"/>
                <a:gd name="T42" fmla="*/ 204 w 346"/>
                <a:gd name="T43" fmla="*/ 30 h 86"/>
                <a:gd name="T44" fmla="*/ 218 w 346"/>
                <a:gd name="T45" fmla="*/ 16 h 86"/>
                <a:gd name="T46" fmla="*/ 230 w 346"/>
                <a:gd name="T47" fmla="*/ 0 h 86"/>
                <a:gd name="T48" fmla="*/ 194 w 346"/>
                <a:gd name="T49" fmla="*/ 0 h 86"/>
                <a:gd name="T50" fmla="*/ 194 w 346"/>
                <a:gd name="T51" fmla="*/ 0 h 86"/>
                <a:gd name="T52" fmla="*/ 184 w 346"/>
                <a:gd name="T53" fmla="*/ 10 h 86"/>
                <a:gd name="T54" fmla="*/ 172 w 346"/>
                <a:gd name="T55" fmla="*/ 20 h 86"/>
                <a:gd name="T56" fmla="*/ 172 w 346"/>
                <a:gd name="T57" fmla="*/ 20 h 86"/>
                <a:gd name="T58" fmla="*/ 162 w 346"/>
                <a:gd name="T59" fmla="*/ 10 h 86"/>
                <a:gd name="T60" fmla="*/ 152 w 346"/>
                <a:gd name="T61" fmla="*/ 0 h 86"/>
                <a:gd name="T62" fmla="*/ 116 w 346"/>
                <a:gd name="T63" fmla="*/ 0 h 86"/>
                <a:gd name="T64" fmla="*/ 116 w 346"/>
                <a:gd name="T65" fmla="*/ 0 h 86"/>
                <a:gd name="T66" fmla="*/ 128 w 346"/>
                <a:gd name="T67" fmla="*/ 16 h 86"/>
                <a:gd name="T68" fmla="*/ 142 w 346"/>
                <a:gd name="T69" fmla="*/ 30 h 86"/>
                <a:gd name="T70" fmla="*/ 142 w 346"/>
                <a:gd name="T71" fmla="*/ 30 h 86"/>
                <a:gd name="T72" fmla="*/ 124 w 346"/>
                <a:gd name="T73" fmla="*/ 26 h 86"/>
                <a:gd name="T74" fmla="*/ 106 w 346"/>
                <a:gd name="T75" fmla="*/ 18 h 86"/>
                <a:gd name="T76" fmla="*/ 90 w 346"/>
                <a:gd name="T77" fmla="*/ 10 h 86"/>
                <a:gd name="T78" fmla="*/ 74 w 346"/>
                <a:gd name="T79" fmla="*/ 0 h 86"/>
                <a:gd name="T80" fmla="*/ 0 w 346"/>
                <a:gd name="T81" fmla="*/ 0 h 86"/>
                <a:gd name="T82" fmla="*/ 0 w 346"/>
                <a:gd name="T83" fmla="*/ 0 h 86"/>
                <a:gd name="T84" fmla="*/ 14 w 346"/>
                <a:gd name="T85" fmla="*/ 16 h 86"/>
                <a:gd name="T86" fmla="*/ 30 w 346"/>
                <a:gd name="T87" fmla="*/ 32 h 86"/>
                <a:gd name="T88" fmla="*/ 48 w 346"/>
                <a:gd name="T89" fmla="*/ 46 h 86"/>
                <a:gd name="T90" fmla="*/ 68 w 346"/>
                <a:gd name="T91" fmla="*/ 58 h 86"/>
                <a:gd name="T92" fmla="*/ 88 w 346"/>
                <a:gd name="T93" fmla="*/ 70 h 86"/>
                <a:gd name="T94" fmla="*/ 110 w 346"/>
                <a:gd name="T95" fmla="*/ 78 h 86"/>
                <a:gd name="T96" fmla="*/ 132 w 346"/>
                <a:gd name="T97" fmla="*/ 82 h 86"/>
                <a:gd name="T98" fmla="*/ 156 w 346"/>
                <a:gd name="T99" fmla="*/ 86 h 86"/>
                <a:gd name="T100" fmla="*/ 156 w 346"/>
                <a:gd name="T101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46" h="86">
                  <a:moveTo>
                    <a:pt x="156" y="86"/>
                  </a:moveTo>
                  <a:lnTo>
                    <a:pt x="156" y="86"/>
                  </a:lnTo>
                  <a:lnTo>
                    <a:pt x="172" y="86"/>
                  </a:lnTo>
                  <a:lnTo>
                    <a:pt x="172" y="86"/>
                  </a:lnTo>
                  <a:lnTo>
                    <a:pt x="192" y="86"/>
                  </a:lnTo>
                  <a:lnTo>
                    <a:pt x="210" y="84"/>
                  </a:lnTo>
                  <a:lnTo>
                    <a:pt x="210" y="84"/>
                  </a:lnTo>
                  <a:lnTo>
                    <a:pt x="230" y="78"/>
                  </a:lnTo>
                  <a:lnTo>
                    <a:pt x="250" y="72"/>
                  </a:lnTo>
                  <a:lnTo>
                    <a:pt x="268" y="64"/>
                  </a:lnTo>
                  <a:lnTo>
                    <a:pt x="286" y="54"/>
                  </a:lnTo>
                  <a:lnTo>
                    <a:pt x="304" y="42"/>
                  </a:lnTo>
                  <a:lnTo>
                    <a:pt x="318" y="30"/>
                  </a:lnTo>
                  <a:lnTo>
                    <a:pt x="332" y="14"/>
                  </a:lnTo>
                  <a:lnTo>
                    <a:pt x="346" y="0"/>
                  </a:lnTo>
                  <a:lnTo>
                    <a:pt x="272" y="0"/>
                  </a:lnTo>
                  <a:lnTo>
                    <a:pt x="272" y="0"/>
                  </a:lnTo>
                  <a:lnTo>
                    <a:pt x="256" y="10"/>
                  </a:lnTo>
                  <a:lnTo>
                    <a:pt x="240" y="18"/>
                  </a:lnTo>
                  <a:lnTo>
                    <a:pt x="222" y="26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18" y="16"/>
                  </a:lnTo>
                  <a:lnTo>
                    <a:pt x="230" y="0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184" y="10"/>
                  </a:lnTo>
                  <a:lnTo>
                    <a:pt x="172" y="20"/>
                  </a:lnTo>
                  <a:lnTo>
                    <a:pt x="172" y="20"/>
                  </a:lnTo>
                  <a:lnTo>
                    <a:pt x="162" y="10"/>
                  </a:lnTo>
                  <a:lnTo>
                    <a:pt x="152" y="0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128" y="16"/>
                  </a:lnTo>
                  <a:lnTo>
                    <a:pt x="142" y="30"/>
                  </a:lnTo>
                  <a:lnTo>
                    <a:pt x="142" y="30"/>
                  </a:lnTo>
                  <a:lnTo>
                    <a:pt x="124" y="26"/>
                  </a:lnTo>
                  <a:lnTo>
                    <a:pt x="106" y="18"/>
                  </a:lnTo>
                  <a:lnTo>
                    <a:pt x="90" y="10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" y="16"/>
                  </a:lnTo>
                  <a:lnTo>
                    <a:pt x="30" y="32"/>
                  </a:lnTo>
                  <a:lnTo>
                    <a:pt x="48" y="46"/>
                  </a:lnTo>
                  <a:lnTo>
                    <a:pt x="68" y="58"/>
                  </a:lnTo>
                  <a:lnTo>
                    <a:pt x="88" y="70"/>
                  </a:lnTo>
                  <a:lnTo>
                    <a:pt x="110" y="78"/>
                  </a:lnTo>
                  <a:lnTo>
                    <a:pt x="132" y="82"/>
                  </a:lnTo>
                  <a:lnTo>
                    <a:pt x="156" y="86"/>
                  </a:lnTo>
                  <a:lnTo>
                    <a:pt x="156" y="86"/>
                  </a:lnTo>
                  <a:close/>
                </a:path>
              </a:pathLst>
            </a:custGeom>
            <a:solidFill>
              <a:srgbClr val="F29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09" name="Freeform 89"/>
            <p:cNvSpPr>
              <a:spLocks/>
            </p:cNvSpPr>
            <p:nvPr userDrawn="1"/>
          </p:nvSpPr>
          <p:spPr bwMode="auto">
            <a:xfrm>
              <a:off x="596900" y="306388"/>
              <a:ext cx="85725" cy="155575"/>
            </a:xfrm>
            <a:custGeom>
              <a:avLst/>
              <a:gdLst>
                <a:gd name="T0" fmla="*/ 16 w 54"/>
                <a:gd name="T1" fmla="*/ 52 h 98"/>
                <a:gd name="T2" fmla="*/ 24 w 54"/>
                <a:gd name="T3" fmla="*/ 68 h 98"/>
                <a:gd name="T4" fmla="*/ 32 w 54"/>
                <a:gd name="T5" fmla="*/ 82 h 98"/>
                <a:gd name="T6" fmla="*/ 38 w 54"/>
                <a:gd name="T7" fmla="*/ 98 h 98"/>
                <a:gd name="T8" fmla="*/ 54 w 54"/>
                <a:gd name="T9" fmla="*/ 90 h 98"/>
                <a:gd name="T10" fmla="*/ 46 w 54"/>
                <a:gd name="T11" fmla="*/ 76 h 98"/>
                <a:gd name="T12" fmla="*/ 38 w 54"/>
                <a:gd name="T13" fmla="*/ 60 h 98"/>
                <a:gd name="T14" fmla="*/ 30 w 54"/>
                <a:gd name="T15" fmla="*/ 46 h 98"/>
                <a:gd name="T16" fmla="*/ 24 w 54"/>
                <a:gd name="T17" fmla="*/ 30 h 98"/>
                <a:gd name="T18" fmla="*/ 38 w 54"/>
                <a:gd name="T19" fmla="*/ 22 h 98"/>
                <a:gd name="T20" fmla="*/ 54 w 54"/>
                <a:gd name="T21" fmla="*/ 14 h 98"/>
                <a:gd name="T22" fmla="*/ 46 w 54"/>
                <a:gd name="T23" fmla="*/ 0 h 98"/>
                <a:gd name="T24" fmla="*/ 30 w 54"/>
                <a:gd name="T25" fmla="*/ 8 h 98"/>
                <a:gd name="T26" fmla="*/ 16 w 54"/>
                <a:gd name="T27" fmla="*/ 16 h 98"/>
                <a:gd name="T28" fmla="*/ 0 w 54"/>
                <a:gd name="T29" fmla="*/ 22 h 98"/>
                <a:gd name="T30" fmla="*/ 8 w 54"/>
                <a:gd name="T31" fmla="*/ 38 h 98"/>
                <a:gd name="T32" fmla="*/ 16 w 54"/>
                <a:gd name="T33" fmla="*/ 5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98">
                  <a:moveTo>
                    <a:pt x="16" y="52"/>
                  </a:moveTo>
                  <a:lnTo>
                    <a:pt x="24" y="68"/>
                  </a:lnTo>
                  <a:lnTo>
                    <a:pt x="32" y="82"/>
                  </a:lnTo>
                  <a:lnTo>
                    <a:pt x="38" y="98"/>
                  </a:lnTo>
                  <a:lnTo>
                    <a:pt x="54" y="90"/>
                  </a:lnTo>
                  <a:lnTo>
                    <a:pt x="46" y="76"/>
                  </a:lnTo>
                  <a:lnTo>
                    <a:pt x="38" y="60"/>
                  </a:lnTo>
                  <a:lnTo>
                    <a:pt x="30" y="46"/>
                  </a:lnTo>
                  <a:lnTo>
                    <a:pt x="24" y="30"/>
                  </a:lnTo>
                  <a:lnTo>
                    <a:pt x="38" y="22"/>
                  </a:lnTo>
                  <a:lnTo>
                    <a:pt x="54" y="14"/>
                  </a:lnTo>
                  <a:lnTo>
                    <a:pt x="46" y="0"/>
                  </a:lnTo>
                  <a:lnTo>
                    <a:pt x="30" y="8"/>
                  </a:lnTo>
                  <a:lnTo>
                    <a:pt x="16" y="16"/>
                  </a:lnTo>
                  <a:lnTo>
                    <a:pt x="0" y="22"/>
                  </a:lnTo>
                  <a:lnTo>
                    <a:pt x="8" y="38"/>
                  </a:lnTo>
                  <a:lnTo>
                    <a:pt x="16" y="52"/>
                  </a:lnTo>
                  <a:close/>
                </a:path>
              </a:pathLst>
            </a:custGeom>
            <a:solidFill>
              <a:srgbClr val="F29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10" name="Freeform 90"/>
            <p:cNvSpPr>
              <a:spLocks/>
            </p:cNvSpPr>
            <p:nvPr userDrawn="1"/>
          </p:nvSpPr>
          <p:spPr bwMode="auto">
            <a:xfrm>
              <a:off x="682625" y="306388"/>
              <a:ext cx="69850" cy="117475"/>
            </a:xfrm>
            <a:custGeom>
              <a:avLst/>
              <a:gdLst>
                <a:gd name="T0" fmla="*/ 14 w 44"/>
                <a:gd name="T1" fmla="*/ 44 h 74"/>
                <a:gd name="T2" fmla="*/ 22 w 44"/>
                <a:gd name="T3" fmla="*/ 60 h 74"/>
                <a:gd name="T4" fmla="*/ 30 w 44"/>
                <a:gd name="T5" fmla="*/ 74 h 74"/>
                <a:gd name="T6" fmla="*/ 44 w 44"/>
                <a:gd name="T7" fmla="*/ 68 h 74"/>
                <a:gd name="T8" fmla="*/ 38 w 44"/>
                <a:gd name="T9" fmla="*/ 52 h 74"/>
                <a:gd name="T10" fmla="*/ 30 w 44"/>
                <a:gd name="T11" fmla="*/ 38 h 74"/>
                <a:gd name="T12" fmla="*/ 22 w 44"/>
                <a:gd name="T13" fmla="*/ 22 h 74"/>
                <a:gd name="T14" fmla="*/ 36 w 44"/>
                <a:gd name="T15" fmla="*/ 14 h 74"/>
                <a:gd name="T16" fmla="*/ 30 w 44"/>
                <a:gd name="T17" fmla="*/ 0 h 74"/>
                <a:gd name="T18" fmla="*/ 14 w 44"/>
                <a:gd name="T19" fmla="*/ 8 h 74"/>
                <a:gd name="T20" fmla="*/ 0 w 44"/>
                <a:gd name="T21" fmla="*/ 14 h 74"/>
                <a:gd name="T22" fmla="*/ 6 w 44"/>
                <a:gd name="T23" fmla="*/ 30 h 74"/>
                <a:gd name="T24" fmla="*/ 14 w 44"/>
                <a:gd name="T25" fmla="*/ 4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4">
                  <a:moveTo>
                    <a:pt x="14" y="44"/>
                  </a:moveTo>
                  <a:lnTo>
                    <a:pt x="22" y="60"/>
                  </a:lnTo>
                  <a:lnTo>
                    <a:pt x="30" y="74"/>
                  </a:lnTo>
                  <a:lnTo>
                    <a:pt x="44" y="68"/>
                  </a:lnTo>
                  <a:lnTo>
                    <a:pt x="38" y="52"/>
                  </a:lnTo>
                  <a:lnTo>
                    <a:pt x="30" y="38"/>
                  </a:lnTo>
                  <a:lnTo>
                    <a:pt x="22" y="22"/>
                  </a:lnTo>
                  <a:lnTo>
                    <a:pt x="36" y="14"/>
                  </a:lnTo>
                  <a:lnTo>
                    <a:pt x="30" y="0"/>
                  </a:lnTo>
                  <a:lnTo>
                    <a:pt x="14" y="8"/>
                  </a:lnTo>
                  <a:lnTo>
                    <a:pt x="0" y="14"/>
                  </a:lnTo>
                  <a:lnTo>
                    <a:pt x="6" y="30"/>
                  </a:lnTo>
                  <a:lnTo>
                    <a:pt x="14" y="44"/>
                  </a:lnTo>
                  <a:close/>
                </a:path>
              </a:pathLst>
            </a:custGeom>
            <a:solidFill>
              <a:srgbClr val="F29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11" name="Freeform 91"/>
            <p:cNvSpPr>
              <a:spLocks/>
            </p:cNvSpPr>
            <p:nvPr userDrawn="1"/>
          </p:nvSpPr>
          <p:spPr bwMode="auto">
            <a:xfrm>
              <a:off x="739775" y="315913"/>
              <a:ext cx="38100" cy="38100"/>
            </a:xfrm>
            <a:custGeom>
              <a:avLst/>
              <a:gdLst>
                <a:gd name="T0" fmla="*/ 24 w 24"/>
                <a:gd name="T1" fmla="*/ 16 h 24"/>
                <a:gd name="T2" fmla="*/ 16 w 24"/>
                <a:gd name="T3" fmla="*/ 0 h 24"/>
                <a:gd name="T4" fmla="*/ 0 w 24"/>
                <a:gd name="T5" fmla="*/ 8 h 24"/>
                <a:gd name="T6" fmla="*/ 8 w 24"/>
                <a:gd name="T7" fmla="*/ 24 h 24"/>
                <a:gd name="T8" fmla="*/ 24 w 24"/>
                <a:gd name="T9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4">
                  <a:moveTo>
                    <a:pt x="24" y="16"/>
                  </a:moveTo>
                  <a:lnTo>
                    <a:pt x="16" y="0"/>
                  </a:lnTo>
                  <a:lnTo>
                    <a:pt x="0" y="8"/>
                  </a:lnTo>
                  <a:lnTo>
                    <a:pt x="8" y="24"/>
                  </a:lnTo>
                  <a:lnTo>
                    <a:pt x="24" y="16"/>
                  </a:lnTo>
                  <a:close/>
                </a:path>
              </a:pathLst>
            </a:custGeom>
            <a:solidFill>
              <a:srgbClr val="F29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12" name="Freeform 92"/>
            <p:cNvSpPr>
              <a:spLocks/>
            </p:cNvSpPr>
            <p:nvPr userDrawn="1"/>
          </p:nvSpPr>
          <p:spPr bwMode="auto">
            <a:xfrm>
              <a:off x="777875" y="328613"/>
              <a:ext cx="107950" cy="177800"/>
            </a:xfrm>
            <a:custGeom>
              <a:avLst/>
              <a:gdLst>
                <a:gd name="T0" fmla="*/ 52 w 68"/>
                <a:gd name="T1" fmla="*/ 82 h 112"/>
                <a:gd name="T2" fmla="*/ 56 w 68"/>
                <a:gd name="T3" fmla="*/ 82 h 112"/>
                <a:gd name="T4" fmla="*/ 52 w 68"/>
                <a:gd name="T5" fmla="*/ 76 h 112"/>
                <a:gd name="T6" fmla="*/ 46 w 68"/>
                <a:gd name="T7" fmla="*/ 60 h 112"/>
                <a:gd name="T8" fmla="*/ 38 w 68"/>
                <a:gd name="T9" fmla="*/ 46 h 112"/>
                <a:gd name="T10" fmla="*/ 30 w 68"/>
                <a:gd name="T11" fmla="*/ 30 h 112"/>
                <a:gd name="T12" fmla="*/ 22 w 68"/>
                <a:gd name="T13" fmla="*/ 16 h 112"/>
                <a:gd name="T14" fmla="*/ 14 w 68"/>
                <a:gd name="T15" fmla="*/ 0 h 112"/>
                <a:gd name="T16" fmla="*/ 0 w 68"/>
                <a:gd name="T17" fmla="*/ 8 h 112"/>
                <a:gd name="T18" fmla="*/ 8 w 68"/>
                <a:gd name="T19" fmla="*/ 22 h 112"/>
                <a:gd name="T20" fmla="*/ 14 w 68"/>
                <a:gd name="T21" fmla="*/ 38 h 112"/>
                <a:gd name="T22" fmla="*/ 22 w 68"/>
                <a:gd name="T23" fmla="*/ 52 h 112"/>
                <a:gd name="T24" fmla="*/ 30 w 68"/>
                <a:gd name="T25" fmla="*/ 68 h 112"/>
                <a:gd name="T26" fmla="*/ 38 w 68"/>
                <a:gd name="T27" fmla="*/ 82 h 112"/>
                <a:gd name="T28" fmla="*/ 46 w 68"/>
                <a:gd name="T29" fmla="*/ 98 h 112"/>
                <a:gd name="T30" fmla="*/ 54 w 68"/>
                <a:gd name="T31" fmla="*/ 112 h 112"/>
                <a:gd name="T32" fmla="*/ 68 w 68"/>
                <a:gd name="T33" fmla="*/ 106 h 112"/>
                <a:gd name="T34" fmla="*/ 64 w 68"/>
                <a:gd name="T35" fmla="*/ 96 h 112"/>
                <a:gd name="T36" fmla="*/ 52 w 68"/>
                <a:gd name="T37" fmla="*/ 96 h 112"/>
                <a:gd name="T38" fmla="*/ 52 w 68"/>
                <a:gd name="T39" fmla="*/ 8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" h="112">
                  <a:moveTo>
                    <a:pt x="52" y="82"/>
                  </a:moveTo>
                  <a:lnTo>
                    <a:pt x="56" y="82"/>
                  </a:lnTo>
                  <a:lnTo>
                    <a:pt x="52" y="76"/>
                  </a:lnTo>
                  <a:lnTo>
                    <a:pt x="46" y="60"/>
                  </a:lnTo>
                  <a:lnTo>
                    <a:pt x="38" y="46"/>
                  </a:lnTo>
                  <a:lnTo>
                    <a:pt x="30" y="30"/>
                  </a:lnTo>
                  <a:lnTo>
                    <a:pt x="22" y="16"/>
                  </a:lnTo>
                  <a:lnTo>
                    <a:pt x="14" y="0"/>
                  </a:lnTo>
                  <a:lnTo>
                    <a:pt x="0" y="8"/>
                  </a:lnTo>
                  <a:lnTo>
                    <a:pt x="8" y="22"/>
                  </a:lnTo>
                  <a:lnTo>
                    <a:pt x="14" y="38"/>
                  </a:lnTo>
                  <a:lnTo>
                    <a:pt x="22" y="52"/>
                  </a:lnTo>
                  <a:lnTo>
                    <a:pt x="30" y="68"/>
                  </a:lnTo>
                  <a:lnTo>
                    <a:pt x="38" y="82"/>
                  </a:lnTo>
                  <a:lnTo>
                    <a:pt x="46" y="98"/>
                  </a:lnTo>
                  <a:lnTo>
                    <a:pt x="54" y="112"/>
                  </a:lnTo>
                  <a:lnTo>
                    <a:pt x="68" y="106"/>
                  </a:lnTo>
                  <a:lnTo>
                    <a:pt x="64" y="96"/>
                  </a:lnTo>
                  <a:lnTo>
                    <a:pt x="52" y="96"/>
                  </a:lnTo>
                  <a:lnTo>
                    <a:pt x="52" y="82"/>
                  </a:lnTo>
                  <a:close/>
                </a:path>
              </a:pathLst>
            </a:custGeom>
            <a:solidFill>
              <a:srgbClr val="F29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13" name="Freeform 93"/>
            <p:cNvSpPr>
              <a:spLocks/>
            </p:cNvSpPr>
            <p:nvPr userDrawn="1"/>
          </p:nvSpPr>
          <p:spPr bwMode="auto">
            <a:xfrm>
              <a:off x="838200" y="506413"/>
              <a:ext cx="60325" cy="85725"/>
            </a:xfrm>
            <a:custGeom>
              <a:avLst/>
              <a:gdLst>
                <a:gd name="T0" fmla="*/ 8 w 38"/>
                <a:gd name="T1" fmla="*/ 24 h 54"/>
                <a:gd name="T2" fmla="*/ 16 w 38"/>
                <a:gd name="T3" fmla="*/ 38 h 54"/>
                <a:gd name="T4" fmla="*/ 24 w 38"/>
                <a:gd name="T5" fmla="*/ 54 h 54"/>
                <a:gd name="T6" fmla="*/ 38 w 38"/>
                <a:gd name="T7" fmla="*/ 46 h 54"/>
                <a:gd name="T8" fmla="*/ 30 w 38"/>
                <a:gd name="T9" fmla="*/ 30 h 54"/>
                <a:gd name="T10" fmla="*/ 22 w 38"/>
                <a:gd name="T11" fmla="*/ 16 h 54"/>
                <a:gd name="T12" fmla="*/ 16 w 38"/>
                <a:gd name="T13" fmla="*/ 0 h 54"/>
                <a:gd name="T14" fmla="*/ 0 w 38"/>
                <a:gd name="T15" fmla="*/ 8 h 54"/>
                <a:gd name="T16" fmla="*/ 8 w 38"/>
                <a:gd name="T17" fmla="*/ 2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8" y="24"/>
                  </a:moveTo>
                  <a:lnTo>
                    <a:pt x="16" y="38"/>
                  </a:lnTo>
                  <a:lnTo>
                    <a:pt x="24" y="54"/>
                  </a:lnTo>
                  <a:lnTo>
                    <a:pt x="38" y="46"/>
                  </a:lnTo>
                  <a:lnTo>
                    <a:pt x="30" y="30"/>
                  </a:lnTo>
                  <a:lnTo>
                    <a:pt x="22" y="16"/>
                  </a:lnTo>
                  <a:lnTo>
                    <a:pt x="16" y="0"/>
                  </a:lnTo>
                  <a:lnTo>
                    <a:pt x="0" y="8"/>
                  </a:lnTo>
                  <a:lnTo>
                    <a:pt x="8" y="24"/>
                  </a:lnTo>
                  <a:close/>
                </a:path>
              </a:pathLst>
            </a:custGeom>
            <a:solidFill>
              <a:srgbClr val="F29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14" name="Freeform 94"/>
            <p:cNvSpPr>
              <a:spLocks/>
            </p:cNvSpPr>
            <p:nvPr userDrawn="1"/>
          </p:nvSpPr>
          <p:spPr bwMode="auto">
            <a:xfrm>
              <a:off x="660400" y="592138"/>
              <a:ext cx="250825" cy="190500"/>
            </a:xfrm>
            <a:custGeom>
              <a:avLst/>
              <a:gdLst>
                <a:gd name="T0" fmla="*/ 128 w 158"/>
                <a:gd name="T1" fmla="*/ 22 h 120"/>
                <a:gd name="T2" fmla="*/ 136 w 158"/>
                <a:gd name="T3" fmla="*/ 38 h 120"/>
                <a:gd name="T4" fmla="*/ 120 w 158"/>
                <a:gd name="T5" fmla="*/ 44 h 120"/>
                <a:gd name="T6" fmla="*/ 106 w 158"/>
                <a:gd name="T7" fmla="*/ 52 h 120"/>
                <a:gd name="T8" fmla="*/ 90 w 158"/>
                <a:gd name="T9" fmla="*/ 60 h 120"/>
                <a:gd name="T10" fmla="*/ 76 w 158"/>
                <a:gd name="T11" fmla="*/ 68 h 120"/>
                <a:gd name="T12" fmla="*/ 60 w 158"/>
                <a:gd name="T13" fmla="*/ 76 h 120"/>
                <a:gd name="T14" fmla="*/ 46 w 158"/>
                <a:gd name="T15" fmla="*/ 84 h 120"/>
                <a:gd name="T16" fmla="*/ 30 w 158"/>
                <a:gd name="T17" fmla="*/ 90 h 120"/>
                <a:gd name="T18" fmla="*/ 16 w 158"/>
                <a:gd name="T19" fmla="*/ 98 h 120"/>
                <a:gd name="T20" fmla="*/ 0 w 158"/>
                <a:gd name="T21" fmla="*/ 106 h 120"/>
                <a:gd name="T22" fmla="*/ 8 w 158"/>
                <a:gd name="T23" fmla="*/ 120 h 120"/>
                <a:gd name="T24" fmla="*/ 24 w 158"/>
                <a:gd name="T25" fmla="*/ 114 h 120"/>
                <a:gd name="T26" fmla="*/ 38 w 158"/>
                <a:gd name="T27" fmla="*/ 106 h 120"/>
                <a:gd name="T28" fmla="*/ 54 w 158"/>
                <a:gd name="T29" fmla="*/ 98 h 120"/>
                <a:gd name="T30" fmla="*/ 68 w 158"/>
                <a:gd name="T31" fmla="*/ 90 h 120"/>
                <a:gd name="T32" fmla="*/ 84 w 158"/>
                <a:gd name="T33" fmla="*/ 82 h 120"/>
                <a:gd name="T34" fmla="*/ 98 w 158"/>
                <a:gd name="T35" fmla="*/ 76 h 120"/>
                <a:gd name="T36" fmla="*/ 114 w 158"/>
                <a:gd name="T37" fmla="*/ 68 h 120"/>
                <a:gd name="T38" fmla="*/ 128 w 158"/>
                <a:gd name="T39" fmla="*/ 60 h 120"/>
                <a:gd name="T40" fmla="*/ 144 w 158"/>
                <a:gd name="T41" fmla="*/ 52 h 120"/>
                <a:gd name="T42" fmla="*/ 158 w 158"/>
                <a:gd name="T43" fmla="*/ 44 h 120"/>
                <a:gd name="T44" fmla="*/ 150 w 158"/>
                <a:gd name="T45" fmla="*/ 30 h 120"/>
                <a:gd name="T46" fmla="*/ 142 w 158"/>
                <a:gd name="T47" fmla="*/ 14 h 120"/>
                <a:gd name="T48" fmla="*/ 136 w 158"/>
                <a:gd name="T49" fmla="*/ 0 h 120"/>
                <a:gd name="T50" fmla="*/ 120 w 158"/>
                <a:gd name="T51" fmla="*/ 8 h 120"/>
                <a:gd name="T52" fmla="*/ 128 w 158"/>
                <a:gd name="T53" fmla="*/ 2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8" h="120">
                  <a:moveTo>
                    <a:pt x="128" y="22"/>
                  </a:moveTo>
                  <a:lnTo>
                    <a:pt x="136" y="38"/>
                  </a:lnTo>
                  <a:lnTo>
                    <a:pt x="120" y="44"/>
                  </a:lnTo>
                  <a:lnTo>
                    <a:pt x="106" y="52"/>
                  </a:lnTo>
                  <a:lnTo>
                    <a:pt x="90" y="60"/>
                  </a:lnTo>
                  <a:lnTo>
                    <a:pt x="76" y="68"/>
                  </a:lnTo>
                  <a:lnTo>
                    <a:pt x="60" y="76"/>
                  </a:lnTo>
                  <a:lnTo>
                    <a:pt x="46" y="84"/>
                  </a:lnTo>
                  <a:lnTo>
                    <a:pt x="30" y="90"/>
                  </a:lnTo>
                  <a:lnTo>
                    <a:pt x="16" y="98"/>
                  </a:lnTo>
                  <a:lnTo>
                    <a:pt x="0" y="106"/>
                  </a:lnTo>
                  <a:lnTo>
                    <a:pt x="8" y="120"/>
                  </a:lnTo>
                  <a:lnTo>
                    <a:pt x="24" y="114"/>
                  </a:lnTo>
                  <a:lnTo>
                    <a:pt x="38" y="106"/>
                  </a:lnTo>
                  <a:lnTo>
                    <a:pt x="54" y="98"/>
                  </a:lnTo>
                  <a:lnTo>
                    <a:pt x="68" y="90"/>
                  </a:lnTo>
                  <a:lnTo>
                    <a:pt x="84" y="82"/>
                  </a:lnTo>
                  <a:lnTo>
                    <a:pt x="98" y="76"/>
                  </a:lnTo>
                  <a:lnTo>
                    <a:pt x="114" y="68"/>
                  </a:lnTo>
                  <a:lnTo>
                    <a:pt x="128" y="60"/>
                  </a:lnTo>
                  <a:lnTo>
                    <a:pt x="144" y="52"/>
                  </a:lnTo>
                  <a:lnTo>
                    <a:pt x="158" y="44"/>
                  </a:lnTo>
                  <a:lnTo>
                    <a:pt x="150" y="30"/>
                  </a:lnTo>
                  <a:lnTo>
                    <a:pt x="142" y="14"/>
                  </a:lnTo>
                  <a:lnTo>
                    <a:pt x="136" y="0"/>
                  </a:lnTo>
                  <a:lnTo>
                    <a:pt x="120" y="8"/>
                  </a:lnTo>
                  <a:lnTo>
                    <a:pt x="128" y="22"/>
                  </a:lnTo>
                  <a:close/>
                </a:path>
              </a:pathLst>
            </a:custGeom>
            <a:solidFill>
              <a:srgbClr val="F29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15" name="Freeform 95"/>
            <p:cNvSpPr>
              <a:spLocks/>
            </p:cNvSpPr>
            <p:nvPr userDrawn="1"/>
          </p:nvSpPr>
          <p:spPr bwMode="auto">
            <a:xfrm>
              <a:off x="612775" y="712788"/>
              <a:ext cx="47625" cy="60325"/>
            </a:xfrm>
            <a:custGeom>
              <a:avLst/>
              <a:gdLst>
                <a:gd name="T0" fmla="*/ 16 w 30"/>
                <a:gd name="T1" fmla="*/ 0 h 38"/>
                <a:gd name="T2" fmla="*/ 0 w 30"/>
                <a:gd name="T3" fmla="*/ 8 h 38"/>
                <a:gd name="T4" fmla="*/ 8 w 30"/>
                <a:gd name="T5" fmla="*/ 22 h 38"/>
                <a:gd name="T6" fmla="*/ 16 w 30"/>
                <a:gd name="T7" fmla="*/ 38 h 38"/>
                <a:gd name="T8" fmla="*/ 30 w 30"/>
                <a:gd name="T9" fmla="*/ 30 h 38"/>
                <a:gd name="T10" fmla="*/ 22 w 30"/>
                <a:gd name="T11" fmla="*/ 14 h 38"/>
                <a:gd name="T12" fmla="*/ 16 w 30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8">
                  <a:moveTo>
                    <a:pt x="16" y="0"/>
                  </a:moveTo>
                  <a:lnTo>
                    <a:pt x="0" y="8"/>
                  </a:lnTo>
                  <a:lnTo>
                    <a:pt x="8" y="22"/>
                  </a:lnTo>
                  <a:lnTo>
                    <a:pt x="16" y="38"/>
                  </a:lnTo>
                  <a:lnTo>
                    <a:pt x="30" y="30"/>
                  </a:lnTo>
                  <a:lnTo>
                    <a:pt x="22" y="1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29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16" name="Freeform 96"/>
            <p:cNvSpPr>
              <a:spLocks/>
            </p:cNvSpPr>
            <p:nvPr userDrawn="1"/>
          </p:nvSpPr>
          <p:spPr bwMode="auto">
            <a:xfrm>
              <a:off x="565150" y="677863"/>
              <a:ext cx="47625" cy="60325"/>
            </a:xfrm>
            <a:custGeom>
              <a:avLst/>
              <a:gdLst>
                <a:gd name="T0" fmla="*/ 14 w 30"/>
                <a:gd name="T1" fmla="*/ 0 h 38"/>
                <a:gd name="T2" fmla="*/ 0 w 30"/>
                <a:gd name="T3" fmla="*/ 8 h 38"/>
                <a:gd name="T4" fmla="*/ 8 w 30"/>
                <a:gd name="T5" fmla="*/ 22 h 38"/>
                <a:gd name="T6" fmla="*/ 16 w 30"/>
                <a:gd name="T7" fmla="*/ 38 h 38"/>
                <a:gd name="T8" fmla="*/ 30 w 30"/>
                <a:gd name="T9" fmla="*/ 30 h 38"/>
                <a:gd name="T10" fmla="*/ 22 w 30"/>
                <a:gd name="T11" fmla="*/ 14 h 38"/>
                <a:gd name="T12" fmla="*/ 14 w 30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8">
                  <a:moveTo>
                    <a:pt x="14" y="0"/>
                  </a:moveTo>
                  <a:lnTo>
                    <a:pt x="0" y="8"/>
                  </a:lnTo>
                  <a:lnTo>
                    <a:pt x="8" y="22"/>
                  </a:lnTo>
                  <a:lnTo>
                    <a:pt x="16" y="38"/>
                  </a:lnTo>
                  <a:lnTo>
                    <a:pt x="30" y="30"/>
                  </a:lnTo>
                  <a:lnTo>
                    <a:pt x="22" y="1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29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17" name="Freeform 97"/>
            <p:cNvSpPr>
              <a:spLocks/>
            </p:cNvSpPr>
            <p:nvPr userDrawn="1"/>
          </p:nvSpPr>
          <p:spPr bwMode="auto">
            <a:xfrm>
              <a:off x="530225" y="665163"/>
              <a:ext cx="34925" cy="34925"/>
            </a:xfrm>
            <a:custGeom>
              <a:avLst/>
              <a:gdLst>
                <a:gd name="T0" fmla="*/ 0 w 22"/>
                <a:gd name="T1" fmla="*/ 8 h 22"/>
                <a:gd name="T2" fmla="*/ 6 w 22"/>
                <a:gd name="T3" fmla="*/ 22 h 22"/>
                <a:gd name="T4" fmla="*/ 22 w 22"/>
                <a:gd name="T5" fmla="*/ 16 h 22"/>
                <a:gd name="T6" fmla="*/ 14 w 22"/>
                <a:gd name="T7" fmla="*/ 0 h 22"/>
                <a:gd name="T8" fmla="*/ 0 w 22"/>
                <a:gd name="T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0" y="8"/>
                  </a:moveTo>
                  <a:lnTo>
                    <a:pt x="6" y="22"/>
                  </a:lnTo>
                  <a:lnTo>
                    <a:pt x="22" y="16"/>
                  </a:lnTo>
                  <a:lnTo>
                    <a:pt x="14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29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18" name="Freeform 98"/>
            <p:cNvSpPr>
              <a:spLocks/>
            </p:cNvSpPr>
            <p:nvPr userDrawn="1"/>
          </p:nvSpPr>
          <p:spPr bwMode="auto">
            <a:xfrm>
              <a:off x="479425" y="630238"/>
              <a:ext cx="50800" cy="60325"/>
            </a:xfrm>
            <a:custGeom>
              <a:avLst/>
              <a:gdLst>
                <a:gd name="T0" fmla="*/ 16 w 32"/>
                <a:gd name="T1" fmla="*/ 0 h 38"/>
                <a:gd name="T2" fmla="*/ 0 w 32"/>
                <a:gd name="T3" fmla="*/ 8 h 38"/>
                <a:gd name="T4" fmla="*/ 8 w 32"/>
                <a:gd name="T5" fmla="*/ 22 h 38"/>
                <a:gd name="T6" fmla="*/ 16 w 32"/>
                <a:gd name="T7" fmla="*/ 38 h 38"/>
                <a:gd name="T8" fmla="*/ 32 w 32"/>
                <a:gd name="T9" fmla="*/ 30 h 38"/>
                <a:gd name="T10" fmla="*/ 24 w 32"/>
                <a:gd name="T11" fmla="*/ 14 h 38"/>
                <a:gd name="T12" fmla="*/ 16 w 32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8">
                  <a:moveTo>
                    <a:pt x="16" y="0"/>
                  </a:moveTo>
                  <a:lnTo>
                    <a:pt x="0" y="8"/>
                  </a:lnTo>
                  <a:lnTo>
                    <a:pt x="8" y="22"/>
                  </a:lnTo>
                  <a:lnTo>
                    <a:pt x="16" y="38"/>
                  </a:lnTo>
                  <a:lnTo>
                    <a:pt x="32" y="30"/>
                  </a:lnTo>
                  <a:lnTo>
                    <a:pt x="24" y="1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29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19" name="Freeform 99"/>
            <p:cNvSpPr>
              <a:spLocks/>
            </p:cNvSpPr>
            <p:nvPr userDrawn="1"/>
          </p:nvSpPr>
          <p:spPr bwMode="auto">
            <a:xfrm>
              <a:off x="409575" y="522288"/>
              <a:ext cx="82550" cy="133350"/>
            </a:xfrm>
            <a:custGeom>
              <a:avLst/>
              <a:gdLst>
                <a:gd name="T0" fmla="*/ 30 w 52"/>
                <a:gd name="T1" fmla="*/ 46 h 84"/>
                <a:gd name="T2" fmla="*/ 22 w 52"/>
                <a:gd name="T3" fmla="*/ 30 h 84"/>
                <a:gd name="T4" fmla="*/ 36 w 52"/>
                <a:gd name="T5" fmla="*/ 22 h 84"/>
                <a:gd name="T6" fmla="*/ 52 w 52"/>
                <a:gd name="T7" fmla="*/ 16 h 84"/>
                <a:gd name="T8" fmla="*/ 44 w 52"/>
                <a:gd name="T9" fmla="*/ 0 h 84"/>
                <a:gd name="T10" fmla="*/ 30 w 52"/>
                <a:gd name="T11" fmla="*/ 8 h 84"/>
                <a:gd name="T12" fmla="*/ 14 w 52"/>
                <a:gd name="T13" fmla="*/ 16 h 84"/>
                <a:gd name="T14" fmla="*/ 0 w 52"/>
                <a:gd name="T15" fmla="*/ 24 h 84"/>
                <a:gd name="T16" fmla="*/ 6 w 52"/>
                <a:gd name="T17" fmla="*/ 38 h 84"/>
                <a:gd name="T18" fmla="*/ 14 w 52"/>
                <a:gd name="T19" fmla="*/ 54 h 84"/>
                <a:gd name="T20" fmla="*/ 22 w 52"/>
                <a:gd name="T21" fmla="*/ 68 h 84"/>
                <a:gd name="T22" fmla="*/ 30 w 52"/>
                <a:gd name="T23" fmla="*/ 84 h 84"/>
                <a:gd name="T24" fmla="*/ 44 w 52"/>
                <a:gd name="T25" fmla="*/ 76 h 84"/>
                <a:gd name="T26" fmla="*/ 38 w 52"/>
                <a:gd name="T27" fmla="*/ 60 h 84"/>
                <a:gd name="T28" fmla="*/ 30 w 52"/>
                <a:gd name="T29" fmla="*/ 4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84">
                  <a:moveTo>
                    <a:pt x="30" y="46"/>
                  </a:moveTo>
                  <a:lnTo>
                    <a:pt x="22" y="30"/>
                  </a:lnTo>
                  <a:lnTo>
                    <a:pt x="36" y="22"/>
                  </a:lnTo>
                  <a:lnTo>
                    <a:pt x="52" y="16"/>
                  </a:lnTo>
                  <a:lnTo>
                    <a:pt x="44" y="0"/>
                  </a:lnTo>
                  <a:lnTo>
                    <a:pt x="30" y="8"/>
                  </a:lnTo>
                  <a:lnTo>
                    <a:pt x="14" y="16"/>
                  </a:lnTo>
                  <a:lnTo>
                    <a:pt x="0" y="24"/>
                  </a:lnTo>
                  <a:lnTo>
                    <a:pt x="6" y="38"/>
                  </a:lnTo>
                  <a:lnTo>
                    <a:pt x="14" y="54"/>
                  </a:lnTo>
                  <a:lnTo>
                    <a:pt x="22" y="68"/>
                  </a:lnTo>
                  <a:lnTo>
                    <a:pt x="30" y="84"/>
                  </a:lnTo>
                  <a:lnTo>
                    <a:pt x="44" y="76"/>
                  </a:lnTo>
                  <a:lnTo>
                    <a:pt x="38" y="60"/>
                  </a:lnTo>
                  <a:lnTo>
                    <a:pt x="30" y="46"/>
                  </a:lnTo>
                  <a:close/>
                </a:path>
              </a:pathLst>
            </a:custGeom>
            <a:solidFill>
              <a:srgbClr val="F29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0" name="Freeform 100"/>
            <p:cNvSpPr>
              <a:spLocks/>
            </p:cNvSpPr>
            <p:nvPr userDrawn="1"/>
          </p:nvSpPr>
          <p:spPr bwMode="auto">
            <a:xfrm>
              <a:off x="393700" y="236538"/>
              <a:ext cx="215900" cy="393700"/>
            </a:xfrm>
            <a:custGeom>
              <a:avLst/>
              <a:gdLst>
                <a:gd name="T0" fmla="*/ 92 w 136"/>
                <a:gd name="T1" fmla="*/ 218 h 248"/>
                <a:gd name="T2" fmla="*/ 108 w 136"/>
                <a:gd name="T3" fmla="*/ 248 h 248"/>
                <a:gd name="T4" fmla="*/ 114 w 136"/>
                <a:gd name="T5" fmla="*/ 224 h 248"/>
                <a:gd name="T6" fmla="*/ 100 w 136"/>
                <a:gd name="T7" fmla="*/ 194 h 248"/>
                <a:gd name="T8" fmla="*/ 84 w 136"/>
                <a:gd name="T9" fmla="*/ 164 h 248"/>
                <a:gd name="T10" fmla="*/ 68 w 136"/>
                <a:gd name="T11" fmla="*/ 134 h 248"/>
                <a:gd name="T12" fmla="*/ 54 w 136"/>
                <a:gd name="T13" fmla="*/ 104 h 248"/>
                <a:gd name="T14" fmla="*/ 38 w 136"/>
                <a:gd name="T15" fmla="*/ 74 h 248"/>
                <a:gd name="T16" fmla="*/ 24 w 136"/>
                <a:gd name="T17" fmla="*/ 44 h 248"/>
                <a:gd name="T18" fmla="*/ 30 w 136"/>
                <a:gd name="T19" fmla="*/ 22 h 248"/>
                <a:gd name="T20" fmla="*/ 54 w 136"/>
                <a:gd name="T21" fmla="*/ 30 h 248"/>
                <a:gd name="T22" fmla="*/ 68 w 136"/>
                <a:gd name="T23" fmla="*/ 60 h 248"/>
                <a:gd name="T24" fmla="*/ 84 w 136"/>
                <a:gd name="T25" fmla="*/ 90 h 248"/>
                <a:gd name="T26" fmla="*/ 98 w 136"/>
                <a:gd name="T27" fmla="*/ 120 h 248"/>
                <a:gd name="T28" fmla="*/ 114 w 136"/>
                <a:gd name="T29" fmla="*/ 150 h 248"/>
                <a:gd name="T30" fmla="*/ 136 w 136"/>
                <a:gd name="T31" fmla="*/ 158 h 248"/>
                <a:gd name="T32" fmla="*/ 122 w 136"/>
                <a:gd name="T33" fmla="*/ 128 h 248"/>
                <a:gd name="T34" fmla="*/ 106 w 136"/>
                <a:gd name="T35" fmla="*/ 98 h 248"/>
                <a:gd name="T36" fmla="*/ 114 w 136"/>
                <a:gd name="T37" fmla="*/ 74 h 248"/>
                <a:gd name="T38" fmla="*/ 122 w 136"/>
                <a:gd name="T39" fmla="*/ 52 h 248"/>
                <a:gd name="T40" fmla="*/ 92 w 136"/>
                <a:gd name="T41" fmla="*/ 68 h 248"/>
                <a:gd name="T42" fmla="*/ 76 w 136"/>
                <a:gd name="T43" fmla="*/ 38 h 248"/>
                <a:gd name="T44" fmla="*/ 60 w 136"/>
                <a:gd name="T45" fmla="*/ 8 h 248"/>
                <a:gd name="T46" fmla="*/ 38 w 136"/>
                <a:gd name="T47" fmla="*/ 0 h 248"/>
                <a:gd name="T48" fmla="*/ 8 w 136"/>
                <a:gd name="T49" fmla="*/ 16 h 248"/>
                <a:gd name="T50" fmla="*/ 0 w 136"/>
                <a:gd name="T51" fmla="*/ 38 h 248"/>
                <a:gd name="T52" fmla="*/ 16 w 136"/>
                <a:gd name="T53" fmla="*/ 68 h 248"/>
                <a:gd name="T54" fmla="*/ 32 w 136"/>
                <a:gd name="T55" fmla="*/ 98 h 248"/>
                <a:gd name="T56" fmla="*/ 46 w 136"/>
                <a:gd name="T57" fmla="*/ 128 h 248"/>
                <a:gd name="T58" fmla="*/ 62 w 136"/>
                <a:gd name="T59" fmla="*/ 158 h 248"/>
                <a:gd name="T60" fmla="*/ 76 w 136"/>
                <a:gd name="T61" fmla="*/ 188 h 248"/>
                <a:gd name="T62" fmla="*/ 70 w 136"/>
                <a:gd name="T63" fmla="*/ 21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6" h="248">
                  <a:moveTo>
                    <a:pt x="84" y="202"/>
                  </a:moveTo>
                  <a:lnTo>
                    <a:pt x="92" y="218"/>
                  </a:lnTo>
                  <a:lnTo>
                    <a:pt x="100" y="232"/>
                  </a:lnTo>
                  <a:lnTo>
                    <a:pt x="108" y="248"/>
                  </a:lnTo>
                  <a:lnTo>
                    <a:pt x="122" y="240"/>
                  </a:lnTo>
                  <a:lnTo>
                    <a:pt x="114" y="224"/>
                  </a:lnTo>
                  <a:lnTo>
                    <a:pt x="108" y="210"/>
                  </a:lnTo>
                  <a:lnTo>
                    <a:pt x="100" y="194"/>
                  </a:lnTo>
                  <a:lnTo>
                    <a:pt x="92" y="180"/>
                  </a:lnTo>
                  <a:lnTo>
                    <a:pt x="84" y="164"/>
                  </a:lnTo>
                  <a:lnTo>
                    <a:pt x="76" y="150"/>
                  </a:lnTo>
                  <a:lnTo>
                    <a:pt x="68" y="134"/>
                  </a:lnTo>
                  <a:lnTo>
                    <a:pt x="62" y="120"/>
                  </a:lnTo>
                  <a:lnTo>
                    <a:pt x="54" y="104"/>
                  </a:lnTo>
                  <a:lnTo>
                    <a:pt x="46" y="90"/>
                  </a:lnTo>
                  <a:lnTo>
                    <a:pt x="38" y="74"/>
                  </a:lnTo>
                  <a:lnTo>
                    <a:pt x="30" y="60"/>
                  </a:lnTo>
                  <a:lnTo>
                    <a:pt x="24" y="44"/>
                  </a:lnTo>
                  <a:lnTo>
                    <a:pt x="16" y="30"/>
                  </a:lnTo>
                  <a:lnTo>
                    <a:pt x="30" y="22"/>
                  </a:lnTo>
                  <a:lnTo>
                    <a:pt x="46" y="16"/>
                  </a:lnTo>
                  <a:lnTo>
                    <a:pt x="54" y="30"/>
                  </a:lnTo>
                  <a:lnTo>
                    <a:pt x="60" y="44"/>
                  </a:lnTo>
                  <a:lnTo>
                    <a:pt x="68" y="60"/>
                  </a:lnTo>
                  <a:lnTo>
                    <a:pt x="76" y="74"/>
                  </a:lnTo>
                  <a:lnTo>
                    <a:pt x="84" y="90"/>
                  </a:lnTo>
                  <a:lnTo>
                    <a:pt x="92" y="104"/>
                  </a:lnTo>
                  <a:lnTo>
                    <a:pt x="98" y="120"/>
                  </a:lnTo>
                  <a:lnTo>
                    <a:pt x="106" y="134"/>
                  </a:lnTo>
                  <a:lnTo>
                    <a:pt x="114" y="150"/>
                  </a:lnTo>
                  <a:lnTo>
                    <a:pt x="122" y="164"/>
                  </a:lnTo>
                  <a:lnTo>
                    <a:pt x="136" y="158"/>
                  </a:lnTo>
                  <a:lnTo>
                    <a:pt x="130" y="142"/>
                  </a:lnTo>
                  <a:lnTo>
                    <a:pt x="122" y="128"/>
                  </a:lnTo>
                  <a:lnTo>
                    <a:pt x="114" y="112"/>
                  </a:lnTo>
                  <a:lnTo>
                    <a:pt x="106" y="98"/>
                  </a:lnTo>
                  <a:lnTo>
                    <a:pt x="98" y="82"/>
                  </a:lnTo>
                  <a:lnTo>
                    <a:pt x="114" y="74"/>
                  </a:lnTo>
                  <a:lnTo>
                    <a:pt x="128" y="66"/>
                  </a:lnTo>
                  <a:lnTo>
                    <a:pt x="122" y="52"/>
                  </a:lnTo>
                  <a:lnTo>
                    <a:pt x="106" y="60"/>
                  </a:lnTo>
                  <a:lnTo>
                    <a:pt x="92" y="68"/>
                  </a:lnTo>
                  <a:lnTo>
                    <a:pt x="84" y="52"/>
                  </a:lnTo>
                  <a:lnTo>
                    <a:pt x="76" y="38"/>
                  </a:lnTo>
                  <a:lnTo>
                    <a:pt x="68" y="22"/>
                  </a:lnTo>
                  <a:lnTo>
                    <a:pt x="60" y="8"/>
                  </a:lnTo>
                  <a:lnTo>
                    <a:pt x="46" y="14"/>
                  </a:lnTo>
                  <a:lnTo>
                    <a:pt x="38" y="0"/>
                  </a:lnTo>
                  <a:lnTo>
                    <a:pt x="24" y="8"/>
                  </a:lnTo>
                  <a:lnTo>
                    <a:pt x="8" y="16"/>
                  </a:lnTo>
                  <a:lnTo>
                    <a:pt x="16" y="30"/>
                  </a:lnTo>
                  <a:lnTo>
                    <a:pt x="0" y="38"/>
                  </a:lnTo>
                  <a:lnTo>
                    <a:pt x="8" y="52"/>
                  </a:lnTo>
                  <a:lnTo>
                    <a:pt x="16" y="68"/>
                  </a:lnTo>
                  <a:lnTo>
                    <a:pt x="24" y="82"/>
                  </a:lnTo>
                  <a:lnTo>
                    <a:pt x="32" y="98"/>
                  </a:lnTo>
                  <a:lnTo>
                    <a:pt x="38" y="112"/>
                  </a:lnTo>
                  <a:lnTo>
                    <a:pt x="46" y="128"/>
                  </a:lnTo>
                  <a:lnTo>
                    <a:pt x="54" y="142"/>
                  </a:lnTo>
                  <a:lnTo>
                    <a:pt x="62" y="158"/>
                  </a:lnTo>
                  <a:lnTo>
                    <a:pt x="70" y="172"/>
                  </a:lnTo>
                  <a:lnTo>
                    <a:pt x="76" y="188"/>
                  </a:lnTo>
                  <a:lnTo>
                    <a:pt x="62" y="196"/>
                  </a:lnTo>
                  <a:lnTo>
                    <a:pt x="70" y="210"/>
                  </a:lnTo>
                  <a:lnTo>
                    <a:pt x="84" y="202"/>
                  </a:lnTo>
                  <a:close/>
                </a:path>
              </a:pathLst>
            </a:custGeom>
            <a:solidFill>
              <a:srgbClr val="F29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1" name="Freeform 101"/>
            <p:cNvSpPr>
              <a:spLocks/>
            </p:cNvSpPr>
            <p:nvPr userDrawn="1"/>
          </p:nvSpPr>
          <p:spPr bwMode="auto">
            <a:xfrm>
              <a:off x="1282700" y="1820863"/>
              <a:ext cx="428625" cy="333375"/>
            </a:xfrm>
            <a:custGeom>
              <a:avLst/>
              <a:gdLst>
                <a:gd name="T0" fmla="*/ 148 w 270"/>
                <a:gd name="T1" fmla="*/ 120 h 210"/>
                <a:gd name="T2" fmla="*/ 148 w 270"/>
                <a:gd name="T3" fmla="*/ 210 h 210"/>
                <a:gd name="T4" fmla="*/ 148 w 270"/>
                <a:gd name="T5" fmla="*/ 210 h 210"/>
                <a:gd name="T6" fmla="*/ 182 w 270"/>
                <a:gd name="T7" fmla="*/ 188 h 210"/>
                <a:gd name="T8" fmla="*/ 200 w 270"/>
                <a:gd name="T9" fmla="*/ 174 h 210"/>
                <a:gd name="T10" fmla="*/ 218 w 270"/>
                <a:gd name="T11" fmla="*/ 160 h 210"/>
                <a:gd name="T12" fmla="*/ 234 w 270"/>
                <a:gd name="T13" fmla="*/ 146 h 210"/>
                <a:gd name="T14" fmla="*/ 248 w 270"/>
                <a:gd name="T15" fmla="*/ 130 h 210"/>
                <a:gd name="T16" fmla="*/ 260 w 270"/>
                <a:gd name="T17" fmla="*/ 112 h 210"/>
                <a:gd name="T18" fmla="*/ 268 w 270"/>
                <a:gd name="T19" fmla="*/ 92 h 210"/>
                <a:gd name="T20" fmla="*/ 268 w 270"/>
                <a:gd name="T21" fmla="*/ 92 h 210"/>
                <a:gd name="T22" fmla="*/ 270 w 270"/>
                <a:gd name="T23" fmla="*/ 78 h 210"/>
                <a:gd name="T24" fmla="*/ 270 w 270"/>
                <a:gd name="T25" fmla="*/ 64 h 210"/>
                <a:gd name="T26" fmla="*/ 268 w 270"/>
                <a:gd name="T27" fmla="*/ 52 h 210"/>
                <a:gd name="T28" fmla="*/ 262 w 270"/>
                <a:gd name="T29" fmla="*/ 40 h 210"/>
                <a:gd name="T30" fmla="*/ 256 w 270"/>
                <a:gd name="T31" fmla="*/ 30 h 210"/>
                <a:gd name="T32" fmla="*/ 248 w 270"/>
                <a:gd name="T33" fmla="*/ 20 h 210"/>
                <a:gd name="T34" fmla="*/ 238 w 270"/>
                <a:gd name="T35" fmla="*/ 12 h 210"/>
                <a:gd name="T36" fmla="*/ 228 w 270"/>
                <a:gd name="T37" fmla="*/ 6 h 210"/>
                <a:gd name="T38" fmla="*/ 216 w 270"/>
                <a:gd name="T39" fmla="*/ 2 h 210"/>
                <a:gd name="T40" fmla="*/ 204 w 270"/>
                <a:gd name="T41" fmla="*/ 0 h 210"/>
                <a:gd name="T42" fmla="*/ 192 w 270"/>
                <a:gd name="T43" fmla="*/ 2 h 210"/>
                <a:gd name="T44" fmla="*/ 180 w 270"/>
                <a:gd name="T45" fmla="*/ 4 h 210"/>
                <a:gd name="T46" fmla="*/ 168 w 270"/>
                <a:gd name="T47" fmla="*/ 10 h 210"/>
                <a:gd name="T48" fmla="*/ 156 w 270"/>
                <a:gd name="T49" fmla="*/ 18 h 210"/>
                <a:gd name="T50" fmla="*/ 144 w 270"/>
                <a:gd name="T51" fmla="*/ 30 h 210"/>
                <a:gd name="T52" fmla="*/ 134 w 270"/>
                <a:gd name="T53" fmla="*/ 44 h 210"/>
                <a:gd name="T54" fmla="*/ 134 w 270"/>
                <a:gd name="T55" fmla="*/ 44 h 210"/>
                <a:gd name="T56" fmla="*/ 124 w 270"/>
                <a:gd name="T57" fmla="*/ 30 h 210"/>
                <a:gd name="T58" fmla="*/ 112 w 270"/>
                <a:gd name="T59" fmla="*/ 20 h 210"/>
                <a:gd name="T60" fmla="*/ 100 w 270"/>
                <a:gd name="T61" fmla="*/ 12 h 210"/>
                <a:gd name="T62" fmla="*/ 88 w 270"/>
                <a:gd name="T63" fmla="*/ 6 h 210"/>
                <a:gd name="T64" fmla="*/ 76 w 270"/>
                <a:gd name="T65" fmla="*/ 4 h 210"/>
                <a:gd name="T66" fmla="*/ 62 w 270"/>
                <a:gd name="T67" fmla="*/ 4 h 210"/>
                <a:gd name="T68" fmla="*/ 52 w 270"/>
                <a:gd name="T69" fmla="*/ 8 h 210"/>
                <a:gd name="T70" fmla="*/ 40 w 270"/>
                <a:gd name="T71" fmla="*/ 12 h 210"/>
                <a:gd name="T72" fmla="*/ 30 w 270"/>
                <a:gd name="T73" fmla="*/ 18 h 210"/>
                <a:gd name="T74" fmla="*/ 20 w 270"/>
                <a:gd name="T75" fmla="*/ 26 h 210"/>
                <a:gd name="T76" fmla="*/ 12 w 270"/>
                <a:gd name="T77" fmla="*/ 36 h 210"/>
                <a:gd name="T78" fmla="*/ 6 w 270"/>
                <a:gd name="T79" fmla="*/ 48 h 210"/>
                <a:gd name="T80" fmla="*/ 2 w 270"/>
                <a:gd name="T81" fmla="*/ 60 h 210"/>
                <a:gd name="T82" fmla="*/ 0 w 270"/>
                <a:gd name="T83" fmla="*/ 72 h 210"/>
                <a:gd name="T84" fmla="*/ 2 w 270"/>
                <a:gd name="T85" fmla="*/ 86 h 210"/>
                <a:gd name="T86" fmla="*/ 4 w 270"/>
                <a:gd name="T87" fmla="*/ 100 h 210"/>
                <a:gd name="T88" fmla="*/ 4 w 270"/>
                <a:gd name="T89" fmla="*/ 100 h 210"/>
                <a:gd name="T90" fmla="*/ 12 w 270"/>
                <a:gd name="T91" fmla="*/ 118 h 210"/>
                <a:gd name="T92" fmla="*/ 24 w 270"/>
                <a:gd name="T93" fmla="*/ 134 h 210"/>
                <a:gd name="T94" fmla="*/ 38 w 270"/>
                <a:gd name="T95" fmla="*/ 148 h 210"/>
                <a:gd name="T96" fmla="*/ 54 w 270"/>
                <a:gd name="T97" fmla="*/ 162 h 210"/>
                <a:gd name="T98" fmla="*/ 70 w 270"/>
                <a:gd name="T99" fmla="*/ 174 h 210"/>
                <a:gd name="T100" fmla="*/ 88 w 270"/>
                <a:gd name="T101" fmla="*/ 186 h 210"/>
                <a:gd name="T102" fmla="*/ 124 w 270"/>
                <a:gd name="T103" fmla="*/ 206 h 210"/>
                <a:gd name="T104" fmla="*/ 124 w 270"/>
                <a:gd name="T105" fmla="*/ 120 h 210"/>
                <a:gd name="T106" fmla="*/ 148 w 270"/>
                <a:gd name="T107" fmla="*/ 12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0" h="210">
                  <a:moveTo>
                    <a:pt x="148" y="120"/>
                  </a:moveTo>
                  <a:lnTo>
                    <a:pt x="148" y="210"/>
                  </a:lnTo>
                  <a:lnTo>
                    <a:pt x="148" y="210"/>
                  </a:lnTo>
                  <a:lnTo>
                    <a:pt x="182" y="188"/>
                  </a:lnTo>
                  <a:lnTo>
                    <a:pt x="200" y="174"/>
                  </a:lnTo>
                  <a:lnTo>
                    <a:pt x="218" y="160"/>
                  </a:lnTo>
                  <a:lnTo>
                    <a:pt x="234" y="146"/>
                  </a:lnTo>
                  <a:lnTo>
                    <a:pt x="248" y="130"/>
                  </a:lnTo>
                  <a:lnTo>
                    <a:pt x="260" y="112"/>
                  </a:lnTo>
                  <a:lnTo>
                    <a:pt x="268" y="92"/>
                  </a:lnTo>
                  <a:lnTo>
                    <a:pt x="268" y="92"/>
                  </a:lnTo>
                  <a:lnTo>
                    <a:pt x="270" y="78"/>
                  </a:lnTo>
                  <a:lnTo>
                    <a:pt x="270" y="64"/>
                  </a:lnTo>
                  <a:lnTo>
                    <a:pt x="268" y="52"/>
                  </a:lnTo>
                  <a:lnTo>
                    <a:pt x="262" y="40"/>
                  </a:lnTo>
                  <a:lnTo>
                    <a:pt x="256" y="30"/>
                  </a:lnTo>
                  <a:lnTo>
                    <a:pt x="248" y="20"/>
                  </a:lnTo>
                  <a:lnTo>
                    <a:pt x="238" y="12"/>
                  </a:lnTo>
                  <a:lnTo>
                    <a:pt x="228" y="6"/>
                  </a:lnTo>
                  <a:lnTo>
                    <a:pt x="216" y="2"/>
                  </a:lnTo>
                  <a:lnTo>
                    <a:pt x="204" y="0"/>
                  </a:lnTo>
                  <a:lnTo>
                    <a:pt x="192" y="2"/>
                  </a:lnTo>
                  <a:lnTo>
                    <a:pt x="180" y="4"/>
                  </a:lnTo>
                  <a:lnTo>
                    <a:pt x="168" y="10"/>
                  </a:lnTo>
                  <a:lnTo>
                    <a:pt x="156" y="18"/>
                  </a:lnTo>
                  <a:lnTo>
                    <a:pt x="144" y="30"/>
                  </a:lnTo>
                  <a:lnTo>
                    <a:pt x="134" y="44"/>
                  </a:lnTo>
                  <a:lnTo>
                    <a:pt x="134" y="44"/>
                  </a:lnTo>
                  <a:lnTo>
                    <a:pt x="124" y="30"/>
                  </a:lnTo>
                  <a:lnTo>
                    <a:pt x="112" y="20"/>
                  </a:lnTo>
                  <a:lnTo>
                    <a:pt x="100" y="12"/>
                  </a:lnTo>
                  <a:lnTo>
                    <a:pt x="88" y="6"/>
                  </a:lnTo>
                  <a:lnTo>
                    <a:pt x="76" y="4"/>
                  </a:lnTo>
                  <a:lnTo>
                    <a:pt x="62" y="4"/>
                  </a:lnTo>
                  <a:lnTo>
                    <a:pt x="52" y="8"/>
                  </a:lnTo>
                  <a:lnTo>
                    <a:pt x="40" y="12"/>
                  </a:lnTo>
                  <a:lnTo>
                    <a:pt x="30" y="18"/>
                  </a:lnTo>
                  <a:lnTo>
                    <a:pt x="20" y="26"/>
                  </a:lnTo>
                  <a:lnTo>
                    <a:pt x="12" y="36"/>
                  </a:lnTo>
                  <a:lnTo>
                    <a:pt x="6" y="48"/>
                  </a:lnTo>
                  <a:lnTo>
                    <a:pt x="2" y="60"/>
                  </a:lnTo>
                  <a:lnTo>
                    <a:pt x="0" y="72"/>
                  </a:lnTo>
                  <a:lnTo>
                    <a:pt x="2" y="86"/>
                  </a:lnTo>
                  <a:lnTo>
                    <a:pt x="4" y="100"/>
                  </a:lnTo>
                  <a:lnTo>
                    <a:pt x="4" y="100"/>
                  </a:lnTo>
                  <a:lnTo>
                    <a:pt x="12" y="118"/>
                  </a:lnTo>
                  <a:lnTo>
                    <a:pt x="24" y="134"/>
                  </a:lnTo>
                  <a:lnTo>
                    <a:pt x="38" y="148"/>
                  </a:lnTo>
                  <a:lnTo>
                    <a:pt x="54" y="162"/>
                  </a:lnTo>
                  <a:lnTo>
                    <a:pt x="70" y="174"/>
                  </a:lnTo>
                  <a:lnTo>
                    <a:pt x="88" y="186"/>
                  </a:lnTo>
                  <a:lnTo>
                    <a:pt x="124" y="206"/>
                  </a:lnTo>
                  <a:lnTo>
                    <a:pt x="124" y="120"/>
                  </a:lnTo>
                  <a:lnTo>
                    <a:pt x="148" y="120"/>
                  </a:lnTo>
                  <a:close/>
                </a:path>
              </a:pathLst>
            </a:custGeom>
            <a:solidFill>
              <a:srgbClr val="F29320"/>
            </a:soli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2" name="Freeform 102"/>
            <p:cNvSpPr>
              <a:spLocks noEditPoints="1"/>
            </p:cNvSpPr>
            <p:nvPr userDrawn="1"/>
          </p:nvSpPr>
          <p:spPr bwMode="auto">
            <a:xfrm>
              <a:off x="593725" y="1398588"/>
              <a:ext cx="412750" cy="361950"/>
            </a:xfrm>
            <a:custGeom>
              <a:avLst/>
              <a:gdLst>
                <a:gd name="T0" fmla="*/ 260 w 260"/>
                <a:gd name="T1" fmla="*/ 108 h 228"/>
                <a:gd name="T2" fmla="*/ 260 w 260"/>
                <a:gd name="T3" fmla="*/ 66 h 228"/>
                <a:gd name="T4" fmla="*/ 258 w 260"/>
                <a:gd name="T5" fmla="*/ 52 h 228"/>
                <a:gd name="T6" fmla="*/ 250 w 260"/>
                <a:gd name="T7" fmla="*/ 42 h 228"/>
                <a:gd name="T8" fmla="*/ 240 w 260"/>
                <a:gd name="T9" fmla="*/ 36 h 228"/>
                <a:gd name="T10" fmla="*/ 228 w 260"/>
                <a:gd name="T11" fmla="*/ 32 h 228"/>
                <a:gd name="T12" fmla="*/ 178 w 260"/>
                <a:gd name="T13" fmla="*/ 32 h 228"/>
                <a:gd name="T14" fmla="*/ 176 w 260"/>
                <a:gd name="T15" fmla="*/ 20 h 228"/>
                <a:gd name="T16" fmla="*/ 168 w 260"/>
                <a:gd name="T17" fmla="*/ 10 h 228"/>
                <a:gd name="T18" fmla="*/ 158 w 260"/>
                <a:gd name="T19" fmla="*/ 2 h 228"/>
                <a:gd name="T20" fmla="*/ 146 w 260"/>
                <a:gd name="T21" fmla="*/ 0 h 228"/>
                <a:gd name="T22" fmla="*/ 140 w 260"/>
                <a:gd name="T23" fmla="*/ 0 h 228"/>
                <a:gd name="T24" fmla="*/ 128 w 260"/>
                <a:gd name="T25" fmla="*/ 6 h 228"/>
                <a:gd name="T26" fmla="*/ 118 w 260"/>
                <a:gd name="T27" fmla="*/ 14 h 228"/>
                <a:gd name="T28" fmla="*/ 114 w 260"/>
                <a:gd name="T29" fmla="*/ 26 h 228"/>
                <a:gd name="T30" fmla="*/ 48 w 260"/>
                <a:gd name="T31" fmla="*/ 32 h 228"/>
                <a:gd name="T32" fmla="*/ 32 w 260"/>
                <a:gd name="T33" fmla="*/ 16 h 228"/>
                <a:gd name="T34" fmla="*/ 32 w 260"/>
                <a:gd name="T35" fmla="*/ 32 h 228"/>
                <a:gd name="T36" fmla="*/ 20 w 260"/>
                <a:gd name="T37" fmla="*/ 36 h 228"/>
                <a:gd name="T38" fmla="*/ 8 w 260"/>
                <a:gd name="T39" fmla="*/ 42 h 228"/>
                <a:gd name="T40" fmla="*/ 2 w 260"/>
                <a:gd name="T41" fmla="*/ 52 h 228"/>
                <a:gd name="T42" fmla="*/ 0 w 260"/>
                <a:gd name="T43" fmla="*/ 66 h 228"/>
                <a:gd name="T44" fmla="*/ 0 w 260"/>
                <a:gd name="T45" fmla="*/ 196 h 228"/>
                <a:gd name="T46" fmla="*/ 2 w 260"/>
                <a:gd name="T47" fmla="*/ 208 h 228"/>
                <a:gd name="T48" fmla="*/ 8 w 260"/>
                <a:gd name="T49" fmla="*/ 218 h 228"/>
                <a:gd name="T50" fmla="*/ 20 w 260"/>
                <a:gd name="T51" fmla="*/ 226 h 228"/>
                <a:gd name="T52" fmla="*/ 32 w 260"/>
                <a:gd name="T53" fmla="*/ 228 h 228"/>
                <a:gd name="T54" fmla="*/ 228 w 260"/>
                <a:gd name="T55" fmla="*/ 228 h 228"/>
                <a:gd name="T56" fmla="*/ 240 w 260"/>
                <a:gd name="T57" fmla="*/ 226 h 228"/>
                <a:gd name="T58" fmla="*/ 250 w 260"/>
                <a:gd name="T59" fmla="*/ 218 h 228"/>
                <a:gd name="T60" fmla="*/ 258 w 260"/>
                <a:gd name="T61" fmla="*/ 208 h 228"/>
                <a:gd name="T62" fmla="*/ 260 w 260"/>
                <a:gd name="T63" fmla="*/ 196 h 228"/>
                <a:gd name="T64" fmla="*/ 242 w 260"/>
                <a:gd name="T65" fmla="*/ 130 h 228"/>
                <a:gd name="T66" fmla="*/ 146 w 260"/>
                <a:gd name="T67" fmla="*/ 196 h 228"/>
                <a:gd name="T68" fmla="*/ 132 w 260"/>
                <a:gd name="T69" fmla="*/ 194 h 228"/>
                <a:gd name="T70" fmla="*/ 110 w 260"/>
                <a:gd name="T71" fmla="*/ 184 h 228"/>
                <a:gd name="T72" fmla="*/ 92 w 260"/>
                <a:gd name="T73" fmla="*/ 166 h 228"/>
                <a:gd name="T74" fmla="*/ 82 w 260"/>
                <a:gd name="T75" fmla="*/ 144 h 228"/>
                <a:gd name="T76" fmla="*/ 80 w 260"/>
                <a:gd name="T77" fmla="*/ 130 h 228"/>
                <a:gd name="T78" fmla="*/ 86 w 260"/>
                <a:gd name="T79" fmla="*/ 104 h 228"/>
                <a:gd name="T80" fmla="*/ 100 w 260"/>
                <a:gd name="T81" fmla="*/ 84 h 228"/>
                <a:gd name="T82" fmla="*/ 120 w 260"/>
                <a:gd name="T83" fmla="*/ 70 h 228"/>
                <a:gd name="T84" fmla="*/ 146 w 260"/>
                <a:gd name="T85" fmla="*/ 66 h 228"/>
                <a:gd name="T86" fmla="*/ 158 w 260"/>
                <a:gd name="T87" fmla="*/ 66 h 228"/>
                <a:gd name="T88" fmla="*/ 182 w 260"/>
                <a:gd name="T89" fmla="*/ 76 h 228"/>
                <a:gd name="T90" fmla="*/ 200 w 260"/>
                <a:gd name="T91" fmla="*/ 94 h 228"/>
                <a:gd name="T92" fmla="*/ 210 w 260"/>
                <a:gd name="T93" fmla="*/ 118 h 228"/>
                <a:gd name="T94" fmla="*/ 210 w 260"/>
                <a:gd name="T95" fmla="*/ 130 h 228"/>
                <a:gd name="T96" fmla="*/ 206 w 260"/>
                <a:gd name="T97" fmla="*/ 156 h 228"/>
                <a:gd name="T98" fmla="*/ 192 w 260"/>
                <a:gd name="T99" fmla="*/ 176 h 228"/>
                <a:gd name="T100" fmla="*/ 172 w 260"/>
                <a:gd name="T101" fmla="*/ 190 h 228"/>
                <a:gd name="T102" fmla="*/ 146 w 260"/>
                <a:gd name="T103" fmla="*/ 19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60" h="228">
                  <a:moveTo>
                    <a:pt x="242" y="108"/>
                  </a:moveTo>
                  <a:lnTo>
                    <a:pt x="260" y="108"/>
                  </a:lnTo>
                  <a:lnTo>
                    <a:pt x="260" y="66"/>
                  </a:lnTo>
                  <a:lnTo>
                    <a:pt x="260" y="66"/>
                  </a:lnTo>
                  <a:lnTo>
                    <a:pt x="258" y="58"/>
                  </a:lnTo>
                  <a:lnTo>
                    <a:pt x="258" y="52"/>
                  </a:lnTo>
                  <a:lnTo>
                    <a:pt x="254" y="46"/>
                  </a:lnTo>
                  <a:lnTo>
                    <a:pt x="250" y="42"/>
                  </a:lnTo>
                  <a:lnTo>
                    <a:pt x="246" y="38"/>
                  </a:lnTo>
                  <a:lnTo>
                    <a:pt x="240" y="36"/>
                  </a:lnTo>
                  <a:lnTo>
                    <a:pt x="234" y="34"/>
                  </a:lnTo>
                  <a:lnTo>
                    <a:pt x="228" y="32"/>
                  </a:lnTo>
                  <a:lnTo>
                    <a:pt x="178" y="32"/>
                  </a:lnTo>
                  <a:lnTo>
                    <a:pt x="178" y="32"/>
                  </a:lnTo>
                  <a:lnTo>
                    <a:pt x="178" y="26"/>
                  </a:lnTo>
                  <a:lnTo>
                    <a:pt x="176" y="20"/>
                  </a:lnTo>
                  <a:lnTo>
                    <a:pt x="172" y="14"/>
                  </a:lnTo>
                  <a:lnTo>
                    <a:pt x="168" y="10"/>
                  </a:lnTo>
                  <a:lnTo>
                    <a:pt x="164" y="6"/>
                  </a:lnTo>
                  <a:lnTo>
                    <a:pt x="158" y="2"/>
                  </a:lnTo>
                  <a:lnTo>
                    <a:pt x="152" y="0"/>
                  </a:lnTo>
                  <a:lnTo>
                    <a:pt x="146" y="0"/>
                  </a:lnTo>
                  <a:lnTo>
                    <a:pt x="146" y="0"/>
                  </a:lnTo>
                  <a:lnTo>
                    <a:pt x="140" y="0"/>
                  </a:lnTo>
                  <a:lnTo>
                    <a:pt x="132" y="2"/>
                  </a:lnTo>
                  <a:lnTo>
                    <a:pt x="128" y="6"/>
                  </a:lnTo>
                  <a:lnTo>
                    <a:pt x="122" y="10"/>
                  </a:lnTo>
                  <a:lnTo>
                    <a:pt x="118" y="14"/>
                  </a:lnTo>
                  <a:lnTo>
                    <a:pt x="116" y="20"/>
                  </a:lnTo>
                  <a:lnTo>
                    <a:pt x="114" y="26"/>
                  </a:lnTo>
                  <a:lnTo>
                    <a:pt x="114" y="32"/>
                  </a:lnTo>
                  <a:lnTo>
                    <a:pt x="48" y="32"/>
                  </a:lnTo>
                  <a:lnTo>
                    <a:pt x="48" y="16"/>
                  </a:lnTo>
                  <a:lnTo>
                    <a:pt x="32" y="16"/>
                  </a:lnTo>
                  <a:lnTo>
                    <a:pt x="32" y="32"/>
                  </a:lnTo>
                  <a:lnTo>
                    <a:pt x="32" y="32"/>
                  </a:lnTo>
                  <a:lnTo>
                    <a:pt x="26" y="34"/>
                  </a:lnTo>
                  <a:lnTo>
                    <a:pt x="20" y="36"/>
                  </a:lnTo>
                  <a:lnTo>
                    <a:pt x="14" y="38"/>
                  </a:lnTo>
                  <a:lnTo>
                    <a:pt x="8" y="42"/>
                  </a:lnTo>
                  <a:lnTo>
                    <a:pt x="4" y="46"/>
                  </a:lnTo>
                  <a:lnTo>
                    <a:pt x="2" y="52"/>
                  </a:lnTo>
                  <a:lnTo>
                    <a:pt x="0" y="58"/>
                  </a:lnTo>
                  <a:lnTo>
                    <a:pt x="0" y="66"/>
                  </a:lnTo>
                  <a:lnTo>
                    <a:pt x="0" y="196"/>
                  </a:lnTo>
                  <a:lnTo>
                    <a:pt x="0" y="196"/>
                  </a:lnTo>
                  <a:lnTo>
                    <a:pt x="0" y="202"/>
                  </a:lnTo>
                  <a:lnTo>
                    <a:pt x="2" y="208"/>
                  </a:lnTo>
                  <a:lnTo>
                    <a:pt x="4" y="214"/>
                  </a:lnTo>
                  <a:lnTo>
                    <a:pt x="8" y="218"/>
                  </a:lnTo>
                  <a:lnTo>
                    <a:pt x="14" y="222"/>
                  </a:lnTo>
                  <a:lnTo>
                    <a:pt x="20" y="226"/>
                  </a:lnTo>
                  <a:lnTo>
                    <a:pt x="26" y="228"/>
                  </a:lnTo>
                  <a:lnTo>
                    <a:pt x="32" y="228"/>
                  </a:lnTo>
                  <a:lnTo>
                    <a:pt x="228" y="228"/>
                  </a:lnTo>
                  <a:lnTo>
                    <a:pt x="228" y="228"/>
                  </a:lnTo>
                  <a:lnTo>
                    <a:pt x="234" y="228"/>
                  </a:lnTo>
                  <a:lnTo>
                    <a:pt x="240" y="226"/>
                  </a:lnTo>
                  <a:lnTo>
                    <a:pt x="246" y="222"/>
                  </a:lnTo>
                  <a:lnTo>
                    <a:pt x="250" y="218"/>
                  </a:lnTo>
                  <a:lnTo>
                    <a:pt x="254" y="214"/>
                  </a:lnTo>
                  <a:lnTo>
                    <a:pt x="258" y="208"/>
                  </a:lnTo>
                  <a:lnTo>
                    <a:pt x="258" y="202"/>
                  </a:lnTo>
                  <a:lnTo>
                    <a:pt x="260" y="196"/>
                  </a:lnTo>
                  <a:lnTo>
                    <a:pt x="260" y="130"/>
                  </a:lnTo>
                  <a:lnTo>
                    <a:pt x="242" y="130"/>
                  </a:lnTo>
                  <a:lnTo>
                    <a:pt x="242" y="108"/>
                  </a:lnTo>
                  <a:close/>
                  <a:moveTo>
                    <a:pt x="146" y="196"/>
                  </a:moveTo>
                  <a:lnTo>
                    <a:pt x="146" y="196"/>
                  </a:lnTo>
                  <a:lnTo>
                    <a:pt x="132" y="194"/>
                  </a:lnTo>
                  <a:lnTo>
                    <a:pt x="120" y="190"/>
                  </a:lnTo>
                  <a:lnTo>
                    <a:pt x="110" y="184"/>
                  </a:lnTo>
                  <a:lnTo>
                    <a:pt x="100" y="176"/>
                  </a:lnTo>
                  <a:lnTo>
                    <a:pt x="92" y="166"/>
                  </a:lnTo>
                  <a:lnTo>
                    <a:pt x="86" y="156"/>
                  </a:lnTo>
                  <a:lnTo>
                    <a:pt x="82" y="144"/>
                  </a:lnTo>
                  <a:lnTo>
                    <a:pt x="80" y="130"/>
                  </a:lnTo>
                  <a:lnTo>
                    <a:pt x="80" y="130"/>
                  </a:lnTo>
                  <a:lnTo>
                    <a:pt x="82" y="118"/>
                  </a:lnTo>
                  <a:lnTo>
                    <a:pt x="86" y="104"/>
                  </a:lnTo>
                  <a:lnTo>
                    <a:pt x="92" y="94"/>
                  </a:lnTo>
                  <a:lnTo>
                    <a:pt x="100" y="84"/>
                  </a:lnTo>
                  <a:lnTo>
                    <a:pt x="110" y="76"/>
                  </a:lnTo>
                  <a:lnTo>
                    <a:pt x="120" y="70"/>
                  </a:lnTo>
                  <a:lnTo>
                    <a:pt x="132" y="66"/>
                  </a:lnTo>
                  <a:lnTo>
                    <a:pt x="146" y="66"/>
                  </a:lnTo>
                  <a:lnTo>
                    <a:pt x="146" y="66"/>
                  </a:lnTo>
                  <a:lnTo>
                    <a:pt x="158" y="66"/>
                  </a:lnTo>
                  <a:lnTo>
                    <a:pt x="172" y="70"/>
                  </a:lnTo>
                  <a:lnTo>
                    <a:pt x="182" y="76"/>
                  </a:lnTo>
                  <a:lnTo>
                    <a:pt x="192" y="84"/>
                  </a:lnTo>
                  <a:lnTo>
                    <a:pt x="200" y="94"/>
                  </a:lnTo>
                  <a:lnTo>
                    <a:pt x="206" y="104"/>
                  </a:lnTo>
                  <a:lnTo>
                    <a:pt x="210" y="118"/>
                  </a:lnTo>
                  <a:lnTo>
                    <a:pt x="210" y="130"/>
                  </a:lnTo>
                  <a:lnTo>
                    <a:pt x="210" y="130"/>
                  </a:lnTo>
                  <a:lnTo>
                    <a:pt x="210" y="144"/>
                  </a:lnTo>
                  <a:lnTo>
                    <a:pt x="206" y="156"/>
                  </a:lnTo>
                  <a:lnTo>
                    <a:pt x="200" y="166"/>
                  </a:lnTo>
                  <a:lnTo>
                    <a:pt x="192" y="176"/>
                  </a:lnTo>
                  <a:lnTo>
                    <a:pt x="182" y="184"/>
                  </a:lnTo>
                  <a:lnTo>
                    <a:pt x="172" y="190"/>
                  </a:lnTo>
                  <a:lnTo>
                    <a:pt x="158" y="194"/>
                  </a:lnTo>
                  <a:lnTo>
                    <a:pt x="146" y="196"/>
                  </a:lnTo>
                  <a:lnTo>
                    <a:pt x="146" y="196"/>
                  </a:lnTo>
                  <a:close/>
                </a:path>
              </a:pathLst>
            </a:custGeom>
            <a:solidFill>
              <a:srgbClr val="F29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3" name="Freeform 103"/>
            <p:cNvSpPr>
              <a:spLocks/>
            </p:cNvSpPr>
            <p:nvPr userDrawn="1"/>
          </p:nvSpPr>
          <p:spPr bwMode="auto">
            <a:xfrm>
              <a:off x="774700" y="1554163"/>
              <a:ext cx="101600" cy="101600"/>
            </a:xfrm>
            <a:custGeom>
              <a:avLst/>
              <a:gdLst>
                <a:gd name="T0" fmla="*/ 32 w 64"/>
                <a:gd name="T1" fmla="*/ 0 h 64"/>
                <a:gd name="T2" fmla="*/ 32 w 64"/>
                <a:gd name="T3" fmla="*/ 0 h 64"/>
                <a:gd name="T4" fmla="*/ 26 w 64"/>
                <a:gd name="T5" fmla="*/ 0 h 64"/>
                <a:gd name="T6" fmla="*/ 18 w 64"/>
                <a:gd name="T7" fmla="*/ 2 h 64"/>
                <a:gd name="T8" fmla="*/ 14 w 64"/>
                <a:gd name="T9" fmla="*/ 6 h 64"/>
                <a:gd name="T10" fmla="*/ 8 w 64"/>
                <a:gd name="T11" fmla="*/ 10 h 64"/>
                <a:gd name="T12" fmla="*/ 4 w 64"/>
                <a:gd name="T13" fmla="*/ 14 h 64"/>
                <a:gd name="T14" fmla="*/ 2 w 64"/>
                <a:gd name="T15" fmla="*/ 20 h 64"/>
                <a:gd name="T16" fmla="*/ 0 w 64"/>
                <a:gd name="T17" fmla="*/ 26 h 64"/>
                <a:gd name="T18" fmla="*/ 0 w 64"/>
                <a:gd name="T19" fmla="*/ 32 h 64"/>
                <a:gd name="T20" fmla="*/ 0 w 64"/>
                <a:gd name="T21" fmla="*/ 32 h 64"/>
                <a:gd name="T22" fmla="*/ 0 w 64"/>
                <a:gd name="T23" fmla="*/ 38 h 64"/>
                <a:gd name="T24" fmla="*/ 2 w 64"/>
                <a:gd name="T25" fmla="*/ 44 h 64"/>
                <a:gd name="T26" fmla="*/ 4 w 64"/>
                <a:gd name="T27" fmla="*/ 50 h 64"/>
                <a:gd name="T28" fmla="*/ 8 w 64"/>
                <a:gd name="T29" fmla="*/ 56 h 64"/>
                <a:gd name="T30" fmla="*/ 14 w 64"/>
                <a:gd name="T31" fmla="*/ 60 h 64"/>
                <a:gd name="T32" fmla="*/ 18 w 64"/>
                <a:gd name="T33" fmla="*/ 62 h 64"/>
                <a:gd name="T34" fmla="*/ 26 w 64"/>
                <a:gd name="T35" fmla="*/ 64 h 64"/>
                <a:gd name="T36" fmla="*/ 32 w 64"/>
                <a:gd name="T37" fmla="*/ 64 h 64"/>
                <a:gd name="T38" fmla="*/ 32 w 64"/>
                <a:gd name="T39" fmla="*/ 64 h 64"/>
                <a:gd name="T40" fmla="*/ 38 w 64"/>
                <a:gd name="T41" fmla="*/ 64 h 64"/>
                <a:gd name="T42" fmla="*/ 44 w 64"/>
                <a:gd name="T43" fmla="*/ 62 h 64"/>
                <a:gd name="T44" fmla="*/ 50 w 64"/>
                <a:gd name="T45" fmla="*/ 60 h 64"/>
                <a:gd name="T46" fmla="*/ 54 w 64"/>
                <a:gd name="T47" fmla="*/ 56 h 64"/>
                <a:gd name="T48" fmla="*/ 58 w 64"/>
                <a:gd name="T49" fmla="*/ 50 h 64"/>
                <a:gd name="T50" fmla="*/ 62 w 64"/>
                <a:gd name="T51" fmla="*/ 44 h 64"/>
                <a:gd name="T52" fmla="*/ 64 w 64"/>
                <a:gd name="T53" fmla="*/ 38 h 64"/>
                <a:gd name="T54" fmla="*/ 64 w 64"/>
                <a:gd name="T55" fmla="*/ 32 h 64"/>
                <a:gd name="T56" fmla="*/ 64 w 64"/>
                <a:gd name="T57" fmla="*/ 32 h 64"/>
                <a:gd name="T58" fmla="*/ 64 w 64"/>
                <a:gd name="T59" fmla="*/ 26 h 64"/>
                <a:gd name="T60" fmla="*/ 62 w 64"/>
                <a:gd name="T61" fmla="*/ 20 h 64"/>
                <a:gd name="T62" fmla="*/ 58 w 64"/>
                <a:gd name="T63" fmla="*/ 14 h 64"/>
                <a:gd name="T64" fmla="*/ 54 w 64"/>
                <a:gd name="T65" fmla="*/ 10 h 64"/>
                <a:gd name="T66" fmla="*/ 50 w 64"/>
                <a:gd name="T67" fmla="*/ 6 h 64"/>
                <a:gd name="T68" fmla="*/ 44 w 64"/>
                <a:gd name="T69" fmla="*/ 2 h 64"/>
                <a:gd name="T70" fmla="*/ 38 w 64"/>
                <a:gd name="T71" fmla="*/ 0 h 64"/>
                <a:gd name="T72" fmla="*/ 32 w 64"/>
                <a:gd name="T73" fmla="*/ 0 h 64"/>
                <a:gd name="T74" fmla="*/ 32 w 64"/>
                <a:gd name="T7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" h="64">
                  <a:moveTo>
                    <a:pt x="32" y="0"/>
                  </a:moveTo>
                  <a:lnTo>
                    <a:pt x="32" y="0"/>
                  </a:lnTo>
                  <a:lnTo>
                    <a:pt x="26" y="0"/>
                  </a:lnTo>
                  <a:lnTo>
                    <a:pt x="18" y="2"/>
                  </a:lnTo>
                  <a:lnTo>
                    <a:pt x="14" y="6"/>
                  </a:lnTo>
                  <a:lnTo>
                    <a:pt x="8" y="10"/>
                  </a:lnTo>
                  <a:lnTo>
                    <a:pt x="4" y="14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8"/>
                  </a:lnTo>
                  <a:lnTo>
                    <a:pt x="2" y="44"/>
                  </a:lnTo>
                  <a:lnTo>
                    <a:pt x="4" y="50"/>
                  </a:lnTo>
                  <a:lnTo>
                    <a:pt x="8" y="56"/>
                  </a:lnTo>
                  <a:lnTo>
                    <a:pt x="14" y="60"/>
                  </a:lnTo>
                  <a:lnTo>
                    <a:pt x="18" y="62"/>
                  </a:lnTo>
                  <a:lnTo>
                    <a:pt x="26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38" y="64"/>
                  </a:lnTo>
                  <a:lnTo>
                    <a:pt x="44" y="62"/>
                  </a:lnTo>
                  <a:lnTo>
                    <a:pt x="50" y="60"/>
                  </a:lnTo>
                  <a:lnTo>
                    <a:pt x="54" y="56"/>
                  </a:lnTo>
                  <a:lnTo>
                    <a:pt x="58" y="50"/>
                  </a:lnTo>
                  <a:lnTo>
                    <a:pt x="62" y="44"/>
                  </a:lnTo>
                  <a:lnTo>
                    <a:pt x="64" y="38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64" y="26"/>
                  </a:lnTo>
                  <a:lnTo>
                    <a:pt x="62" y="20"/>
                  </a:lnTo>
                  <a:lnTo>
                    <a:pt x="58" y="14"/>
                  </a:lnTo>
                  <a:lnTo>
                    <a:pt x="54" y="10"/>
                  </a:lnTo>
                  <a:lnTo>
                    <a:pt x="50" y="6"/>
                  </a:lnTo>
                  <a:lnTo>
                    <a:pt x="44" y="2"/>
                  </a:lnTo>
                  <a:lnTo>
                    <a:pt x="38" y="0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29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4" name="Freeform 104"/>
            <p:cNvSpPr>
              <a:spLocks/>
            </p:cNvSpPr>
            <p:nvPr userDrawn="1"/>
          </p:nvSpPr>
          <p:spPr bwMode="auto">
            <a:xfrm>
              <a:off x="1479550" y="2011363"/>
              <a:ext cx="38100" cy="352425"/>
            </a:xfrm>
            <a:custGeom>
              <a:avLst/>
              <a:gdLst>
                <a:gd name="T0" fmla="*/ 24 w 24"/>
                <a:gd name="T1" fmla="*/ 0 h 222"/>
                <a:gd name="T2" fmla="*/ 0 w 24"/>
                <a:gd name="T3" fmla="*/ 0 h 222"/>
                <a:gd name="T4" fmla="*/ 0 w 24"/>
                <a:gd name="T5" fmla="*/ 86 h 222"/>
                <a:gd name="T6" fmla="*/ 0 w 24"/>
                <a:gd name="T7" fmla="*/ 184 h 222"/>
                <a:gd name="T8" fmla="*/ 0 w 24"/>
                <a:gd name="T9" fmla="*/ 222 h 222"/>
                <a:gd name="T10" fmla="*/ 24 w 24"/>
                <a:gd name="T11" fmla="*/ 222 h 222"/>
                <a:gd name="T12" fmla="*/ 24 w 24"/>
                <a:gd name="T13" fmla="*/ 184 h 222"/>
                <a:gd name="T14" fmla="*/ 24 w 24"/>
                <a:gd name="T15" fmla="*/ 90 h 222"/>
                <a:gd name="T16" fmla="*/ 24 w 24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22">
                  <a:moveTo>
                    <a:pt x="24" y="0"/>
                  </a:moveTo>
                  <a:lnTo>
                    <a:pt x="0" y="0"/>
                  </a:lnTo>
                  <a:lnTo>
                    <a:pt x="0" y="86"/>
                  </a:lnTo>
                  <a:lnTo>
                    <a:pt x="0" y="184"/>
                  </a:lnTo>
                  <a:lnTo>
                    <a:pt x="0" y="222"/>
                  </a:lnTo>
                  <a:lnTo>
                    <a:pt x="24" y="222"/>
                  </a:lnTo>
                  <a:lnTo>
                    <a:pt x="24" y="184"/>
                  </a:lnTo>
                  <a:lnTo>
                    <a:pt x="24" y="9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29320"/>
            </a:soli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5" name="Rectangle 105"/>
            <p:cNvSpPr>
              <a:spLocks noChangeArrowheads="1"/>
            </p:cNvSpPr>
            <p:nvPr userDrawn="1"/>
          </p:nvSpPr>
          <p:spPr bwMode="auto">
            <a:xfrm>
              <a:off x="2994025" y="2703513"/>
              <a:ext cx="88900" cy="1628775"/>
            </a:xfrm>
            <a:prstGeom prst="rect">
              <a:avLst/>
            </a:prstGeom>
            <a:solidFill>
              <a:schemeClr val="accent4"/>
            </a:soli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6" name="Freeform 106"/>
            <p:cNvSpPr>
              <a:spLocks/>
            </p:cNvSpPr>
            <p:nvPr userDrawn="1"/>
          </p:nvSpPr>
          <p:spPr bwMode="auto">
            <a:xfrm>
              <a:off x="2997200" y="1814513"/>
              <a:ext cx="317500" cy="142875"/>
            </a:xfrm>
            <a:custGeom>
              <a:avLst/>
              <a:gdLst>
                <a:gd name="T0" fmla="*/ 62 w 200"/>
                <a:gd name="T1" fmla="*/ 56 h 90"/>
                <a:gd name="T2" fmla="*/ 62 w 200"/>
                <a:gd name="T3" fmla="*/ 56 h 90"/>
                <a:gd name="T4" fmla="*/ 66 w 200"/>
                <a:gd name="T5" fmla="*/ 56 h 90"/>
                <a:gd name="T6" fmla="*/ 74 w 200"/>
                <a:gd name="T7" fmla="*/ 54 h 90"/>
                <a:gd name="T8" fmla="*/ 94 w 200"/>
                <a:gd name="T9" fmla="*/ 54 h 90"/>
                <a:gd name="T10" fmla="*/ 124 w 200"/>
                <a:gd name="T11" fmla="*/ 54 h 90"/>
                <a:gd name="T12" fmla="*/ 180 w 200"/>
                <a:gd name="T13" fmla="*/ 54 h 90"/>
                <a:gd name="T14" fmla="*/ 200 w 200"/>
                <a:gd name="T15" fmla="*/ 54 h 90"/>
                <a:gd name="T16" fmla="*/ 200 w 200"/>
                <a:gd name="T17" fmla="*/ 54 h 90"/>
                <a:gd name="T18" fmla="*/ 190 w 200"/>
                <a:gd name="T19" fmla="*/ 26 h 90"/>
                <a:gd name="T20" fmla="*/ 178 w 200"/>
                <a:gd name="T21" fmla="*/ 0 h 90"/>
                <a:gd name="T22" fmla="*/ 124 w 200"/>
                <a:gd name="T23" fmla="*/ 0 h 90"/>
                <a:gd name="T24" fmla="*/ 94 w 200"/>
                <a:gd name="T25" fmla="*/ 0 h 90"/>
                <a:gd name="T26" fmla="*/ 94 w 200"/>
                <a:gd name="T27" fmla="*/ 0 h 90"/>
                <a:gd name="T28" fmla="*/ 94 w 200"/>
                <a:gd name="T29" fmla="*/ 0 h 90"/>
                <a:gd name="T30" fmla="*/ 94 w 200"/>
                <a:gd name="T31" fmla="*/ 0 h 90"/>
                <a:gd name="T32" fmla="*/ 68 w 200"/>
                <a:gd name="T33" fmla="*/ 0 h 90"/>
                <a:gd name="T34" fmla="*/ 58 w 200"/>
                <a:gd name="T35" fmla="*/ 2 h 90"/>
                <a:gd name="T36" fmla="*/ 46 w 200"/>
                <a:gd name="T37" fmla="*/ 4 h 90"/>
                <a:gd name="T38" fmla="*/ 36 w 200"/>
                <a:gd name="T39" fmla="*/ 8 h 90"/>
                <a:gd name="T40" fmla="*/ 26 w 200"/>
                <a:gd name="T41" fmla="*/ 14 h 90"/>
                <a:gd name="T42" fmla="*/ 18 w 200"/>
                <a:gd name="T43" fmla="*/ 24 h 90"/>
                <a:gd name="T44" fmla="*/ 12 w 200"/>
                <a:gd name="T45" fmla="*/ 36 h 90"/>
                <a:gd name="T46" fmla="*/ 12 w 200"/>
                <a:gd name="T47" fmla="*/ 36 h 90"/>
                <a:gd name="T48" fmla="*/ 8 w 200"/>
                <a:gd name="T49" fmla="*/ 46 h 90"/>
                <a:gd name="T50" fmla="*/ 4 w 200"/>
                <a:gd name="T51" fmla="*/ 58 h 90"/>
                <a:gd name="T52" fmla="*/ 0 w 200"/>
                <a:gd name="T53" fmla="*/ 90 h 90"/>
                <a:gd name="T54" fmla="*/ 56 w 200"/>
                <a:gd name="T55" fmla="*/ 90 h 90"/>
                <a:gd name="T56" fmla="*/ 56 w 200"/>
                <a:gd name="T57" fmla="*/ 90 h 90"/>
                <a:gd name="T58" fmla="*/ 58 w 200"/>
                <a:gd name="T59" fmla="*/ 68 h 90"/>
                <a:gd name="T60" fmla="*/ 60 w 200"/>
                <a:gd name="T61" fmla="*/ 60 h 90"/>
                <a:gd name="T62" fmla="*/ 62 w 200"/>
                <a:gd name="T63" fmla="*/ 56 h 90"/>
                <a:gd name="T64" fmla="*/ 62 w 200"/>
                <a:gd name="T65" fmla="*/ 5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0" h="90">
                  <a:moveTo>
                    <a:pt x="62" y="56"/>
                  </a:moveTo>
                  <a:lnTo>
                    <a:pt x="62" y="56"/>
                  </a:lnTo>
                  <a:lnTo>
                    <a:pt x="66" y="56"/>
                  </a:lnTo>
                  <a:lnTo>
                    <a:pt x="74" y="54"/>
                  </a:lnTo>
                  <a:lnTo>
                    <a:pt x="94" y="54"/>
                  </a:lnTo>
                  <a:lnTo>
                    <a:pt x="124" y="54"/>
                  </a:lnTo>
                  <a:lnTo>
                    <a:pt x="180" y="54"/>
                  </a:lnTo>
                  <a:lnTo>
                    <a:pt x="200" y="54"/>
                  </a:lnTo>
                  <a:lnTo>
                    <a:pt x="200" y="54"/>
                  </a:lnTo>
                  <a:lnTo>
                    <a:pt x="190" y="26"/>
                  </a:lnTo>
                  <a:lnTo>
                    <a:pt x="178" y="0"/>
                  </a:lnTo>
                  <a:lnTo>
                    <a:pt x="12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68" y="0"/>
                  </a:lnTo>
                  <a:lnTo>
                    <a:pt x="58" y="2"/>
                  </a:lnTo>
                  <a:lnTo>
                    <a:pt x="46" y="4"/>
                  </a:lnTo>
                  <a:lnTo>
                    <a:pt x="36" y="8"/>
                  </a:lnTo>
                  <a:lnTo>
                    <a:pt x="26" y="14"/>
                  </a:lnTo>
                  <a:lnTo>
                    <a:pt x="18" y="24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8" y="46"/>
                  </a:lnTo>
                  <a:lnTo>
                    <a:pt x="4" y="58"/>
                  </a:lnTo>
                  <a:lnTo>
                    <a:pt x="0" y="90"/>
                  </a:lnTo>
                  <a:lnTo>
                    <a:pt x="56" y="90"/>
                  </a:lnTo>
                  <a:lnTo>
                    <a:pt x="56" y="90"/>
                  </a:lnTo>
                  <a:lnTo>
                    <a:pt x="58" y="68"/>
                  </a:lnTo>
                  <a:lnTo>
                    <a:pt x="60" y="60"/>
                  </a:lnTo>
                  <a:lnTo>
                    <a:pt x="62" y="56"/>
                  </a:lnTo>
                  <a:lnTo>
                    <a:pt x="62" y="56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7" name="Freeform 107"/>
            <p:cNvSpPr>
              <a:spLocks/>
            </p:cNvSpPr>
            <p:nvPr userDrawn="1"/>
          </p:nvSpPr>
          <p:spPr bwMode="auto">
            <a:xfrm>
              <a:off x="3375025" y="1125538"/>
              <a:ext cx="165100" cy="774700"/>
            </a:xfrm>
            <a:custGeom>
              <a:avLst/>
              <a:gdLst>
                <a:gd name="T0" fmla="*/ 48 w 104"/>
                <a:gd name="T1" fmla="*/ 258 h 488"/>
                <a:gd name="T2" fmla="*/ 48 w 104"/>
                <a:gd name="T3" fmla="*/ 258 h 488"/>
                <a:gd name="T4" fmla="*/ 48 w 104"/>
                <a:gd name="T5" fmla="*/ 300 h 488"/>
                <a:gd name="T6" fmla="*/ 48 w 104"/>
                <a:gd name="T7" fmla="*/ 300 h 488"/>
                <a:gd name="T8" fmla="*/ 48 w 104"/>
                <a:gd name="T9" fmla="*/ 388 h 488"/>
                <a:gd name="T10" fmla="*/ 46 w 104"/>
                <a:gd name="T11" fmla="*/ 416 h 488"/>
                <a:gd name="T12" fmla="*/ 44 w 104"/>
                <a:gd name="T13" fmla="*/ 426 h 488"/>
                <a:gd name="T14" fmla="*/ 42 w 104"/>
                <a:gd name="T15" fmla="*/ 432 h 488"/>
                <a:gd name="T16" fmla="*/ 42 w 104"/>
                <a:gd name="T17" fmla="*/ 432 h 488"/>
                <a:gd name="T18" fmla="*/ 36 w 104"/>
                <a:gd name="T19" fmla="*/ 432 h 488"/>
                <a:gd name="T20" fmla="*/ 20 w 104"/>
                <a:gd name="T21" fmla="*/ 434 h 488"/>
                <a:gd name="T22" fmla="*/ 0 w 104"/>
                <a:gd name="T23" fmla="*/ 434 h 488"/>
                <a:gd name="T24" fmla="*/ 0 w 104"/>
                <a:gd name="T25" fmla="*/ 434 h 488"/>
                <a:gd name="T26" fmla="*/ 10 w 104"/>
                <a:gd name="T27" fmla="*/ 460 h 488"/>
                <a:gd name="T28" fmla="*/ 18 w 104"/>
                <a:gd name="T29" fmla="*/ 488 h 488"/>
                <a:gd name="T30" fmla="*/ 20 w 104"/>
                <a:gd name="T31" fmla="*/ 488 h 488"/>
                <a:gd name="T32" fmla="*/ 20 w 104"/>
                <a:gd name="T33" fmla="*/ 488 h 488"/>
                <a:gd name="T34" fmla="*/ 36 w 104"/>
                <a:gd name="T35" fmla="*/ 488 h 488"/>
                <a:gd name="T36" fmla="*/ 52 w 104"/>
                <a:gd name="T37" fmla="*/ 486 h 488"/>
                <a:gd name="T38" fmla="*/ 66 w 104"/>
                <a:gd name="T39" fmla="*/ 480 h 488"/>
                <a:gd name="T40" fmla="*/ 74 w 104"/>
                <a:gd name="T41" fmla="*/ 476 h 488"/>
                <a:gd name="T42" fmla="*/ 80 w 104"/>
                <a:gd name="T43" fmla="*/ 470 h 488"/>
                <a:gd name="T44" fmla="*/ 80 w 104"/>
                <a:gd name="T45" fmla="*/ 470 h 488"/>
                <a:gd name="T46" fmla="*/ 88 w 104"/>
                <a:gd name="T47" fmla="*/ 460 h 488"/>
                <a:gd name="T48" fmla="*/ 94 w 104"/>
                <a:gd name="T49" fmla="*/ 448 h 488"/>
                <a:gd name="T50" fmla="*/ 98 w 104"/>
                <a:gd name="T51" fmla="*/ 434 h 488"/>
                <a:gd name="T52" fmla="*/ 100 w 104"/>
                <a:gd name="T53" fmla="*/ 416 h 488"/>
                <a:gd name="T54" fmla="*/ 104 w 104"/>
                <a:gd name="T55" fmla="*/ 368 h 488"/>
                <a:gd name="T56" fmla="*/ 104 w 104"/>
                <a:gd name="T57" fmla="*/ 300 h 488"/>
                <a:gd name="T58" fmla="*/ 104 w 104"/>
                <a:gd name="T59" fmla="*/ 300 h 488"/>
                <a:gd name="T60" fmla="*/ 104 w 104"/>
                <a:gd name="T61" fmla="*/ 258 h 488"/>
                <a:gd name="T62" fmla="*/ 104 w 104"/>
                <a:gd name="T63" fmla="*/ 162 h 488"/>
                <a:gd name="T64" fmla="*/ 104 w 104"/>
                <a:gd name="T65" fmla="*/ 104 h 488"/>
                <a:gd name="T66" fmla="*/ 104 w 104"/>
                <a:gd name="T67" fmla="*/ 0 h 488"/>
                <a:gd name="T68" fmla="*/ 104 w 104"/>
                <a:gd name="T69" fmla="*/ 0 h 488"/>
                <a:gd name="T70" fmla="*/ 76 w 104"/>
                <a:gd name="T71" fmla="*/ 4 h 488"/>
                <a:gd name="T72" fmla="*/ 48 w 104"/>
                <a:gd name="T73" fmla="*/ 6 h 488"/>
                <a:gd name="T74" fmla="*/ 48 w 104"/>
                <a:gd name="T75" fmla="*/ 124 h 488"/>
                <a:gd name="T76" fmla="*/ 48 w 104"/>
                <a:gd name="T77" fmla="*/ 186 h 488"/>
                <a:gd name="T78" fmla="*/ 48 w 104"/>
                <a:gd name="T79" fmla="*/ 25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488">
                  <a:moveTo>
                    <a:pt x="48" y="258"/>
                  </a:moveTo>
                  <a:lnTo>
                    <a:pt x="48" y="258"/>
                  </a:lnTo>
                  <a:lnTo>
                    <a:pt x="48" y="300"/>
                  </a:lnTo>
                  <a:lnTo>
                    <a:pt x="48" y="300"/>
                  </a:lnTo>
                  <a:lnTo>
                    <a:pt x="48" y="388"/>
                  </a:lnTo>
                  <a:lnTo>
                    <a:pt x="46" y="416"/>
                  </a:lnTo>
                  <a:lnTo>
                    <a:pt x="44" y="426"/>
                  </a:lnTo>
                  <a:lnTo>
                    <a:pt x="42" y="432"/>
                  </a:lnTo>
                  <a:lnTo>
                    <a:pt x="42" y="432"/>
                  </a:lnTo>
                  <a:lnTo>
                    <a:pt x="36" y="432"/>
                  </a:lnTo>
                  <a:lnTo>
                    <a:pt x="20" y="434"/>
                  </a:lnTo>
                  <a:lnTo>
                    <a:pt x="0" y="434"/>
                  </a:lnTo>
                  <a:lnTo>
                    <a:pt x="0" y="434"/>
                  </a:lnTo>
                  <a:lnTo>
                    <a:pt x="10" y="460"/>
                  </a:lnTo>
                  <a:lnTo>
                    <a:pt x="18" y="488"/>
                  </a:lnTo>
                  <a:lnTo>
                    <a:pt x="20" y="488"/>
                  </a:lnTo>
                  <a:lnTo>
                    <a:pt x="20" y="488"/>
                  </a:lnTo>
                  <a:lnTo>
                    <a:pt x="36" y="488"/>
                  </a:lnTo>
                  <a:lnTo>
                    <a:pt x="52" y="486"/>
                  </a:lnTo>
                  <a:lnTo>
                    <a:pt x="66" y="480"/>
                  </a:lnTo>
                  <a:lnTo>
                    <a:pt x="74" y="476"/>
                  </a:lnTo>
                  <a:lnTo>
                    <a:pt x="80" y="470"/>
                  </a:lnTo>
                  <a:lnTo>
                    <a:pt x="80" y="470"/>
                  </a:lnTo>
                  <a:lnTo>
                    <a:pt x="88" y="460"/>
                  </a:lnTo>
                  <a:lnTo>
                    <a:pt x="94" y="448"/>
                  </a:lnTo>
                  <a:lnTo>
                    <a:pt x="98" y="434"/>
                  </a:lnTo>
                  <a:lnTo>
                    <a:pt x="100" y="416"/>
                  </a:lnTo>
                  <a:lnTo>
                    <a:pt x="104" y="368"/>
                  </a:lnTo>
                  <a:lnTo>
                    <a:pt x="104" y="300"/>
                  </a:lnTo>
                  <a:lnTo>
                    <a:pt x="104" y="300"/>
                  </a:lnTo>
                  <a:lnTo>
                    <a:pt x="104" y="258"/>
                  </a:lnTo>
                  <a:lnTo>
                    <a:pt x="104" y="162"/>
                  </a:lnTo>
                  <a:lnTo>
                    <a:pt x="104" y="104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76" y="4"/>
                  </a:lnTo>
                  <a:lnTo>
                    <a:pt x="48" y="6"/>
                  </a:lnTo>
                  <a:lnTo>
                    <a:pt x="48" y="124"/>
                  </a:lnTo>
                  <a:lnTo>
                    <a:pt x="48" y="186"/>
                  </a:lnTo>
                  <a:lnTo>
                    <a:pt x="48" y="258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8" name="Freeform 108"/>
            <p:cNvSpPr>
              <a:spLocks/>
            </p:cNvSpPr>
            <p:nvPr userDrawn="1"/>
          </p:nvSpPr>
          <p:spPr bwMode="auto">
            <a:xfrm>
              <a:off x="2994025" y="2043113"/>
              <a:ext cx="88900" cy="69850"/>
            </a:xfrm>
            <a:custGeom>
              <a:avLst/>
              <a:gdLst>
                <a:gd name="T0" fmla="*/ 0 w 56"/>
                <a:gd name="T1" fmla="*/ 0 h 44"/>
                <a:gd name="T2" fmla="*/ 0 w 56"/>
                <a:gd name="T3" fmla="*/ 0 h 44"/>
                <a:gd name="T4" fmla="*/ 0 w 56"/>
                <a:gd name="T5" fmla="*/ 42 h 44"/>
                <a:gd name="T6" fmla="*/ 0 w 56"/>
                <a:gd name="T7" fmla="*/ 44 h 44"/>
                <a:gd name="T8" fmla="*/ 0 w 56"/>
                <a:gd name="T9" fmla="*/ 44 h 44"/>
                <a:gd name="T10" fmla="*/ 28 w 56"/>
                <a:gd name="T11" fmla="*/ 34 h 44"/>
                <a:gd name="T12" fmla="*/ 56 w 56"/>
                <a:gd name="T13" fmla="*/ 26 h 44"/>
                <a:gd name="T14" fmla="*/ 56 w 56"/>
                <a:gd name="T15" fmla="*/ 26 h 44"/>
                <a:gd name="T16" fmla="*/ 56 w 56"/>
                <a:gd name="T17" fmla="*/ 0 h 44"/>
                <a:gd name="T18" fmla="*/ 0 w 56"/>
                <a:gd name="T1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44">
                  <a:moveTo>
                    <a:pt x="0" y="0"/>
                  </a:moveTo>
                  <a:lnTo>
                    <a:pt x="0" y="0"/>
                  </a:lnTo>
                  <a:lnTo>
                    <a:pt x="0" y="4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8" y="34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9" name="Freeform 109"/>
            <p:cNvSpPr>
              <a:spLocks/>
            </p:cNvSpPr>
            <p:nvPr userDrawn="1"/>
          </p:nvSpPr>
          <p:spPr bwMode="auto">
            <a:xfrm>
              <a:off x="2994025" y="2173288"/>
              <a:ext cx="88900" cy="444500"/>
            </a:xfrm>
            <a:custGeom>
              <a:avLst/>
              <a:gdLst>
                <a:gd name="T0" fmla="*/ 56 w 56"/>
                <a:gd name="T1" fmla="*/ 136 h 280"/>
                <a:gd name="T2" fmla="*/ 56 w 56"/>
                <a:gd name="T3" fmla="*/ 0 h 280"/>
                <a:gd name="T4" fmla="*/ 56 w 56"/>
                <a:gd name="T5" fmla="*/ 0 h 280"/>
                <a:gd name="T6" fmla="*/ 26 w 56"/>
                <a:gd name="T7" fmla="*/ 10 h 280"/>
                <a:gd name="T8" fmla="*/ 0 w 56"/>
                <a:gd name="T9" fmla="*/ 22 h 280"/>
                <a:gd name="T10" fmla="*/ 0 w 56"/>
                <a:gd name="T11" fmla="*/ 104 h 280"/>
                <a:gd name="T12" fmla="*/ 0 w 56"/>
                <a:gd name="T13" fmla="*/ 164 h 280"/>
                <a:gd name="T14" fmla="*/ 0 w 56"/>
                <a:gd name="T15" fmla="*/ 280 h 280"/>
                <a:gd name="T16" fmla="*/ 56 w 56"/>
                <a:gd name="T17" fmla="*/ 280 h 280"/>
                <a:gd name="T18" fmla="*/ 56 w 56"/>
                <a:gd name="T19" fmla="*/ 214 h 280"/>
                <a:gd name="T20" fmla="*/ 56 w 56"/>
                <a:gd name="T21" fmla="*/ 13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280">
                  <a:moveTo>
                    <a:pt x="56" y="136"/>
                  </a:moveTo>
                  <a:lnTo>
                    <a:pt x="56" y="0"/>
                  </a:lnTo>
                  <a:lnTo>
                    <a:pt x="56" y="0"/>
                  </a:lnTo>
                  <a:lnTo>
                    <a:pt x="26" y="10"/>
                  </a:lnTo>
                  <a:lnTo>
                    <a:pt x="0" y="22"/>
                  </a:lnTo>
                  <a:lnTo>
                    <a:pt x="0" y="104"/>
                  </a:lnTo>
                  <a:lnTo>
                    <a:pt x="0" y="164"/>
                  </a:lnTo>
                  <a:lnTo>
                    <a:pt x="0" y="280"/>
                  </a:lnTo>
                  <a:lnTo>
                    <a:pt x="56" y="280"/>
                  </a:lnTo>
                  <a:lnTo>
                    <a:pt x="56" y="214"/>
                  </a:lnTo>
                  <a:lnTo>
                    <a:pt x="56" y="136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30" name="Freeform 110"/>
            <p:cNvSpPr>
              <a:spLocks/>
            </p:cNvSpPr>
            <p:nvPr userDrawn="1"/>
          </p:nvSpPr>
          <p:spPr bwMode="auto">
            <a:xfrm>
              <a:off x="2730500" y="1588"/>
              <a:ext cx="1346200" cy="1136650"/>
            </a:xfrm>
            <a:custGeom>
              <a:avLst/>
              <a:gdLst>
                <a:gd name="T0" fmla="*/ 116 w 848"/>
                <a:gd name="T1" fmla="*/ 0 h 716"/>
                <a:gd name="T2" fmla="*/ 98 w 848"/>
                <a:gd name="T3" fmla="*/ 20 h 716"/>
                <a:gd name="T4" fmla="*/ 64 w 848"/>
                <a:gd name="T5" fmla="*/ 64 h 716"/>
                <a:gd name="T6" fmla="*/ 38 w 848"/>
                <a:gd name="T7" fmla="*/ 114 h 716"/>
                <a:gd name="T8" fmla="*/ 18 w 848"/>
                <a:gd name="T9" fmla="*/ 166 h 716"/>
                <a:gd name="T10" fmla="*/ 10 w 848"/>
                <a:gd name="T11" fmla="*/ 194 h 716"/>
                <a:gd name="T12" fmla="*/ 0 w 848"/>
                <a:gd name="T13" fmla="*/ 280 h 716"/>
                <a:gd name="T14" fmla="*/ 4 w 848"/>
                <a:gd name="T15" fmla="*/ 362 h 716"/>
                <a:gd name="T16" fmla="*/ 26 w 848"/>
                <a:gd name="T17" fmla="*/ 442 h 716"/>
                <a:gd name="T18" fmla="*/ 62 w 848"/>
                <a:gd name="T19" fmla="*/ 516 h 716"/>
                <a:gd name="T20" fmla="*/ 112 w 848"/>
                <a:gd name="T21" fmla="*/ 580 h 716"/>
                <a:gd name="T22" fmla="*/ 174 w 848"/>
                <a:gd name="T23" fmla="*/ 634 h 716"/>
                <a:gd name="T24" fmla="*/ 246 w 848"/>
                <a:gd name="T25" fmla="*/ 676 h 716"/>
                <a:gd name="T26" fmla="*/ 326 w 848"/>
                <a:gd name="T27" fmla="*/ 704 h 716"/>
                <a:gd name="T28" fmla="*/ 358 w 848"/>
                <a:gd name="T29" fmla="*/ 710 h 716"/>
                <a:gd name="T30" fmla="*/ 424 w 848"/>
                <a:gd name="T31" fmla="*/ 716 h 716"/>
                <a:gd name="T32" fmla="*/ 454 w 848"/>
                <a:gd name="T33" fmla="*/ 714 h 716"/>
                <a:gd name="T34" fmla="*/ 510 w 848"/>
                <a:gd name="T35" fmla="*/ 708 h 716"/>
                <a:gd name="T36" fmla="*/ 542 w 848"/>
                <a:gd name="T37" fmla="*/ 700 h 716"/>
                <a:gd name="T38" fmla="*/ 602 w 848"/>
                <a:gd name="T39" fmla="*/ 676 h 716"/>
                <a:gd name="T40" fmla="*/ 632 w 848"/>
                <a:gd name="T41" fmla="*/ 662 h 716"/>
                <a:gd name="T42" fmla="*/ 686 w 848"/>
                <a:gd name="T43" fmla="*/ 624 h 716"/>
                <a:gd name="T44" fmla="*/ 712 w 848"/>
                <a:gd name="T45" fmla="*/ 602 h 716"/>
                <a:gd name="T46" fmla="*/ 760 w 848"/>
                <a:gd name="T47" fmla="*/ 550 h 716"/>
                <a:gd name="T48" fmla="*/ 798 w 848"/>
                <a:gd name="T49" fmla="*/ 490 h 716"/>
                <a:gd name="T50" fmla="*/ 826 w 848"/>
                <a:gd name="T51" fmla="*/ 424 h 716"/>
                <a:gd name="T52" fmla="*/ 836 w 848"/>
                <a:gd name="T53" fmla="*/ 388 h 716"/>
                <a:gd name="T54" fmla="*/ 846 w 848"/>
                <a:gd name="T55" fmla="*/ 334 h 716"/>
                <a:gd name="T56" fmla="*/ 848 w 848"/>
                <a:gd name="T57" fmla="*/ 280 h 716"/>
                <a:gd name="T58" fmla="*/ 844 w 848"/>
                <a:gd name="T59" fmla="*/ 228 h 716"/>
                <a:gd name="T60" fmla="*/ 832 w 848"/>
                <a:gd name="T61" fmla="*/ 178 h 716"/>
                <a:gd name="T62" fmla="*/ 816 w 848"/>
                <a:gd name="T63" fmla="*/ 128 h 716"/>
                <a:gd name="T64" fmla="*/ 792 w 848"/>
                <a:gd name="T65" fmla="*/ 82 h 716"/>
                <a:gd name="T66" fmla="*/ 764 w 848"/>
                <a:gd name="T67" fmla="*/ 38 h 716"/>
                <a:gd name="T68" fmla="*/ 732 w 848"/>
                <a:gd name="T6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48" h="716">
                  <a:moveTo>
                    <a:pt x="732" y="0"/>
                  </a:moveTo>
                  <a:lnTo>
                    <a:pt x="116" y="0"/>
                  </a:lnTo>
                  <a:lnTo>
                    <a:pt x="116" y="0"/>
                  </a:lnTo>
                  <a:lnTo>
                    <a:pt x="98" y="20"/>
                  </a:lnTo>
                  <a:lnTo>
                    <a:pt x="80" y="42"/>
                  </a:lnTo>
                  <a:lnTo>
                    <a:pt x="64" y="64"/>
                  </a:lnTo>
                  <a:lnTo>
                    <a:pt x="50" y="88"/>
                  </a:lnTo>
                  <a:lnTo>
                    <a:pt x="38" y="114"/>
                  </a:lnTo>
                  <a:lnTo>
                    <a:pt x="28" y="140"/>
                  </a:lnTo>
                  <a:lnTo>
                    <a:pt x="18" y="166"/>
                  </a:lnTo>
                  <a:lnTo>
                    <a:pt x="10" y="194"/>
                  </a:lnTo>
                  <a:lnTo>
                    <a:pt x="10" y="194"/>
                  </a:lnTo>
                  <a:lnTo>
                    <a:pt x="2" y="238"/>
                  </a:lnTo>
                  <a:lnTo>
                    <a:pt x="0" y="280"/>
                  </a:lnTo>
                  <a:lnTo>
                    <a:pt x="0" y="322"/>
                  </a:lnTo>
                  <a:lnTo>
                    <a:pt x="4" y="362"/>
                  </a:lnTo>
                  <a:lnTo>
                    <a:pt x="14" y="404"/>
                  </a:lnTo>
                  <a:lnTo>
                    <a:pt x="26" y="442"/>
                  </a:lnTo>
                  <a:lnTo>
                    <a:pt x="42" y="480"/>
                  </a:lnTo>
                  <a:lnTo>
                    <a:pt x="62" y="516"/>
                  </a:lnTo>
                  <a:lnTo>
                    <a:pt x="86" y="548"/>
                  </a:lnTo>
                  <a:lnTo>
                    <a:pt x="112" y="580"/>
                  </a:lnTo>
                  <a:lnTo>
                    <a:pt x="142" y="608"/>
                  </a:lnTo>
                  <a:lnTo>
                    <a:pt x="174" y="634"/>
                  </a:lnTo>
                  <a:lnTo>
                    <a:pt x="208" y="658"/>
                  </a:lnTo>
                  <a:lnTo>
                    <a:pt x="246" y="676"/>
                  </a:lnTo>
                  <a:lnTo>
                    <a:pt x="284" y="692"/>
                  </a:lnTo>
                  <a:lnTo>
                    <a:pt x="326" y="704"/>
                  </a:lnTo>
                  <a:lnTo>
                    <a:pt x="326" y="704"/>
                  </a:lnTo>
                  <a:lnTo>
                    <a:pt x="358" y="710"/>
                  </a:lnTo>
                  <a:lnTo>
                    <a:pt x="392" y="714"/>
                  </a:lnTo>
                  <a:lnTo>
                    <a:pt x="424" y="716"/>
                  </a:lnTo>
                  <a:lnTo>
                    <a:pt x="454" y="714"/>
                  </a:lnTo>
                  <a:lnTo>
                    <a:pt x="454" y="714"/>
                  </a:lnTo>
                  <a:lnTo>
                    <a:pt x="482" y="712"/>
                  </a:lnTo>
                  <a:lnTo>
                    <a:pt x="510" y="708"/>
                  </a:lnTo>
                  <a:lnTo>
                    <a:pt x="510" y="708"/>
                  </a:lnTo>
                  <a:lnTo>
                    <a:pt x="542" y="700"/>
                  </a:lnTo>
                  <a:lnTo>
                    <a:pt x="572" y="688"/>
                  </a:lnTo>
                  <a:lnTo>
                    <a:pt x="602" y="676"/>
                  </a:lnTo>
                  <a:lnTo>
                    <a:pt x="632" y="662"/>
                  </a:lnTo>
                  <a:lnTo>
                    <a:pt x="632" y="662"/>
                  </a:lnTo>
                  <a:lnTo>
                    <a:pt x="660" y="644"/>
                  </a:lnTo>
                  <a:lnTo>
                    <a:pt x="686" y="624"/>
                  </a:lnTo>
                  <a:lnTo>
                    <a:pt x="686" y="624"/>
                  </a:lnTo>
                  <a:lnTo>
                    <a:pt x="712" y="602"/>
                  </a:lnTo>
                  <a:lnTo>
                    <a:pt x="738" y="578"/>
                  </a:lnTo>
                  <a:lnTo>
                    <a:pt x="760" y="550"/>
                  </a:lnTo>
                  <a:lnTo>
                    <a:pt x="780" y="522"/>
                  </a:lnTo>
                  <a:lnTo>
                    <a:pt x="798" y="490"/>
                  </a:lnTo>
                  <a:lnTo>
                    <a:pt x="814" y="458"/>
                  </a:lnTo>
                  <a:lnTo>
                    <a:pt x="826" y="424"/>
                  </a:lnTo>
                  <a:lnTo>
                    <a:pt x="836" y="388"/>
                  </a:lnTo>
                  <a:lnTo>
                    <a:pt x="836" y="388"/>
                  </a:lnTo>
                  <a:lnTo>
                    <a:pt x="842" y="362"/>
                  </a:lnTo>
                  <a:lnTo>
                    <a:pt x="846" y="334"/>
                  </a:lnTo>
                  <a:lnTo>
                    <a:pt x="848" y="308"/>
                  </a:lnTo>
                  <a:lnTo>
                    <a:pt x="848" y="280"/>
                  </a:lnTo>
                  <a:lnTo>
                    <a:pt x="846" y="254"/>
                  </a:lnTo>
                  <a:lnTo>
                    <a:pt x="844" y="228"/>
                  </a:lnTo>
                  <a:lnTo>
                    <a:pt x="838" y="202"/>
                  </a:lnTo>
                  <a:lnTo>
                    <a:pt x="832" y="178"/>
                  </a:lnTo>
                  <a:lnTo>
                    <a:pt x="824" y="152"/>
                  </a:lnTo>
                  <a:lnTo>
                    <a:pt x="816" y="128"/>
                  </a:lnTo>
                  <a:lnTo>
                    <a:pt x="804" y="104"/>
                  </a:lnTo>
                  <a:lnTo>
                    <a:pt x="792" y="82"/>
                  </a:lnTo>
                  <a:lnTo>
                    <a:pt x="780" y="60"/>
                  </a:lnTo>
                  <a:lnTo>
                    <a:pt x="764" y="38"/>
                  </a:lnTo>
                  <a:lnTo>
                    <a:pt x="748" y="18"/>
                  </a:lnTo>
                  <a:lnTo>
                    <a:pt x="732" y="0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31" name="Freeform 111"/>
            <p:cNvSpPr>
              <a:spLocks/>
            </p:cNvSpPr>
            <p:nvPr userDrawn="1"/>
          </p:nvSpPr>
          <p:spPr bwMode="auto">
            <a:xfrm>
              <a:off x="1981200" y="3535363"/>
              <a:ext cx="1920875" cy="2647950"/>
            </a:xfrm>
            <a:custGeom>
              <a:avLst/>
              <a:gdLst>
                <a:gd name="T0" fmla="*/ 1210 w 1210"/>
                <a:gd name="T1" fmla="*/ 1594 h 1668"/>
                <a:gd name="T2" fmla="*/ 1210 w 1210"/>
                <a:gd name="T3" fmla="*/ 1594 h 1668"/>
                <a:gd name="T4" fmla="*/ 1208 w 1210"/>
                <a:gd name="T5" fmla="*/ 1608 h 1668"/>
                <a:gd name="T6" fmla="*/ 1204 w 1210"/>
                <a:gd name="T7" fmla="*/ 1622 h 1668"/>
                <a:gd name="T8" fmla="*/ 1198 w 1210"/>
                <a:gd name="T9" fmla="*/ 1636 h 1668"/>
                <a:gd name="T10" fmla="*/ 1188 w 1210"/>
                <a:gd name="T11" fmla="*/ 1646 h 1668"/>
                <a:gd name="T12" fmla="*/ 1178 w 1210"/>
                <a:gd name="T13" fmla="*/ 1656 h 1668"/>
                <a:gd name="T14" fmla="*/ 1164 w 1210"/>
                <a:gd name="T15" fmla="*/ 1662 h 1668"/>
                <a:gd name="T16" fmla="*/ 1150 w 1210"/>
                <a:gd name="T17" fmla="*/ 1666 h 1668"/>
                <a:gd name="T18" fmla="*/ 1136 w 1210"/>
                <a:gd name="T19" fmla="*/ 1668 h 1668"/>
                <a:gd name="T20" fmla="*/ 76 w 1210"/>
                <a:gd name="T21" fmla="*/ 1668 h 1668"/>
                <a:gd name="T22" fmla="*/ 76 w 1210"/>
                <a:gd name="T23" fmla="*/ 1668 h 1668"/>
                <a:gd name="T24" fmla="*/ 60 w 1210"/>
                <a:gd name="T25" fmla="*/ 1666 h 1668"/>
                <a:gd name="T26" fmla="*/ 46 w 1210"/>
                <a:gd name="T27" fmla="*/ 1662 h 1668"/>
                <a:gd name="T28" fmla="*/ 34 w 1210"/>
                <a:gd name="T29" fmla="*/ 1656 h 1668"/>
                <a:gd name="T30" fmla="*/ 22 w 1210"/>
                <a:gd name="T31" fmla="*/ 1646 h 1668"/>
                <a:gd name="T32" fmla="*/ 12 w 1210"/>
                <a:gd name="T33" fmla="*/ 1636 h 1668"/>
                <a:gd name="T34" fmla="*/ 6 w 1210"/>
                <a:gd name="T35" fmla="*/ 1622 h 1668"/>
                <a:gd name="T36" fmla="*/ 2 w 1210"/>
                <a:gd name="T37" fmla="*/ 1608 h 1668"/>
                <a:gd name="T38" fmla="*/ 0 w 1210"/>
                <a:gd name="T39" fmla="*/ 1594 h 1668"/>
                <a:gd name="T40" fmla="*/ 0 w 1210"/>
                <a:gd name="T41" fmla="*/ 76 h 1668"/>
                <a:gd name="T42" fmla="*/ 0 w 1210"/>
                <a:gd name="T43" fmla="*/ 76 h 1668"/>
                <a:gd name="T44" fmla="*/ 2 w 1210"/>
                <a:gd name="T45" fmla="*/ 60 h 1668"/>
                <a:gd name="T46" fmla="*/ 6 w 1210"/>
                <a:gd name="T47" fmla="*/ 46 h 1668"/>
                <a:gd name="T48" fmla="*/ 12 w 1210"/>
                <a:gd name="T49" fmla="*/ 34 h 1668"/>
                <a:gd name="T50" fmla="*/ 22 w 1210"/>
                <a:gd name="T51" fmla="*/ 22 h 1668"/>
                <a:gd name="T52" fmla="*/ 34 w 1210"/>
                <a:gd name="T53" fmla="*/ 14 h 1668"/>
                <a:gd name="T54" fmla="*/ 46 w 1210"/>
                <a:gd name="T55" fmla="*/ 6 h 1668"/>
                <a:gd name="T56" fmla="*/ 60 w 1210"/>
                <a:gd name="T57" fmla="*/ 2 h 1668"/>
                <a:gd name="T58" fmla="*/ 76 w 1210"/>
                <a:gd name="T59" fmla="*/ 0 h 1668"/>
                <a:gd name="T60" fmla="*/ 1136 w 1210"/>
                <a:gd name="T61" fmla="*/ 0 h 1668"/>
                <a:gd name="T62" fmla="*/ 1136 w 1210"/>
                <a:gd name="T63" fmla="*/ 0 h 1668"/>
                <a:gd name="T64" fmla="*/ 1150 w 1210"/>
                <a:gd name="T65" fmla="*/ 2 h 1668"/>
                <a:gd name="T66" fmla="*/ 1164 w 1210"/>
                <a:gd name="T67" fmla="*/ 6 h 1668"/>
                <a:gd name="T68" fmla="*/ 1178 w 1210"/>
                <a:gd name="T69" fmla="*/ 14 h 1668"/>
                <a:gd name="T70" fmla="*/ 1188 w 1210"/>
                <a:gd name="T71" fmla="*/ 22 h 1668"/>
                <a:gd name="T72" fmla="*/ 1198 w 1210"/>
                <a:gd name="T73" fmla="*/ 34 h 1668"/>
                <a:gd name="T74" fmla="*/ 1204 w 1210"/>
                <a:gd name="T75" fmla="*/ 46 h 1668"/>
                <a:gd name="T76" fmla="*/ 1208 w 1210"/>
                <a:gd name="T77" fmla="*/ 60 h 1668"/>
                <a:gd name="T78" fmla="*/ 1210 w 1210"/>
                <a:gd name="T79" fmla="*/ 76 h 1668"/>
                <a:gd name="T80" fmla="*/ 1210 w 1210"/>
                <a:gd name="T81" fmla="*/ 1594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10" h="1668">
                  <a:moveTo>
                    <a:pt x="1210" y="1594"/>
                  </a:moveTo>
                  <a:lnTo>
                    <a:pt x="1210" y="1594"/>
                  </a:lnTo>
                  <a:lnTo>
                    <a:pt x="1208" y="1608"/>
                  </a:lnTo>
                  <a:lnTo>
                    <a:pt x="1204" y="1622"/>
                  </a:lnTo>
                  <a:lnTo>
                    <a:pt x="1198" y="1636"/>
                  </a:lnTo>
                  <a:lnTo>
                    <a:pt x="1188" y="1646"/>
                  </a:lnTo>
                  <a:lnTo>
                    <a:pt x="1178" y="1656"/>
                  </a:lnTo>
                  <a:lnTo>
                    <a:pt x="1164" y="1662"/>
                  </a:lnTo>
                  <a:lnTo>
                    <a:pt x="1150" y="1666"/>
                  </a:lnTo>
                  <a:lnTo>
                    <a:pt x="1136" y="1668"/>
                  </a:lnTo>
                  <a:lnTo>
                    <a:pt x="76" y="1668"/>
                  </a:lnTo>
                  <a:lnTo>
                    <a:pt x="76" y="1668"/>
                  </a:lnTo>
                  <a:lnTo>
                    <a:pt x="60" y="1666"/>
                  </a:lnTo>
                  <a:lnTo>
                    <a:pt x="46" y="1662"/>
                  </a:lnTo>
                  <a:lnTo>
                    <a:pt x="34" y="1656"/>
                  </a:lnTo>
                  <a:lnTo>
                    <a:pt x="22" y="1646"/>
                  </a:lnTo>
                  <a:lnTo>
                    <a:pt x="12" y="1636"/>
                  </a:lnTo>
                  <a:lnTo>
                    <a:pt x="6" y="1622"/>
                  </a:lnTo>
                  <a:lnTo>
                    <a:pt x="2" y="1608"/>
                  </a:lnTo>
                  <a:lnTo>
                    <a:pt x="0" y="1594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4"/>
                  </a:lnTo>
                  <a:lnTo>
                    <a:pt x="22" y="22"/>
                  </a:lnTo>
                  <a:lnTo>
                    <a:pt x="34" y="14"/>
                  </a:lnTo>
                  <a:lnTo>
                    <a:pt x="46" y="6"/>
                  </a:lnTo>
                  <a:lnTo>
                    <a:pt x="60" y="2"/>
                  </a:lnTo>
                  <a:lnTo>
                    <a:pt x="76" y="0"/>
                  </a:lnTo>
                  <a:lnTo>
                    <a:pt x="1136" y="0"/>
                  </a:lnTo>
                  <a:lnTo>
                    <a:pt x="1136" y="0"/>
                  </a:lnTo>
                  <a:lnTo>
                    <a:pt x="1150" y="2"/>
                  </a:lnTo>
                  <a:lnTo>
                    <a:pt x="1164" y="6"/>
                  </a:lnTo>
                  <a:lnTo>
                    <a:pt x="1178" y="14"/>
                  </a:lnTo>
                  <a:lnTo>
                    <a:pt x="1188" y="22"/>
                  </a:lnTo>
                  <a:lnTo>
                    <a:pt x="1198" y="34"/>
                  </a:lnTo>
                  <a:lnTo>
                    <a:pt x="1204" y="46"/>
                  </a:lnTo>
                  <a:lnTo>
                    <a:pt x="1208" y="60"/>
                  </a:lnTo>
                  <a:lnTo>
                    <a:pt x="1210" y="76"/>
                  </a:lnTo>
                  <a:lnTo>
                    <a:pt x="1210" y="1594"/>
                  </a:lnTo>
                  <a:close/>
                </a:path>
              </a:pathLst>
            </a:custGeom>
            <a:solidFill>
              <a:srgbClr val="4A2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32" name="Freeform 112"/>
            <p:cNvSpPr>
              <a:spLocks/>
            </p:cNvSpPr>
            <p:nvPr userDrawn="1"/>
          </p:nvSpPr>
          <p:spPr bwMode="auto">
            <a:xfrm>
              <a:off x="2124075" y="3662363"/>
              <a:ext cx="1635125" cy="2254250"/>
            </a:xfrm>
            <a:custGeom>
              <a:avLst/>
              <a:gdLst>
                <a:gd name="T0" fmla="*/ 1030 w 1030"/>
                <a:gd name="T1" fmla="*/ 1356 h 1420"/>
                <a:gd name="T2" fmla="*/ 1030 w 1030"/>
                <a:gd name="T3" fmla="*/ 1356 h 1420"/>
                <a:gd name="T4" fmla="*/ 1030 w 1030"/>
                <a:gd name="T5" fmla="*/ 1368 h 1420"/>
                <a:gd name="T6" fmla="*/ 1026 w 1030"/>
                <a:gd name="T7" fmla="*/ 1380 h 1420"/>
                <a:gd name="T8" fmla="*/ 1020 w 1030"/>
                <a:gd name="T9" fmla="*/ 1392 h 1420"/>
                <a:gd name="T10" fmla="*/ 1012 w 1030"/>
                <a:gd name="T11" fmla="*/ 1400 h 1420"/>
                <a:gd name="T12" fmla="*/ 1002 w 1030"/>
                <a:gd name="T13" fmla="*/ 1408 h 1420"/>
                <a:gd name="T14" fmla="*/ 992 w 1030"/>
                <a:gd name="T15" fmla="*/ 1414 h 1420"/>
                <a:gd name="T16" fmla="*/ 980 w 1030"/>
                <a:gd name="T17" fmla="*/ 1418 h 1420"/>
                <a:gd name="T18" fmla="*/ 966 w 1030"/>
                <a:gd name="T19" fmla="*/ 1420 h 1420"/>
                <a:gd name="T20" fmla="*/ 64 w 1030"/>
                <a:gd name="T21" fmla="*/ 1420 h 1420"/>
                <a:gd name="T22" fmla="*/ 64 w 1030"/>
                <a:gd name="T23" fmla="*/ 1420 h 1420"/>
                <a:gd name="T24" fmla="*/ 50 w 1030"/>
                <a:gd name="T25" fmla="*/ 1418 h 1420"/>
                <a:gd name="T26" fmla="*/ 38 w 1030"/>
                <a:gd name="T27" fmla="*/ 1414 h 1420"/>
                <a:gd name="T28" fmla="*/ 28 w 1030"/>
                <a:gd name="T29" fmla="*/ 1408 h 1420"/>
                <a:gd name="T30" fmla="*/ 18 w 1030"/>
                <a:gd name="T31" fmla="*/ 1400 h 1420"/>
                <a:gd name="T32" fmla="*/ 10 w 1030"/>
                <a:gd name="T33" fmla="*/ 1392 h 1420"/>
                <a:gd name="T34" fmla="*/ 6 w 1030"/>
                <a:gd name="T35" fmla="*/ 1380 h 1420"/>
                <a:gd name="T36" fmla="*/ 2 w 1030"/>
                <a:gd name="T37" fmla="*/ 1368 h 1420"/>
                <a:gd name="T38" fmla="*/ 0 w 1030"/>
                <a:gd name="T39" fmla="*/ 1356 h 1420"/>
                <a:gd name="T40" fmla="*/ 0 w 1030"/>
                <a:gd name="T41" fmla="*/ 64 h 1420"/>
                <a:gd name="T42" fmla="*/ 0 w 1030"/>
                <a:gd name="T43" fmla="*/ 64 h 1420"/>
                <a:gd name="T44" fmla="*/ 2 w 1030"/>
                <a:gd name="T45" fmla="*/ 50 h 1420"/>
                <a:gd name="T46" fmla="*/ 6 w 1030"/>
                <a:gd name="T47" fmla="*/ 38 h 1420"/>
                <a:gd name="T48" fmla="*/ 10 w 1030"/>
                <a:gd name="T49" fmla="*/ 28 h 1420"/>
                <a:gd name="T50" fmla="*/ 18 w 1030"/>
                <a:gd name="T51" fmla="*/ 18 h 1420"/>
                <a:gd name="T52" fmla="*/ 28 w 1030"/>
                <a:gd name="T53" fmla="*/ 10 h 1420"/>
                <a:gd name="T54" fmla="*/ 38 w 1030"/>
                <a:gd name="T55" fmla="*/ 4 h 1420"/>
                <a:gd name="T56" fmla="*/ 50 w 1030"/>
                <a:gd name="T57" fmla="*/ 0 h 1420"/>
                <a:gd name="T58" fmla="*/ 64 w 1030"/>
                <a:gd name="T59" fmla="*/ 0 h 1420"/>
                <a:gd name="T60" fmla="*/ 966 w 1030"/>
                <a:gd name="T61" fmla="*/ 0 h 1420"/>
                <a:gd name="T62" fmla="*/ 966 w 1030"/>
                <a:gd name="T63" fmla="*/ 0 h 1420"/>
                <a:gd name="T64" fmla="*/ 980 w 1030"/>
                <a:gd name="T65" fmla="*/ 0 h 1420"/>
                <a:gd name="T66" fmla="*/ 992 w 1030"/>
                <a:gd name="T67" fmla="*/ 4 h 1420"/>
                <a:gd name="T68" fmla="*/ 1002 w 1030"/>
                <a:gd name="T69" fmla="*/ 10 h 1420"/>
                <a:gd name="T70" fmla="*/ 1012 w 1030"/>
                <a:gd name="T71" fmla="*/ 18 h 1420"/>
                <a:gd name="T72" fmla="*/ 1020 w 1030"/>
                <a:gd name="T73" fmla="*/ 28 h 1420"/>
                <a:gd name="T74" fmla="*/ 1026 w 1030"/>
                <a:gd name="T75" fmla="*/ 38 h 1420"/>
                <a:gd name="T76" fmla="*/ 1030 w 1030"/>
                <a:gd name="T77" fmla="*/ 50 h 1420"/>
                <a:gd name="T78" fmla="*/ 1030 w 1030"/>
                <a:gd name="T79" fmla="*/ 64 h 1420"/>
                <a:gd name="T80" fmla="*/ 1030 w 1030"/>
                <a:gd name="T81" fmla="*/ 1356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30" h="1420">
                  <a:moveTo>
                    <a:pt x="1030" y="1356"/>
                  </a:moveTo>
                  <a:lnTo>
                    <a:pt x="1030" y="1356"/>
                  </a:lnTo>
                  <a:lnTo>
                    <a:pt x="1030" y="1368"/>
                  </a:lnTo>
                  <a:lnTo>
                    <a:pt x="1026" y="1380"/>
                  </a:lnTo>
                  <a:lnTo>
                    <a:pt x="1020" y="1392"/>
                  </a:lnTo>
                  <a:lnTo>
                    <a:pt x="1012" y="1400"/>
                  </a:lnTo>
                  <a:lnTo>
                    <a:pt x="1002" y="1408"/>
                  </a:lnTo>
                  <a:lnTo>
                    <a:pt x="992" y="1414"/>
                  </a:lnTo>
                  <a:lnTo>
                    <a:pt x="980" y="1418"/>
                  </a:lnTo>
                  <a:lnTo>
                    <a:pt x="966" y="1420"/>
                  </a:lnTo>
                  <a:lnTo>
                    <a:pt x="64" y="1420"/>
                  </a:lnTo>
                  <a:lnTo>
                    <a:pt x="64" y="1420"/>
                  </a:lnTo>
                  <a:lnTo>
                    <a:pt x="50" y="1418"/>
                  </a:lnTo>
                  <a:lnTo>
                    <a:pt x="38" y="1414"/>
                  </a:lnTo>
                  <a:lnTo>
                    <a:pt x="28" y="1408"/>
                  </a:lnTo>
                  <a:lnTo>
                    <a:pt x="18" y="1400"/>
                  </a:lnTo>
                  <a:lnTo>
                    <a:pt x="10" y="1392"/>
                  </a:lnTo>
                  <a:lnTo>
                    <a:pt x="6" y="1380"/>
                  </a:lnTo>
                  <a:lnTo>
                    <a:pt x="2" y="1368"/>
                  </a:lnTo>
                  <a:lnTo>
                    <a:pt x="0" y="1356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2" y="50"/>
                  </a:lnTo>
                  <a:lnTo>
                    <a:pt x="6" y="38"/>
                  </a:lnTo>
                  <a:lnTo>
                    <a:pt x="10" y="28"/>
                  </a:lnTo>
                  <a:lnTo>
                    <a:pt x="18" y="18"/>
                  </a:lnTo>
                  <a:lnTo>
                    <a:pt x="28" y="10"/>
                  </a:lnTo>
                  <a:lnTo>
                    <a:pt x="38" y="4"/>
                  </a:lnTo>
                  <a:lnTo>
                    <a:pt x="50" y="0"/>
                  </a:lnTo>
                  <a:lnTo>
                    <a:pt x="64" y="0"/>
                  </a:lnTo>
                  <a:lnTo>
                    <a:pt x="966" y="0"/>
                  </a:lnTo>
                  <a:lnTo>
                    <a:pt x="966" y="0"/>
                  </a:lnTo>
                  <a:lnTo>
                    <a:pt x="980" y="0"/>
                  </a:lnTo>
                  <a:lnTo>
                    <a:pt x="992" y="4"/>
                  </a:lnTo>
                  <a:lnTo>
                    <a:pt x="1002" y="10"/>
                  </a:lnTo>
                  <a:lnTo>
                    <a:pt x="1012" y="18"/>
                  </a:lnTo>
                  <a:lnTo>
                    <a:pt x="1020" y="28"/>
                  </a:lnTo>
                  <a:lnTo>
                    <a:pt x="1026" y="38"/>
                  </a:lnTo>
                  <a:lnTo>
                    <a:pt x="1030" y="50"/>
                  </a:lnTo>
                  <a:lnTo>
                    <a:pt x="1030" y="64"/>
                  </a:lnTo>
                  <a:lnTo>
                    <a:pt x="1030" y="1356"/>
                  </a:lnTo>
                  <a:close/>
                </a:path>
              </a:pathLst>
            </a:custGeom>
            <a:solidFill>
              <a:srgbClr val="97D9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33" name="Freeform 113"/>
            <p:cNvSpPr>
              <a:spLocks/>
            </p:cNvSpPr>
            <p:nvPr userDrawn="1"/>
          </p:nvSpPr>
          <p:spPr bwMode="auto">
            <a:xfrm>
              <a:off x="2841625" y="3589338"/>
              <a:ext cx="200025" cy="38100"/>
            </a:xfrm>
            <a:custGeom>
              <a:avLst/>
              <a:gdLst>
                <a:gd name="T0" fmla="*/ 126 w 126"/>
                <a:gd name="T1" fmla="*/ 12 h 24"/>
                <a:gd name="T2" fmla="*/ 126 w 126"/>
                <a:gd name="T3" fmla="*/ 12 h 24"/>
                <a:gd name="T4" fmla="*/ 126 w 126"/>
                <a:gd name="T5" fmla="*/ 18 h 24"/>
                <a:gd name="T6" fmla="*/ 122 w 126"/>
                <a:gd name="T7" fmla="*/ 22 h 24"/>
                <a:gd name="T8" fmla="*/ 118 w 126"/>
                <a:gd name="T9" fmla="*/ 24 h 24"/>
                <a:gd name="T10" fmla="*/ 114 w 126"/>
                <a:gd name="T11" fmla="*/ 24 h 24"/>
                <a:gd name="T12" fmla="*/ 12 w 126"/>
                <a:gd name="T13" fmla="*/ 24 h 24"/>
                <a:gd name="T14" fmla="*/ 12 w 126"/>
                <a:gd name="T15" fmla="*/ 24 h 24"/>
                <a:gd name="T16" fmla="*/ 8 w 126"/>
                <a:gd name="T17" fmla="*/ 24 h 24"/>
                <a:gd name="T18" fmla="*/ 4 w 126"/>
                <a:gd name="T19" fmla="*/ 22 h 24"/>
                <a:gd name="T20" fmla="*/ 2 w 126"/>
                <a:gd name="T21" fmla="*/ 18 h 24"/>
                <a:gd name="T22" fmla="*/ 0 w 126"/>
                <a:gd name="T23" fmla="*/ 12 h 24"/>
                <a:gd name="T24" fmla="*/ 0 w 126"/>
                <a:gd name="T25" fmla="*/ 12 h 24"/>
                <a:gd name="T26" fmla="*/ 0 w 126"/>
                <a:gd name="T27" fmla="*/ 12 h 24"/>
                <a:gd name="T28" fmla="*/ 2 w 126"/>
                <a:gd name="T29" fmla="*/ 8 h 24"/>
                <a:gd name="T30" fmla="*/ 4 w 126"/>
                <a:gd name="T31" fmla="*/ 4 h 24"/>
                <a:gd name="T32" fmla="*/ 8 w 126"/>
                <a:gd name="T33" fmla="*/ 2 h 24"/>
                <a:gd name="T34" fmla="*/ 12 w 126"/>
                <a:gd name="T35" fmla="*/ 0 h 24"/>
                <a:gd name="T36" fmla="*/ 114 w 126"/>
                <a:gd name="T37" fmla="*/ 0 h 24"/>
                <a:gd name="T38" fmla="*/ 114 w 126"/>
                <a:gd name="T39" fmla="*/ 0 h 24"/>
                <a:gd name="T40" fmla="*/ 118 w 126"/>
                <a:gd name="T41" fmla="*/ 2 h 24"/>
                <a:gd name="T42" fmla="*/ 122 w 126"/>
                <a:gd name="T43" fmla="*/ 4 h 24"/>
                <a:gd name="T44" fmla="*/ 126 w 126"/>
                <a:gd name="T45" fmla="*/ 8 h 24"/>
                <a:gd name="T46" fmla="*/ 126 w 126"/>
                <a:gd name="T47" fmla="*/ 12 h 24"/>
                <a:gd name="T48" fmla="*/ 126 w 126"/>
                <a:gd name="T49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6" h="24">
                  <a:moveTo>
                    <a:pt x="126" y="12"/>
                  </a:moveTo>
                  <a:lnTo>
                    <a:pt x="126" y="12"/>
                  </a:lnTo>
                  <a:lnTo>
                    <a:pt x="126" y="18"/>
                  </a:lnTo>
                  <a:lnTo>
                    <a:pt x="122" y="22"/>
                  </a:lnTo>
                  <a:lnTo>
                    <a:pt x="118" y="24"/>
                  </a:lnTo>
                  <a:lnTo>
                    <a:pt x="114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8" y="24"/>
                  </a:lnTo>
                  <a:lnTo>
                    <a:pt x="4" y="22"/>
                  </a:lnTo>
                  <a:lnTo>
                    <a:pt x="2" y="1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8" y="2"/>
                  </a:lnTo>
                  <a:lnTo>
                    <a:pt x="122" y="4"/>
                  </a:lnTo>
                  <a:lnTo>
                    <a:pt x="126" y="8"/>
                  </a:lnTo>
                  <a:lnTo>
                    <a:pt x="126" y="12"/>
                  </a:lnTo>
                  <a:lnTo>
                    <a:pt x="126" y="12"/>
                  </a:lnTo>
                  <a:close/>
                </a:path>
              </a:pathLst>
            </a:custGeom>
            <a:solidFill>
              <a:srgbClr val="8E5C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34" name="Freeform 114"/>
            <p:cNvSpPr>
              <a:spLocks/>
            </p:cNvSpPr>
            <p:nvPr userDrawn="1"/>
          </p:nvSpPr>
          <p:spPr bwMode="auto">
            <a:xfrm>
              <a:off x="2800350" y="5995988"/>
              <a:ext cx="282575" cy="92075"/>
            </a:xfrm>
            <a:custGeom>
              <a:avLst/>
              <a:gdLst>
                <a:gd name="T0" fmla="*/ 178 w 178"/>
                <a:gd name="T1" fmla="*/ 28 h 58"/>
                <a:gd name="T2" fmla="*/ 178 w 178"/>
                <a:gd name="T3" fmla="*/ 28 h 58"/>
                <a:gd name="T4" fmla="*/ 178 w 178"/>
                <a:gd name="T5" fmla="*/ 34 h 58"/>
                <a:gd name="T6" fmla="*/ 172 w 178"/>
                <a:gd name="T7" fmla="*/ 40 h 58"/>
                <a:gd name="T8" fmla="*/ 164 w 178"/>
                <a:gd name="T9" fmla="*/ 44 h 58"/>
                <a:gd name="T10" fmla="*/ 152 w 178"/>
                <a:gd name="T11" fmla="*/ 50 h 58"/>
                <a:gd name="T12" fmla="*/ 140 w 178"/>
                <a:gd name="T13" fmla="*/ 52 h 58"/>
                <a:gd name="T14" fmla="*/ 124 w 178"/>
                <a:gd name="T15" fmla="*/ 56 h 58"/>
                <a:gd name="T16" fmla="*/ 108 w 178"/>
                <a:gd name="T17" fmla="*/ 58 h 58"/>
                <a:gd name="T18" fmla="*/ 90 w 178"/>
                <a:gd name="T19" fmla="*/ 58 h 58"/>
                <a:gd name="T20" fmla="*/ 90 w 178"/>
                <a:gd name="T21" fmla="*/ 58 h 58"/>
                <a:gd name="T22" fmla="*/ 72 w 178"/>
                <a:gd name="T23" fmla="*/ 58 h 58"/>
                <a:gd name="T24" fmla="*/ 54 w 178"/>
                <a:gd name="T25" fmla="*/ 56 h 58"/>
                <a:gd name="T26" fmla="*/ 40 w 178"/>
                <a:gd name="T27" fmla="*/ 52 h 58"/>
                <a:gd name="T28" fmla="*/ 26 w 178"/>
                <a:gd name="T29" fmla="*/ 50 h 58"/>
                <a:gd name="T30" fmla="*/ 14 w 178"/>
                <a:gd name="T31" fmla="*/ 44 h 58"/>
                <a:gd name="T32" fmla="*/ 6 w 178"/>
                <a:gd name="T33" fmla="*/ 40 h 58"/>
                <a:gd name="T34" fmla="*/ 2 w 178"/>
                <a:gd name="T35" fmla="*/ 34 h 58"/>
                <a:gd name="T36" fmla="*/ 0 w 178"/>
                <a:gd name="T37" fmla="*/ 28 h 58"/>
                <a:gd name="T38" fmla="*/ 0 w 178"/>
                <a:gd name="T39" fmla="*/ 28 h 58"/>
                <a:gd name="T40" fmla="*/ 2 w 178"/>
                <a:gd name="T41" fmla="*/ 22 h 58"/>
                <a:gd name="T42" fmla="*/ 6 w 178"/>
                <a:gd name="T43" fmla="*/ 18 h 58"/>
                <a:gd name="T44" fmla="*/ 14 w 178"/>
                <a:gd name="T45" fmla="*/ 12 h 58"/>
                <a:gd name="T46" fmla="*/ 26 w 178"/>
                <a:gd name="T47" fmla="*/ 8 h 58"/>
                <a:gd name="T48" fmla="*/ 40 w 178"/>
                <a:gd name="T49" fmla="*/ 4 h 58"/>
                <a:gd name="T50" fmla="*/ 54 w 178"/>
                <a:gd name="T51" fmla="*/ 2 h 58"/>
                <a:gd name="T52" fmla="*/ 72 w 178"/>
                <a:gd name="T53" fmla="*/ 0 h 58"/>
                <a:gd name="T54" fmla="*/ 90 w 178"/>
                <a:gd name="T55" fmla="*/ 0 h 58"/>
                <a:gd name="T56" fmla="*/ 90 w 178"/>
                <a:gd name="T57" fmla="*/ 0 h 58"/>
                <a:gd name="T58" fmla="*/ 108 w 178"/>
                <a:gd name="T59" fmla="*/ 0 h 58"/>
                <a:gd name="T60" fmla="*/ 124 w 178"/>
                <a:gd name="T61" fmla="*/ 2 h 58"/>
                <a:gd name="T62" fmla="*/ 140 w 178"/>
                <a:gd name="T63" fmla="*/ 4 h 58"/>
                <a:gd name="T64" fmla="*/ 152 w 178"/>
                <a:gd name="T65" fmla="*/ 8 h 58"/>
                <a:gd name="T66" fmla="*/ 164 w 178"/>
                <a:gd name="T67" fmla="*/ 12 h 58"/>
                <a:gd name="T68" fmla="*/ 172 w 178"/>
                <a:gd name="T69" fmla="*/ 18 h 58"/>
                <a:gd name="T70" fmla="*/ 178 w 178"/>
                <a:gd name="T71" fmla="*/ 22 h 58"/>
                <a:gd name="T72" fmla="*/ 178 w 178"/>
                <a:gd name="T73" fmla="*/ 28 h 58"/>
                <a:gd name="T74" fmla="*/ 178 w 178"/>
                <a:gd name="T75" fmla="*/ 2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8" h="58">
                  <a:moveTo>
                    <a:pt x="178" y="28"/>
                  </a:moveTo>
                  <a:lnTo>
                    <a:pt x="178" y="28"/>
                  </a:lnTo>
                  <a:lnTo>
                    <a:pt x="178" y="34"/>
                  </a:lnTo>
                  <a:lnTo>
                    <a:pt x="172" y="40"/>
                  </a:lnTo>
                  <a:lnTo>
                    <a:pt x="164" y="44"/>
                  </a:lnTo>
                  <a:lnTo>
                    <a:pt x="152" y="50"/>
                  </a:lnTo>
                  <a:lnTo>
                    <a:pt x="140" y="52"/>
                  </a:lnTo>
                  <a:lnTo>
                    <a:pt x="124" y="56"/>
                  </a:lnTo>
                  <a:lnTo>
                    <a:pt x="108" y="58"/>
                  </a:lnTo>
                  <a:lnTo>
                    <a:pt x="90" y="58"/>
                  </a:lnTo>
                  <a:lnTo>
                    <a:pt x="90" y="58"/>
                  </a:lnTo>
                  <a:lnTo>
                    <a:pt x="72" y="58"/>
                  </a:lnTo>
                  <a:lnTo>
                    <a:pt x="54" y="56"/>
                  </a:lnTo>
                  <a:lnTo>
                    <a:pt x="40" y="52"/>
                  </a:lnTo>
                  <a:lnTo>
                    <a:pt x="26" y="50"/>
                  </a:lnTo>
                  <a:lnTo>
                    <a:pt x="14" y="44"/>
                  </a:lnTo>
                  <a:lnTo>
                    <a:pt x="6" y="40"/>
                  </a:lnTo>
                  <a:lnTo>
                    <a:pt x="2" y="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22"/>
                  </a:lnTo>
                  <a:lnTo>
                    <a:pt x="6" y="18"/>
                  </a:lnTo>
                  <a:lnTo>
                    <a:pt x="14" y="12"/>
                  </a:lnTo>
                  <a:lnTo>
                    <a:pt x="26" y="8"/>
                  </a:lnTo>
                  <a:lnTo>
                    <a:pt x="40" y="4"/>
                  </a:lnTo>
                  <a:lnTo>
                    <a:pt x="54" y="2"/>
                  </a:lnTo>
                  <a:lnTo>
                    <a:pt x="72" y="0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108" y="0"/>
                  </a:lnTo>
                  <a:lnTo>
                    <a:pt x="124" y="2"/>
                  </a:lnTo>
                  <a:lnTo>
                    <a:pt x="140" y="4"/>
                  </a:lnTo>
                  <a:lnTo>
                    <a:pt x="152" y="8"/>
                  </a:lnTo>
                  <a:lnTo>
                    <a:pt x="164" y="12"/>
                  </a:lnTo>
                  <a:lnTo>
                    <a:pt x="172" y="18"/>
                  </a:lnTo>
                  <a:lnTo>
                    <a:pt x="178" y="22"/>
                  </a:lnTo>
                  <a:lnTo>
                    <a:pt x="178" y="28"/>
                  </a:lnTo>
                  <a:lnTo>
                    <a:pt x="178" y="28"/>
                  </a:lnTo>
                  <a:close/>
                </a:path>
              </a:pathLst>
            </a:custGeom>
            <a:solidFill>
              <a:srgbClr val="8E5C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35" name="Freeform 115"/>
            <p:cNvSpPr>
              <a:spLocks/>
            </p:cNvSpPr>
            <p:nvPr userDrawn="1"/>
          </p:nvSpPr>
          <p:spPr bwMode="auto">
            <a:xfrm>
              <a:off x="3032125" y="4567238"/>
              <a:ext cx="374650" cy="371475"/>
            </a:xfrm>
            <a:custGeom>
              <a:avLst/>
              <a:gdLst>
                <a:gd name="T0" fmla="*/ 236 w 236"/>
                <a:gd name="T1" fmla="*/ 118 h 234"/>
                <a:gd name="T2" fmla="*/ 236 w 236"/>
                <a:gd name="T3" fmla="*/ 118 h 234"/>
                <a:gd name="T4" fmla="*/ 234 w 236"/>
                <a:gd name="T5" fmla="*/ 130 h 234"/>
                <a:gd name="T6" fmla="*/ 234 w 236"/>
                <a:gd name="T7" fmla="*/ 140 h 234"/>
                <a:gd name="T8" fmla="*/ 226 w 236"/>
                <a:gd name="T9" fmla="*/ 164 h 234"/>
                <a:gd name="T10" fmla="*/ 216 w 236"/>
                <a:gd name="T11" fmla="*/ 184 h 234"/>
                <a:gd name="T12" fmla="*/ 202 w 236"/>
                <a:gd name="T13" fmla="*/ 200 h 234"/>
                <a:gd name="T14" fmla="*/ 184 w 236"/>
                <a:gd name="T15" fmla="*/ 214 h 234"/>
                <a:gd name="T16" fmla="*/ 164 w 236"/>
                <a:gd name="T17" fmla="*/ 226 h 234"/>
                <a:gd name="T18" fmla="*/ 142 w 236"/>
                <a:gd name="T19" fmla="*/ 232 h 234"/>
                <a:gd name="T20" fmla="*/ 130 w 236"/>
                <a:gd name="T21" fmla="*/ 234 h 234"/>
                <a:gd name="T22" fmla="*/ 118 w 236"/>
                <a:gd name="T23" fmla="*/ 234 h 234"/>
                <a:gd name="T24" fmla="*/ 118 w 236"/>
                <a:gd name="T25" fmla="*/ 234 h 234"/>
                <a:gd name="T26" fmla="*/ 106 w 236"/>
                <a:gd name="T27" fmla="*/ 234 h 234"/>
                <a:gd name="T28" fmla="*/ 94 w 236"/>
                <a:gd name="T29" fmla="*/ 232 h 234"/>
                <a:gd name="T30" fmla="*/ 72 w 236"/>
                <a:gd name="T31" fmla="*/ 226 h 234"/>
                <a:gd name="T32" fmla="*/ 52 w 236"/>
                <a:gd name="T33" fmla="*/ 214 h 234"/>
                <a:gd name="T34" fmla="*/ 34 w 236"/>
                <a:gd name="T35" fmla="*/ 200 h 234"/>
                <a:gd name="T36" fmla="*/ 20 w 236"/>
                <a:gd name="T37" fmla="*/ 184 h 234"/>
                <a:gd name="T38" fmla="*/ 10 w 236"/>
                <a:gd name="T39" fmla="*/ 164 h 234"/>
                <a:gd name="T40" fmla="*/ 2 w 236"/>
                <a:gd name="T41" fmla="*/ 140 h 234"/>
                <a:gd name="T42" fmla="*/ 0 w 236"/>
                <a:gd name="T43" fmla="*/ 130 h 234"/>
                <a:gd name="T44" fmla="*/ 0 w 236"/>
                <a:gd name="T45" fmla="*/ 118 h 234"/>
                <a:gd name="T46" fmla="*/ 0 w 236"/>
                <a:gd name="T47" fmla="*/ 118 h 234"/>
                <a:gd name="T48" fmla="*/ 0 w 236"/>
                <a:gd name="T49" fmla="*/ 106 h 234"/>
                <a:gd name="T50" fmla="*/ 2 w 236"/>
                <a:gd name="T51" fmla="*/ 94 h 234"/>
                <a:gd name="T52" fmla="*/ 10 w 236"/>
                <a:gd name="T53" fmla="*/ 72 h 234"/>
                <a:gd name="T54" fmla="*/ 20 w 236"/>
                <a:gd name="T55" fmla="*/ 52 h 234"/>
                <a:gd name="T56" fmla="*/ 34 w 236"/>
                <a:gd name="T57" fmla="*/ 34 h 234"/>
                <a:gd name="T58" fmla="*/ 52 w 236"/>
                <a:gd name="T59" fmla="*/ 20 h 234"/>
                <a:gd name="T60" fmla="*/ 72 w 236"/>
                <a:gd name="T61" fmla="*/ 8 h 234"/>
                <a:gd name="T62" fmla="*/ 94 w 236"/>
                <a:gd name="T63" fmla="*/ 2 h 234"/>
                <a:gd name="T64" fmla="*/ 106 w 236"/>
                <a:gd name="T65" fmla="*/ 0 h 234"/>
                <a:gd name="T66" fmla="*/ 118 w 236"/>
                <a:gd name="T67" fmla="*/ 0 h 234"/>
                <a:gd name="T68" fmla="*/ 118 w 236"/>
                <a:gd name="T69" fmla="*/ 0 h 234"/>
                <a:gd name="T70" fmla="*/ 130 w 236"/>
                <a:gd name="T71" fmla="*/ 0 h 234"/>
                <a:gd name="T72" fmla="*/ 142 w 236"/>
                <a:gd name="T73" fmla="*/ 2 h 234"/>
                <a:gd name="T74" fmla="*/ 164 w 236"/>
                <a:gd name="T75" fmla="*/ 8 h 234"/>
                <a:gd name="T76" fmla="*/ 184 w 236"/>
                <a:gd name="T77" fmla="*/ 20 h 234"/>
                <a:gd name="T78" fmla="*/ 202 w 236"/>
                <a:gd name="T79" fmla="*/ 34 h 234"/>
                <a:gd name="T80" fmla="*/ 216 w 236"/>
                <a:gd name="T81" fmla="*/ 52 h 234"/>
                <a:gd name="T82" fmla="*/ 226 w 236"/>
                <a:gd name="T83" fmla="*/ 72 h 234"/>
                <a:gd name="T84" fmla="*/ 234 w 236"/>
                <a:gd name="T85" fmla="*/ 94 h 234"/>
                <a:gd name="T86" fmla="*/ 234 w 236"/>
                <a:gd name="T87" fmla="*/ 106 h 234"/>
                <a:gd name="T88" fmla="*/ 236 w 236"/>
                <a:gd name="T89" fmla="*/ 118 h 234"/>
                <a:gd name="T90" fmla="*/ 236 w 236"/>
                <a:gd name="T91" fmla="*/ 118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36" h="234">
                  <a:moveTo>
                    <a:pt x="236" y="118"/>
                  </a:moveTo>
                  <a:lnTo>
                    <a:pt x="236" y="118"/>
                  </a:lnTo>
                  <a:lnTo>
                    <a:pt x="234" y="130"/>
                  </a:lnTo>
                  <a:lnTo>
                    <a:pt x="234" y="140"/>
                  </a:lnTo>
                  <a:lnTo>
                    <a:pt x="226" y="164"/>
                  </a:lnTo>
                  <a:lnTo>
                    <a:pt x="216" y="184"/>
                  </a:lnTo>
                  <a:lnTo>
                    <a:pt x="202" y="200"/>
                  </a:lnTo>
                  <a:lnTo>
                    <a:pt x="184" y="214"/>
                  </a:lnTo>
                  <a:lnTo>
                    <a:pt x="164" y="226"/>
                  </a:lnTo>
                  <a:lnTo>
                    <a:pt x="142" y="232"/>
                  </a:lnTo>
                  <a:lnTo>
                    <a:pt x="130" y="234"/>
                  </a:lnTo>
                  <a:lnTo>
                    <a:pt x="118" y="234"/>
                  </a:lnTo>
                  <a:lnTo>
                    <a:pt x="118" y="234"/>
                  </a:lnTo>
                  <a:lnTo>
                    <a:pt x="106" y="234"/>
                  </a:lnTo>
                  <a:lnTo>
                    <a:pt x="94" y="232"/>
                  </a:lnTo>
                  <a:lnTo>
                    <a:pt x="72" y="226"/>
                  </a:lnTo>
                  <a:lnTo>
                    <a:pt x="52" y="214"/>
                  </a:lnTo>
                  <a:lnTo>
                    <a:pt x="34" y="200"/>
                  </a:lnTo>
                  <a:lnTo>
                    <a:pt x="20" y="184"/>
                  </a:lnTo>
                  <a:lnTo>
                    <a:pt x="10" y="164"/>
                  </a:lnTo>
                  <a:lnTo>
                    <a:pt x="2" y="140"/>
                  </a:lnTo>
                  <a:lnTo>
                    <a:pt x="0" y="130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0" y="106"/>
                  </a:lnTo>
                  <a:lnTo>
                    <a:pt x="2" y="94"/>
                  </a:lnTo>
                  <a:lnTo>
                    <a:pt x="10" y="72"/>
                  </a:lnTo>
                  <a:lnTo>
                    <a:pt x="20" y="52"/>
                  </a:lnTo>
                  <a:lnTo>
                    <a:pt x="34" y="34"/>
                  </a:lnTo>
                  <a:lnTo>
                    <a:pt x="52" y="20"/>
                  </a:lnTo>
                  <a:lnTo>
                    <a:pt x="72" y="8"/>
                  </a:lnTo>
                  <a:lnTo>
                    <a:pt x="94" y="2"/>
                  </a:lnTo>
                  <a:lnTo>
                    <a:pt x="106" y="0"/>
                  </a:lnTo>
                  <a:lnTo>
                    <a:pt x="118" y="0"/>
                  </a:lnTo>
                  <a:lnTo>
                    <a:pt x="118" y="0"/>
                  </a:lnTo>
                  <a:lnTo>
                    <a:pt x="130" y="0"/>
                  </a:lnTo>
                  <a:lnTo>
                    <a:pt x="142" y="2"/>
                  </a:lnTo>
                  <a:lnTo>
                    <a:pt x="164" y="8"/>
                  </a:lnTo>
                  <a:lnTo>
                    <a:pt x="184" y="20"/>
                  </a:lnTo>
                  <a:lnTo>
                    <a:pt x="202" y="34"/>
                  </a:lnTo>
                  <a:lnTo>
                    <a:pt x="216" y="52"/>
                  </a:lnTo>
                  <a:lnTo>
                    <a:pt x="226" y="72"/>
                  </a:lnTo>
                  <a:lnTo>
                    <a:pt x="234" y="94"/>
                  </a:lnTo>
                  <a:lnTo>
                    <a:pt x="234" y="106"/>
                  </a:lnTo>
                  <a:lnTo>
                    <a:pt x="236" y="118"/>
                  </a:lnTo>
                  <a:lnTo>
                    <a:pt x="236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36" name="Freeform 116"/>
            <p:cNvSpPr>
              <a:spLocks noEditPoints="1"/>
            </p:cNvSpPr>
            <p:nvPr userDrawn="1"/>
          </p:nvSpPr>
          <p:spPr bwMode="auto">
            <a:xfrm>
              <a:off x="2851150" y="4386263"/>
              <a:ext cx="733425" cy="733425"/>
            </a:xfrm>
            <a:custGeom>
              <a:avLst/>
              <a:gdLst>
                <a:gd name="T0" fmla="*/ 208 w 462"/>
                <a:gd name="T1" fmla="*/ 462 h 462"/>
                <a:gd name="T2" fmla="*/ 142 w 462"/>
                <a:gd name="T3" fmla="*/ 444 h 462"/>
                <a:gd name="T4" fmla="*/ 86 w 462"/>
                <a:gd name="T5" fmla="*/ 410 h 462"/>
                <a:gd name="T6" fmla="*/ 40 w 462"/>
                <a:gd name="T7" fmla="*/ 360 h 462"/>
                <a:gd name="T8" fmla="*/ 12 w 462"/>
                <a:gd name="T9" fmla="*/ 300 h 462"/>
                <a:gd name="T10" fmla="*/ 0 w 462"/>
                <a:gd name="T11" fmla="*/ 232 h 462"/>
                <a:gd name="T12" fmla="*/ 6 w 462"/>
                <a:gd name="T13" fmla="*/ 184 h 462"/>
                <a:gd name="T14" fmla="*/ 28 w 462"/>
                <a:gd name="T15" fmla="*/ 122 h 462"/>
                <a:gd name="T16" fmla="*/ 68 w 462"/>
                <a:gd name="T17" fmla="*/ 68 h 462"/>
                <a:gd name="T18" fmla="*/ 122 w 462"/>
                <a:gd name="T19" fmla="*/ 28 h 462"/>
                <a:gd name="T20" fmla="*/ 186 w 462"/>
                <a:gd name="T21" fmla="*/ 4 h 462"/>
                <a:gd name="T22" fmla="*/ 232 w 462"/>
                <a:gd name="T23" fmla="*/ 0 h 462"/>
                <a:gd name="T24" fmla="*/ 300 w 462"/>
                <a:gd name="T25" fmla="*/ 10 h 462"/>
                <a:gd name="T26" fmla="*/ 362 w 462"/>
                <a:gd name="T27" fmla="*/ 40 h 462"/>
                <a:gd name="T28" fmla="*/ 410 w 462"/>
                <a:gd name="T29" fmla="*/ 84 h 462"/>
                <a:gd name="T30" fmla="*/ 444 w 462"/>
                <a:gd name="T31" fmla="*/ 142 h 462"/>
                <a:gd name="T32" fmla="*/ 462 w 462"/>
                <a:gd name="T33" fmla="*/ 208 h 462"/>
                <a:gd name="T34" fmla="*/ 462 w 462"/>
                <a:gd name="T35" fmla="*/ 254 h 462"/>
                <a:gd name="T36" fmla="*/ 444 w 462"/>
                <a:gd name="T37" fmla="*/ 322 h 462"/>
                <a:gd name="T38" fmla="*/ 410 w 462"/>
                <a:gd name="T39" fmla="*/ 378 h 462"/>
                <a:gd name="T40" fmla="*/ 362 w 462"/>
                <a:gd name="T41" fmla="*/ 422 h 462"/>
                <a:gd name="T42" fmla="*/ 300 w 462"/>
                <a:gd name="T43" fmla="*/ 452 h 462"/>
                <a:gd name="T44" fmla="*/ 232 w 462"/>
                <a:gd name="T45" fmla="*/ 462 h 462"/>
                <a:gd name="T46" fmla="*/ 232 w 462"/>
                <a:gd name="T47" fmla="*/ 66 h 462"/>
                <a:gd name="T48" fmla="*/ 182 w 462"/>
                <a:gd name="T49" fmla="*/ 74 h 462"/>
                <a:gd name="T50" fmla="*/ 140 w 462"/>
                <a:gd name="T51" fmla="*/ 94 h 462"/>
                <a:gd name="T52" fmla="*/ 104 w 462"/>
                <a:gd name="T53" fmla="*/ 126 h 462"/>
                <a:gd name="T54" fmla="*/ 80 w 462"/>
                <a:gd name="T55" fmla="*/ 168 h 462"/>
                <a:gd name="T56" fmla="*/ 68 w 462"/>
                <a:gd name="T57" fmla="*/ 214 h 462"/>
                <a:gd name="T58" fmla="*/ 68 w 462"/>
                <a:gd name="T59" fmla="*/ 248 h 462"/>
                <a:gd name="T60" fmla="*/ 80 w 462"/>
                <a:gd name="T61" fmla="*/ 296 h 462"/>
                <a:gd name="T62" fmla="*/ 104 w 462"/>
                <a:gd name="T63" fmla="*/ 336 h 462"/>
                <a:gd name="T64" fmla="*/ 140 w 462"/>
                <a:gd name="T65" fmla="*/ 368 h 462"/>
                <a:gd name="T66" fmla="*/ 182 w 462"/>
                <a:gd name="T67" fmla="*/ 390 h 462"/>
                <a:gd name="T68" fmla="*/ 232 w 462"/>
                <a:gd name="T69" fmla="*/ 396 h 462"/>
                <a:gd name="T70" fmla="*/ 266 w 462"/>
                <a:gd name="T71" fmla="*/ 394 h 462"/>
                <a:gd name="T72" fmla="*/ 310 w 462"/>
                <a:gd name="T73" fmla="*/ 376 h 462"/>
                <a:gd name="T74" fmla="*/ 348 w 462"/>
                <a:gd name="T75" fmla="*/ 348 h 462"/>
                <a:gd name="T76" fmla="*/ 378 w 462"/>
                <a:gd name="T77" fmla="*/ 310 h 462"/>
                <a:gd name="T78" fmla="*/ 394 w 462"/>
                <a:gd name="T79" fmla="*/ 264 h 462"/>
                <a:gd name="T80" fmla="*/ 398 w 462"/>
                <a:gd name="T81" fmla="*/ 232 h 462"/>
                <a:gd name="T82" fmla="*/ 390 w 462"/>
                <a:gd name="T83" fmla="*/ 182 h 462"/>
                <a:gd name="T84" fmla="*/ 368 w 462"/>
                <a:gd name="T85" fmla="*/ 140 h 462"/>
                <a:gd name="T86" fmla="*/ 336 w 462"/>
                <a:gd name="T87" fmla="*/ 104 h 462"/>
                <a:gd name="T88" fmla="*/ 296 w 462"/>
                <a:gd name="T89" fmla="*/ 80 h 462"/>
                <a:gd name="T90" fmla="*/ 248 w 462"/>
                <a:gd name="T91" fmla="*/ 66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62" h="462">
                  <a:moveTo>
                    <a:pt x="232" y="462"/>
                  </a:moveTo>
                  <a:lnTo>
                    <a:pt x="232" y="462"/>
                  </a:lnTo>
                  <a:lnTo>
                    <a:pt x="208" y="462"/>
                  </a:lnTo>
                  <a:lnTo>
                    <a:pt x="186" y="458"/>
                  </a:lnTo>
                  <a:lnTo>
                    <a:pt x="164" y="452"/>
                  </a:lnTo>
                  <a:lnTo>
                    <a:pt x="142" y="444"/>
                  </a:lnTo>
                  <a:lnTo>
                    <a:pt x="122" y="434"/>
                  </a:lnTo>
                  <a:lnTo>
                    <a:pt x="102" y="422"/>
                  </a:lnTo>
                  <a:lnTo>
                    <a:pt x="86" y="410"/>
                  </a:lnTo>
                  <a:lnTo>
                    <a:pt x="68" y="394"/>
                  </a:lnTo>
                  <a:lnTo>
                    <a:pt x="54" y="378"/>
                  </a:lnTo>
                  <a:lnTo>
                    <a:pt x="40" y="360"/>
                  </a:lnTo>
                  <a:lnTo>
                    <a:pt x="28" y="342"/>
                  </a:lnTo>
                  <a:lnTo>
                    <a:pt x="20" y="322"/>
                  </a:lnTo>
                  <a:lnTo>
                    <a:pt x="12" y="300"/>
                  </a:lnTo>
                  <a:lnTo>
                    <a:pt x="6" y="278"/>
                  </a:lnTo>
                  <a:lnTo>
                    <a:pt x="2" y="254"/>
                  </a:lnTo>
                  <a:lnTo>
                    <a:pt x="0" y="232"/>
                  </a:lnTo>
                  <a:lnTo>
                    <a:pt x="0" y="232"/>
                  </a:lnTo>
                  <a:lnTo>
                    <a:pt x="2" y="208"/>
                  </a:lnTo>
                  <a:lnTo>
                    <a:pt x="6" y="184"/>
                  </a:lnTo>
                  <a:lnTo>
                    <a:pt x="12" y="162"/>
                  </a:lnTo>
                  <a:lnTo>
                    <a:pt x="20" y="142"/>
                  </a:lnTo>
                  <a:lnTo>
                    <a:pt x="28" y="122"/>
                  </a:lnTo>
                  <a:lnTo>
                    <a:pt x="40" y="102"/>
                  </a:lnTo>
                  <a:lnTo>
                    <a:pt x="54" y="84"/>
                  </a:lnTo>
                  <a:lnTo>
                    <a:pt x="68" y="68"/>
                  </a:lnTo>
                  <a:lnTo>
                    <a:pt x="86" y="54"/>
                  </a:lnTo>
                  <a:lnTo>
                    <a:pt x="102" y="40"/>
                  </a:lnTo>
                  <a:lnTo>
                    <a:pt x="122" y="28"/>
                  </a:lnTo>
                  <a:lnTo>
                    <a:pt x="142" y="18"/>
                  </a:lnTo>
                  <a:lnTo>
                    <a:pt x="164" y="10"/>
                  </a:lnTo>
                  <a:lnTo>
                    <a:pt x="186" y="4"/>
                  </a:lnTo>
                  <a:lnTo>
                    <a:pt x="208" y="2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56" y="2"/>
                  </a:lnTo>
                  <a:lnTo>
                    <a:pt x="278" y="4"/>
                  </a:lnTo>
                  <a:lnTo>
                    <a:pt x="300" y="10"/>
                  </a:lnTo>
                  <a:lnTo>
                    <a:pt x="322" y="18"/>
                  </a:lnTo>
                  <a:lnTo>
                    <a:pt x="342" y="28"/>
                  </a:lnTo>
                  <a:lnTo>
                    <a:pt x="362" y="40"/>
                  </a:lnTo>
                  <a:lnTo>
                    <a:pt x="378" y="54"/>
                  </a:lnTo>
                  <a:lnTo>
                    <a:pt x="396" y="68"/>
                  </a:lnTo>
                  <a:lnTo>
                    <a:pt x="410" y="84"/>
                  </a:lnTo>
                  <a:lnTo>
                    <a:pt x="424" y="102"/>
                  </a:lnTo>
                  <a:lnTo>
                    <a:pt x="436" y="122"/>
                  </a:lnTo>
                  <a:lnTo>
                    <a:pt x="444" y="142"/>
                  </a:lnTo>
                  <a:lnTo>
                    <a:pt x="452" y="162"/>
                  </a:lnTo>
                  <a:lnTo>
                    <a:pt x="458" y="184"/>
                  </a:lnTo>
                  <a:lnTo>
                    <a:pt x="462" y="208"/>
                  </a:lnTo>
                  <a:lnTo>
                    <a:pt x="462" y="232"/>
                  </a:lnTo>
                  <a:lnTo>
                    <a:pt x="462" y="232"/>
                  </a:lnTo>
                  <a:lnTo>
                    <a:pt x="462" y="254"/>
                  </a:lnTo>
                  <a:lnTo>
                    <a:pt x="458" y="278"/>
                  </a:lnTo>
                  <a:lnTo>
                    <a:pt x="452" y="300"/>
                  </a:lnTo>
                  <a:lnTo>
                    <a:pt x="444" y="322"/>
                  </a:lnTo>
                  <a:lnTo>
                    <a:pt x="436" y="342"/>
                  </a:lnTo>
                  <a:lnTo>
                    <a:pt x="424" y="360"/>
                  </a:lnTo>
                  <a:lnTo>
                    <a:pt x="410" y="378"/>
                  </a:lnTo>
                  <a:lnTo>
                    <a:pt x="396" y="394"/>
                  </a:lnTo>
                  <a:lnTo>
                    <a:pt x="378" y="410"/>
                  </a:lnTo>
                  <a:lnTo>
                    <a:pt x="362" y="422"/>
                  </a:lnTo>
                  <a:lnTo>
                    <a:pt x="342" y="434"/>
                  </a:lnTo>
                  <a:lnTo>
                    <a:pt x="322" y="444"/>
                  </a:lnTo>
                  <a:lnTo>
                    <a:pt x="300" y="452"/>
                  </a:lnTo>
                  <a:lnTo>
                    <a:pt x="278" y="458"/>
                  </a:lnTo>
                  <a:lnTo>
                    <a:pt x="256" y="462"/>
                  </a:lnTo>
                  <a:lnTo>
                    <a:pt x="232" y="462"/>
                  </a:lnTo>
                  <a:lnTo>
                    <a:pt x="232" y="462"/>
                  </a:lnTo>
                  <a:close/>
                  <a:moveTo>
                    <a:pt x="232" y="66"/>
                  </a:moveTo>
                  <a:lnTo>
                    <a:pt x="232" y="66"/>
                  </a:lnTo>
                  <a:lnTo>
                    <a:pt x="216" y="66"/>
                  </a:lnTo>
                  <a:lnTo>
                    <a:pt x="198" y="70"/>
                  </a:lnTo>
                  <a:lnTo>
                    <a:pt x="182" y="74"/>
                  </a:lnTo>
                  <a:lnTo>
                    <a:pt x="168" y="80"/>
                  </a:lnTo>
                  <a:lnTo>
                    <a:pt x="154" y="86"/>
                  </a:lnTo>
                  <a:lnTo>
                    <a:pt x="140" y="94"/>
                  </a:lnTo>
                  <a:lnTo>
                    <a:pt x="126" y="104"/>
                  </a:lnTo>
                  <a:lnTo>
                    <a:pt x="116" y="114"/>
                  </a:lnTo>
                  <a:lnTo>
                    <a:pt x="104" y="126"/>
                  </a:lnTo>
                  <a:lnTo>
                    <a:pt x="96" y="140"/>
                  </a:lnTo>
                  <a:lnTo>
                    <a:pt x="86" y="152"/>
                  </a:lnTo>
                  <a:lnTo>
                    <a:pt x="80" y="168"/>
                  </a:lnTo>
                  <a:lnTo>
                    <a:pt x="74" y="182"/>
                  </a:lnTo>
                  <a:lnTo>
                    <a:pt x="70" y="198"/>
                  </a:lnTo>
                  <a:lnTo>
                    <a:pt x="68" y="214"/>
                  </a:lnTo>
                  <a:lnTo>
                    <a:pt x="66" y="232"/>
                  </a:lnTo>
                  <a:lnTo>
                    <a:pt x="66" y="232"/>
                  </a:lnTo>
                  <a:lnTo>
                    <a:pt x="68" y="248"/>
                  </a:lnTo>
                  <a:lnTo>
                    <a:pt x="70" y="264"/>
                  </a:lnTo>
                  <a:lnTo>
                    <a:pt x="74" y="280"/>
                  </a:lnTo>
                  <a:lnTo>
                    <a:pt x="80" y="296"/>
                  </a:lnTo>
                  <a:lnTo>
                    <a:pt x="86" y="310"/>
                  </a:lnTo>
                  <a:lnTo>
                    <a:pt x="96" y="324"/>
                  </a:lnTo>
                  <a:lnTo>
                    <a:pt x="104" y="336"/>
                  </a:lnTo>
                  <a:lnTo>
                    <a:pt x="116" y="348"/>
                  </a:lnTo>
                  <a:lnTo>
                    <a:pt x="126" y="358"/>
                  </a:lnTo>
                  <a:lnTo>
                    <a:pt x="140" y="368"/>
                  </a:lnTo>
                  <a:lnTo>
                    <a:pt x="154" y="376"/>
                  </a:lnTo>
                  <a:lnTo>
                    <a:pt x="168" y="384"/>
                  </a:lnTo>
                  <a:lnTo>
                    <a:pt x="182" y="390"/>
                  </a:lnTo>
                  <a:lnTo>
                    <a:pt x="198" y="394"/>
                  </a:lnTo>
                  <a:lnTo>
                    <a:pt x="216" y="396"/>
                  </a:lnTo>
                  <a:lnTo>
                    <a:pt x="232" y="396"/>
                  </a:lnTo>
                  <a:lnTo>
                    <a:pt x="232" y="396"/>
                  </a:lnTo>
                  <a:lnTo>
                    <a:pt x="248" y="396"/>
                  </a:lnTo>
                  <a:lnTo>
                    <a:pt x="266" y="394"/>
                  </a:lnTo>
                  <a:lnTo>
                    <a:pt x="280" y="390"/>
                  </a:lnTo>
                  <a:lnTo>
                    <a:pt x="296" y="384"/>
                  </a:lnTo>
                  <a:lnTo>
                    <a:pt x="310" y="376"/>
                  </a:lnTo>
                  <a:lnTo>
                    <a:pt x="324" y="368"/>
                  </a:lnTo>
                  <a:lnTo>
                    <a:pt x="336" y="358"/>
                  </a:lnTo>
                  <a:lnTo>
                    <a:pt x="348" y="348"/>
                  </a:lnTo>
                  <a:lnTo>
                    <a:pt x="360" y="336"/>
                  </a:lnTo>
                  <a:lnTo>
                    <a:pt x="368" y="324"/>
                  </a:lnTo>
                  <a:lnTo>
                    <a:pt x="378" y="310"/>
                  </a:lnTo>
                  <a:lnTo>
                    <a:pt x="384" y="296"/>
                  </a:lnTo>
                  <a:lnTo>
                    <a:pt x="390" y="280"/>
                  </a:lnTo>
                  <a:lnTo>
                    <a:pt x="394" y="264"/>
                  </a:lnTo>
                  <a:lnTo>
                    <a:pt x="396" y="248"/>
                  </a:lnTo>
                  <a:lnTo>
                    <a:pt x="398" y="232"/>
                  </a:lnTo>
                  <a:lnTo>
                    <a:pt x="398" y="232"/>
                  </a:lnTo>
                  <a:lnTo>
                    <a:pt x="396" y="214"/>
                  </a:lnTo>
                  <a:lnTo>
                    <a:pt x="394" y="198"/>
                  </a:lnTo>
                  <a:lnTo>
                    <a:pt x="390" y="182"/>
                  </a:lnTo>
                  <a:lnTo>
                    <a:pt x="384" y="168"/>
                  </a:lnTo>
                  <a:lnTo>
                    <a:pt x="378" y="152"/>
                  </a:lnTo>
                  <a:lnTo>
                    <a:pt x="368" y="140"/>
                  </a:lnTo>
                  <a:lnTo>
                    <a:pt x="360" y="126"/>
                  </a:lnTo>
                  <a:lnTo>
                    <a:pt x="348" y="114"/>
                  </a:lnTo>
                  <a:lnTo>
                    <a:pt x="336" y="104"/>
                  </a:lnTo>
                  <a:lnTo>
                    <a:pt x="324" y="94"/>
                  </a:lnTo>
                  <a:lnTo>
                    <a:pt x="310" y="86"/>
                  </a:lnTo>
                  <a:lnTo>
                    <a:pt x="296" y="80"/>
                  </a:lnTo>
                  <a:lnTo>
                    <a:pt x="280" y="74"/>
                  </a:lnTo>
                  <a:lnTo>
                    <a:pt x="266" y="70"/>
                  </a:lnTo>
                  <a:lnTo>
                    <a:pt x="248" y="66"/>
                  </a:lnTo>
                  <a:lnTo>
                    <a:pt x="232" y="66"/>
                  </a:lnTo>
                  <a:lnTo>
                    <a:pt x="232" y="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37" name="Freeform 117"/>
            <p:cNvSpPr>
              <a:spLocks/>
            </p:cNvSpPr>
            <p:nvPr userDrawn="1"/>
          </p:nvSpPr>
          <p:spPr bwMode="auto">
            <a:xfrm>
              <a:off x="3079750" y="5259388"/>
              <a:ext cx="523875" cy="806450"/>
            </a:xfrm>
            <a:custGeom>
              <a:avLst/>
              <a:gdLst>
                <a:gd name="T0" fmla="*/ 232 w 330"/>
                <a:gd name="T1" fmla="*/ 502 h 508"/>
                <a:gd name="T2" fmla="*/ 232 w 330"/>
                <a:gd name="T3" fmla="*/ 502 h 508"/>
                <a:gd name="T4" fmla="*/ 220 w 330"/>
                <a:gd name="T5" fmla="*/ 496 h 508"/>
                <a:gd name="T6" fmla="*/ 208 w 330"/>
                <a:gd name="T7" fmla="*/ 492 h 508"/>
                <a:gd name="T8" fmla="*/ 186 w 330"/>
                <a:gd name="T9" fmla="*/ 478 h 508"/>
                <a:gd name="T10" fmla="*/ 170 w 330"/>
                <a:gd name="T11" fmla="*/ 466 h 508"/>
                <a:gd name="T12" fmla="*/ 166 w 330"/>
                <a:gd name="T13" fmla="*/ 462 h 508"/>
                <a:gd name="T14" fmla="*/ 0 w 330"/>
                <a:gd name="T15" fmla="*/ 290 h 508"/>
                <a:gd name="T16" fmla="*/ 28 w 330"/>
                <a:gd name="T17" fmla="*/ 0 h 508"/>
                <a:gd name="T18" fmla="*/ 28 w 330"/>
                <a:gd name="T19" fmla="*/ 0 h 508"/>
                <a:gd name="T20" fmla="*/ 40 w 330"/>
                <a:gd name="T21" fmla="*/ 4 h 508"/>
                <a:gd name="T22" fmla="*/ 54 w 330"/>
                <a:gd name="T23" fmla="*/ 10 h 508"/>
                <a:gd name="T24" fmla="*/ 70 w 330"/>
                <a:gd name="T25" fmla="*/ 20 h 508"/>
                <a:gd name="T26" fmla="*/ 86 w 330"/>
                <a:gd name="T27" fmla="*/ 34 h 508"/>
                <a:gd name="T28" fmla="*/ 94 w 330"/>
                <a:gd name="T29" fmla="*/ 44 h 508"/>
                <a:gd name="T30" fmla="*/ 100 w 330"/>
                <a:gd name="T31" fmla="*/ 54 h 508"/>
                <a:gd name="T32" fmla="*/ 108 w 330"/>
                <a:gd name="T33" fmla="*/ 66 h 508"/>
                <a:gd name="T34" fmla="*/ 112 w 330"/>
                <a:gd name="T35" fmla="*/ 80 h 508"/>
                <a:gd name="T36" fmla="*/ 116 w 330"/>
                <a:gd name="T37" fmla="*/ 96 h 508"/>
                <a:gd name="T38" fmla="*/ 120 w 330"/>
                <a:gd name="T39" fmla="*/ 112 h 508"/>
                <a:gd name="T40" fmla="*/ 120 w 330"/>
                <a:gd name="T41" fmla="*/ 112 h 508"/>
                <a:gd name="T42" fmla="*/ 126 w 330"/>
                <a:gd name="T43" fmla="*/ 178 h 508"/>
                <a:gd name="T44" fmla="*/ 130 w 330"/>
                <a:gd name="T45" fmla="*/ 226 h 508"/>
                <a:gd name="T46" fmla="*/ 130 w 330"/>
                <a:gd name="T47" fmla="*/ 268 h 508"/>
                <a:gd name="T48" fmla="*/ 274 w 330"/>
                <a:gd name="T49" fmla="*/ 358 h 508"/>
                <a:gd name="T50" fmla="*/ 274 w 330"/>
                <a:gd name="T51" fmla="*/ 358 h 508"/>
                <a:gd name="T52" fmla="*/ 280 w 330"/>
                <a:gd name="T53" fmla="*/ 362 h 508"/>
                <a:gd name="T54" fmla="*/ 294 w 330"/>
                <a:gd name="T55" fmla="*/ 374 h 508"/>
                <a:gd name="T56" fmla="*/ 294 w 330"/>
                <a:gd name="T57" fmla="*/ 374 h 508"/>
                <a:gd name="T58" fmla="*/ 310 w 330"/>
                <a:gd name="T59" fmla="*/ 394 h 508"/>
                <a:gd name="T60" fmla="*/ 318 w 330"/>
                <a:gd name="T61" fmla="*/ 404 h 508"/>
                <a:gd name="T62" fmla="*/ 324 w 330"/>
                <a:gd name="T63" fmla="*/ 416 h 508"/>
                <a:gd name="T64" fmla="*/ 328 w 330"/>
                <a:gd name="T65" fmla="*/ 428 h 508"/>
                <a:gd name="T66" fmla="*/ 330 w 330"/>
                <a:gd name="T67" fmla="*/ 442 h 508"/>
                <a:gd name="T68" fmla="*/ 328 w 330"/>
                <a:gd name="T69" fmla="*/ 454 h 508"/>
                <a:gd name="T70" fmla="*/ 324 w 330"/>
                <a:gd name="T71" fmla="*/ 468 h 508"/>
                <a:gd name="T72" fmla="*/ 324 w 330"/>
                <a:gd name="T73" fmla="*/ 468 h 508"/>
                <a:gd name="T74" fmla="*/ 312 w 330"/>
                <a:gd name="T75" fmla="*/ 486 h 508"/>
                <a:gd name="T76" fmla="*/ 300 w 330"/>
                <a:gd name="T77" fmla="*/ 496 h 508"/>
                <a:gd name="T78" fmla="*/ 288 w 330"/>
                <a:gd name="T79" fmla="*/ 504 h 508"/>
                <a:gd name="T80" fmla="*/ 274 w 330"/>
                <a:gd name="T81" fmla="*/ 508 h 508"/>
                <a:gd name="T82" fmla="*/ 262 w 330"/>
                <a:gd name="T83" fmla="*/ 508 h 508"/>
                <a:gd name="T84" fmla="*/ 250 w 330"/>
                <a:gd name="T85" fmla="*/ 506 h 508"/>
                <a:gd name="T86" fmla="*/ 232 w 330"/>
                <a:gd name="T87" fmla="*/ 502 h 508"/>
                <a:gd name="T88" fmla="*/ 232 w 330"/>
                <a:gd name="T89" fmla="*/ 502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0" h="508">
                  <a:moveTo>
                    <a:pt x="232" y="502"/>
                  </a:moveTo>
                  <a:lnTo>
                    <a:pt x="232" y="502"/>
                  </a:lnTo>
                  <a:lnTo>
                    <a:pt x="220" y="496"/>
                  </a:lnTo>
                  <a:lnTo>
                    <a:pt x="208" y="492"/>
                  </a:lnTo>
                  <a:lnTo>
                    <a:pt x="186" y="478"/>
                  </a:lnTo>
                  <a:lnTo>
                    <a:pt x="170" y="466"/>
                  </a:lnTo>
                  <a:lnTo>
                    <a:pt x="166" y="462"/>
                  </a:lnTo>
                  <a:lnTo>
                    <a:pt x="0" y="29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40" y="4"/>
                  </a:lnTo>
                  <a:lnTo>
                    <a:pt x="54" y="10"/>
                  </a:lnTo>
                  <a:lnTo>
                    <a:pt x="70" y="20"/>
                  </a:lnTo>
                  <a:lnTo>
                    <a:pt x="86" y="34"/>
                  </a:lnTo>
                  <a:lnTo>
                    <a:pt x="94" y="44"/>
                  </a:lnTo>
                  <a:lnTo>
                    <a:pt x="100" y="54"/>
                  </a:lnTo>
                  <a:lnTo>
                    <a:pt x="108" y="66"/>
                  </a:lnTo>
                  <a:lnTo>
                    <a:pt x="112" y="80"/>
                  </a:lnTo>
                  <a:lnTo>
                    <a:pt x="116" y="96"/>
                  </a:lnTo>
                  <a:lnTo>
                    <a:pt x="120" y="112"/>
                  </a:lnTo>
                  <a:lnTo>
                    <a:pt x="120" y="112"/>
                  </a:lnTo>
                  <a:lnTo>
                    <a:pt x="126" y="178"/>
                  </a:lnTo>
                  <a:lnTo>
                    <a:pt x="130" y="226"/>
                  </a:lnTo>
                  <a:lnTo>
                    <a:pt x="130" y="268"/>
                  </a:lnTo>
                  <a:lnTo>
                    <a:pt x="274" y="358"/>
                  </a:lnTo>
                  <a:lnTo>
                    <a:pt x="274" y="358"/>
                  </a:lnTo>
                  <a:lnTo>
                    <a:pt x="280" y="362"/>
                  </a:lnTo>
                  <a:lnTo>
                    <a:pt x="294" y="374"/>
                  </a:lnTo>
                  <a:lnTo>
                    <a:pt x="294" y="374"/>
                  </a:lnTo>
                  <a:lnTo>
                    <a:pt x="310" y="394"/>
                  </a:lnTo>
                  <a:lnTo>
                    <a:pt x="318" y="404"/>
                  </a:lnTo>
                  <a:lnTo>
                    <a:pt x="324" y="416"/>
                  </a:lnTo>
                  <a:lnTo>
                    <a:pt x="328" y="428"/>
                  </a:lnTo>
                  <a:lnTo>
                    <a:pt x="330" y="442"/>
                  </a:lnTo>
                  <a:lnTo>
                    <a:pt x="328" y="454"/>
                  </a:lnTo>
                  <a:lnTo>
                    <a:pt x="324" y="468"/>
                  </a:lnTo>
                  <a:lnTo>
                    <a:pt x="324" y="468"/>
                  </a:lnTo>
                  <a:lnTo>
                    <a:pt x="312" y="486"/>
                  </a:lnTo>
                  <a:lnTo>
                    <a:pt x="300" y="496"/>
                  </a:lnTo>
                  <a:lnTo>
                    <a:pt x="288" y="504"/>
                  </a:lnTo>
                  <a:lnTo>
                    <a:pt x="274" y="508"/>
                  </a:lnTo>
                  <a:lnTo>
                    <a:pt x="262" y="508"/>
                  </a:lnTo>
                  <a:lnTo>
                    <a:pt x="250" y="506"/>
                  </a:lnTo>
                  <a:lnTo>
                    <a:pt x="232" y="502"/>
                  </a:lnTo>
                  <a:lnTo>
                    <a:pt x="232" y="502"/>
                  </a:lnTo>
                  <a:close/>
                </a:path>
              </a:pathLst>
            </a:custGeom>
            <a:solidFill>
              <a:srgbClr val="EE98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38" name="Freeform 118"/>
            <p:cNvSpPr>
              <a:spLocks/>
            </p:cNvSpPr>
            <p:nvPr userDrawn="1"/>
          </p:nvSpPr>
          <p:spPr bwMode="auto">
            <a:xfrm>
              <a:off x="3746500" y="5072063"/>
              <a:ext cx="301625" cy="793750"/>
            </a:xfrm>
            <a:custGeom>
              <a:avLst/>
              <a:gdLst>
                <a:gd name="T0" fmla="*/ 188 w 190"/>
                <a:gd name="T1" fmla="*/ 426 h 500"/>
                <a:gd name="T2" fmla="*/ 188 w 190"/>
                <a:gd name="T3" fmla="*/ 426 h 500"/>
                <a:gd name="T4" fmla="*/ 190 w 190"/>
                <a:gd name="T5" fmla="*/ 440 h 500"/>
                <a:gd name="T6" fmla="*/ 188 w 190"/>
                <a:gd name="T7" fmla="*/ 452 h 500"/>
                <a:gd name="T8" fmla="*/ 184 w 190"/>
                <a:gd name="T9" fmla="*/ 464 h 500"/>
                <a:gd name="T10" fmla="*/ 178 w 190"/>
                <a:gd name="T11" fmla="*/ 474 h 500"/>
                <a:gd name="T12" fmla="*/ 170 w 190"/>
                <a:gd name="T13" fmla="*/ 482 h 500"/>
                <a:gd name="T14" fmla="*/ 160 w 190"/>
                <a:gd name="T15" fmla="*/ 490 h 500"/>
                <a:gd name="T16" fmla="*/ 150 w 190"/>
                <a:gd name="T17" fmla="*/ 496 h 500"/>
                <a:gd name="T18" fmla="*/ 138 w 190"/>
                <a:gd name="T19" fmla="*/ 500 h 500"/>
                <a:gd name="T20" fmla="*/ 138 w 190"/>
                <a:gd name="T21" fmla="*/ 500 h 500"/>
                <a:gd name="T22" fmla="*/ 138 w 190"/>
                <a:gd name="T23" fmla="*/ 500 h 500"/>
                <a:gd name="T24" fmla="*/ 124 w 190"/>
                <a:gd name="T25" fmla="*/ 500 h 500"/>
                <a:gd name="T26" fmla="*/ 112 w 190"/>
                <a:gd name="T27" fmla="*/ 498 h 500"/>
                <a:gd name="T28" fmla="*/ 102 w 190"/>
                <a:gd name="T29" fmla="*/ 494 h 500"/>
                <a:gd name="T30" fmla="*/ 90 w 190"/>
                <a:gd name="T31" fmla="*/ 488 h 500"/>
                <a:gd name="T32" fmla="*/ 82 w 190"/>
                <a:gd name="T33" fmla="*/ 480 h 500"/>
                <a:gd name="T34" fmla="*/ 74 w 190"/>
                <a:gd name="T35" fmla="*/ 472 h 500"/>
                <a:gd name="T36" fmla="*/ 68 w 190"/>
                <a:gd name="T37" fmla="*/ 460 h 500"/>
                <a:gd name="T38" fmla="*/ 66 w 190"/>
                <a:gd name="T39" fmla="*/ 448 h 500"/>
                <a:gd name="T40" fmla="*/ 2 w 190"/>
                <a:gd name="T41" fmla="*/ 74 h 500"/>
                <a:gd name="T42" fmla="*/ 2 w 190"/>
                <a:gd name="T43" fmla="*/ 74 h 500"/>
                <a:gd name="T44" fmla="*/ 0 w 190"/>
                <a:gd name="T45" fmla="*/ 62 h 500"/>
                <a:gd name="T46" fmla="*/ 2 w 190"/>
                <a:gd name="T47" fmla="*/ 50 h 500"/>
                <a:gd name="T48" fmla="*/ 6 w 190"/>
                <a:gd name="T49" fmla="*/ 38 h 500"/>
                <a:gd name="T50" fmla="*/ 12 w 190"/>
                <a:gd name="T51" fmla="*/ 28 h 500"/>
                <a:gd name="T52" fmla="*/ 20 w 190"/>
                <a:gd name="T53" fmla="*/ 18 h 500"/>
                <a:gd name="T54" fmla="*/ 30 w 190"/>
                <a:gd name="T55" fmla="*/ 10 h 500"/>
                <a:gd name="T56" fmla="*/ 40 w 190"/>
                <a:gd name="T57" fmla="*/ 6 h 500"/>
                <a:gd name="T58" fmla="*/ 52 w 190"/>
                <a:gd name="T59" fmla="*/ 2 h 500"/>
                <a:gd name="T60" fmla="*/ 52 w 190"/>
                <a:gd name="T61" fmla="*/ 2 h 500"/>
                <a:gd name="T62" fmla="*/ 52 w 190"/>
                <a:gd name="T63" fmla="*/ 2 h 500"/>
                <a:gd name="T64" fmla="*/ 66 w 190"/>
                <a:gd name="T65" fmla="*/ 0 h 500"/>
                <a:gd name="T66" fmla="*/ 78 w 190"/>
                <a:gd name="T67" fmla="*/ 2 h 500"/>
                <a:gd name="T68" fmla="*/ 88 w 190"/>
                <a:gd name="T69" fmla="*/ 6 h 500"/>
                <a:gd name="T70" fmla="*/ 100 w 190"/>
                <a:gd name="T71" fmla="*/ 12 h 500"/>
                <a:gd name="T72" fmla="*/ 108 w 190"/>
                <a:gd name="T73" fmla="*/ 20 h 500"/>
                <a:gd name="T74" fmla="*/ 116 w 190"/>
                <a:gd name="T75" fmla="*/ 30 h 500"/>
                <a:gd name="T76" fmla="*/ 122 w 190"/>
                <a:gd name="T77" fmla="*/ 40 h 500"/>
                <a:gd name="T78" fmla="*/ 124 w 190"/>
                <a:gd name="T79" fmla="*/ 52 h 500"/>
                <a:gd name="T80" fmla="*/ 188 w 190"/>
                <a:gd name="T81" fmla="*/ 426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0" h="500">
                  <a:moveTo>
                    <a:pt x="188" y="426"/>
                  </a:moveTo>
                  <a:lnTo>
                    <a:pt x="188" y="426"/>
                  </a:lnTo>
                  <a:lnTo>
                    <a:pt x="190" y="440"/>
                  </a:lnTo>
                  <a:lnTo>
                    <a:pt x="188" y="452"/>
                  </a:lnTo>
                  <a:lnTo>
                    <a:pt x="184" y="464"/>
                  </a:lnTo>
                  <a:lnTo>
                    <a:pt x="178" y="474"/>
                  </a:lnTo>
                  <a:lnTo>
                    <a:pt x="170" y="482"/>
                  </a:lnTo>
                  <a:lnTo>
                    <a:pt x="160" y="490"/>
                  </a:lnTo>
                  <a:lnTo>
                    <a:pt x="150" y="496"/>
                  </a:lnTo>
                  <a:lnTo>
                    <a:pt x="138" y="500"/>
                  </a:lnTo>
                  <a:lnTo>
                    <a:pt x="138" y="500"/>
                  </a:lnTo>
                  <a:lnTo>
                    <a:pt x="138" y="500"/>
                  </a:lnTo>
                  <a:lnTo>
                    <a:pt x="124" y="500"/>
                  </a:lnTo>
                  <a:lnTo>
                    <a:pt x="112" y="498"/>
                  </a:lnTo>
                  <a:lnTo>
                    <a:pt x="102" y="494"/>
                  </a:lnTo>
                  <a:lnTo>
                    <a:pt x="90" y="488"/>
                  </a:lnTo>
                  <a:lnTo>
                    <a:pt x="82" y="480"/>
                  </a:lnTo>
                  <a:lnTo>
                    <a:pt x="74" y="472"/>
                  </a:lnTo>
                  <a:lnTo>
                    <a:pt x="68" y="460"/>
                  </a:lnTo>
                  <a:lnTo>
                    <a:pt x="66" y="448"/>
                  </a:lnTo>
                  <a:lnTo>
                    <a:pt x="2" y="74"/>
                  </a:lnTo>
                  <a:lnTo>
                    <a:pt x="2" y="74"/>
                  </a:lnTo>
                  <a:lnTo>
                    <a:pt x="0" y="62"/>
                  </a:lnTo>
                  <a:lnTo>
                    <a:pt x="2" y="50"/>
                  </a:lnTo>
                  <a:lnTo>
                    <a:pt x="6" y="38"/>
                  </a:lnTo>
                  <a:lnTo>
                    <a:pt x="12" y="28"/>
                  </a:lnTo>
                  <a:lnTo>
                    <a:pt x="20" y="18"/>
                  </a:lnTo>
                  <a:lnTo>
                    <a:pt x="30" y="10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66" y="0"/>
                  </a:lnTo>
                  <a:lnTo>
                    <a:pt x="78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0"/>
                  </a:lnTo>
                  <a:lnTo>
                    <a:pt x="116" y="30"/>
                  </a:lnTo>
                  <a:lnTo>
                    <a:pt x="122" y="40"/>
                  </a:lnTo>
                  <a:lnTo>
                    <a:pt x="124" y="52"/>
                  </a:lnTo>
                  <a:lnTo>
                    <a:pt x="188" y="426"/>
                  </a:lnTo>
                  <a:close/>
                </a:path>
              </a:pathLst>
            </a:custGeom>
            <a:solidFill>
              <a:srgbClr val="FAB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39" name="Freeform 119"/>
            <p:cNvSpPr>
              <a:spLocks/>
            </p:cNvSpPr>
            <p:nvPr userDrawn="1"/>
          </p:nvSpPr>
          <p:spPr bwMode="auto">
            <a:xfrm>
              <a:off x="3746500" y="5106988"/>
              <a:ext cx="66675" cy="422275"/>
            </a:xfrm>
            <a:custGeom>
              <a:avLst/>
              <a:gdLst>
                <a:gd name="T0" fmla="*/ 42 w 42"/>
                <a:gd name="T1" fmla="*/ 230 h 266"/>
                <a:gd name="T2" fmla="*/ 16 w 42"/>
                <a:gd name="T3" fmla="*/ 0 h 266"/>
                <a:gd name="T4" fmla="*/ 16 w 42"/>
                <a:gd name="T5" fmla="*/ 0 h 266"/>
                <a:gd name="T6" fmla="*/ 8 w 42"/>
                <a:gd name="T7" fmla="*/ 12 h 266"/>
                <a:gd name="T8" fmla="*/ 2 w 42"/>
                <a:gd name="T9" fmla="*/ 24 h 266"/>
                <a:gd name="T10" fmla="*/ 0 w 42"/>
                <a:gd name="T11" fmla="*/ 38 h 266"/>
                <a:gd name="T12" fmla="*/ 2 w 42"/>
                <a:gd name="T13" fmla="*/ 52 h 266"/>
                <a:gd name="T14" fmla="*/ 32 w 42"/>
                <a:gd name="T15" fmla="*/ 266 h 266"/>
                <a:gd name="T16" fmla="*/ 32 w 42"/>
                <a:gd name="T17" fmla="*/ 266 h 266"/>
                <a:gd name="T18" fmla="*/ 38 w 42"/>
                <a:gd name="T19" fmla="*/ 248 h 266"/>
                <a:gd name="T20" fmla="*/ 42 w 42"/>
                <a:gd name="T21" fmla="*/ 238 h 266"/>
                <a:gd name="T22" fmla="*/ 42 w 42"/>
                <a:gd name="T23" fmla="*/ 230 h 266"/>
                <a:gd name="T24" fmla="*/ 42 w 42"/>
                <a:gd name="T25" fmla="*/ 23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266">
                  <a:moveTo>
                    <a:pt x="42" y="23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8" y="12"/>
                  </a:lnTo>
                  <a:lnTo>
                    <a:pt x="2" y="24"/>
                  </a:lnTo>
                  <a:lnTo>
                    <a:pt x="0" y="38"/>
                  </a:lnTo>
                  <a:lnTo>
                    <a:pt x="2" y="52"/>
                  </a:lnTo>
                  <a:lnTo>
                    <a:pt x="32" y="266"/>
                  </a:lnTo>
                  <a:lnTo>
                    <a:pt x="32" y="266"/>
                  </a:lnTo>
                  <a:lnTo>
                    <a:pt x="38" y="248"/>
                  </a:lnTo>
                  <a:lnTo>
                    <a:pt x="42" y="238"/>
                  </a:lnTo>
                  <a:lnTo>
                    <a:pt x="42" y="230"/>
                  </a:lnTo>
                  <a:lnTo>
                    <a:pt x="42" y="230"/>
                  </a:lnTo>
                  <a:close/>
                </a:path>
              </a:pathLst>
            </a:custGeom>
            <a:solidFill>
              <a:srgbClr val="EE98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40" name="Freeform 120"/>
            <p:cNvSpPr>
              <a:spLocks/>
            </p:cNvSpPr>
            <p:nvPr userDrawn="1"/>
          </p:nvSpPr>
          <p:spPr bwMode="auto">
            <a:xfrm>
              <a:off x="3254375" y="5440363"/>
              <a:ext cx="793750" cy="723900"/>
            </a:xfrm>
            <a:custGeom>
              <a:avLst/>
              <a:gdLst>
                <a:gd name="T0" fmla="*/ 0 w 500"/>
                <a:gd name="T1" fmla="*/ 80 h 456"/>
                <a:gd name="T2" fmla="*/ 30 w 500"/>
                <a:gd name="T3" fmla="*/ 260 h 456"/>
                <a:gd name="T4" fmla="*/ 30 w 500"/>
                <a:gd name="T5" fmla="*/ 260 h 456"/>
                <a:gd name="T6" fmla="*/ 36 w 500"/>
                <a:gd name="T7" fmla="*/ 284 h 456"/>
                <a:gd name="T8" fmla="*/ 44 w 500"/>
                <a:gd name="T9" fmla="*/ 306 h 456"/>
                <a:gd name="T10" fmla="*/ 54 w 500"/>
                <a:gd name="T11" fmla="*/ 328 h 456"/>
                <a:gd name="T12" fmla="*/ 64 w 500"/>
                <a:gd name="T13" fmla="*/ 348 h 456"/>
                <a:gd name="T14" fmla="*/ 78 w 500"/>
                <a:gd name="T15" fmla="*/ 366 h 456"/>
                <a:gd name="T16" fmla="*/ 92 w 500"/>
                <a:gd name="T17" fmla="*/ 384 h 456"/>
                <a:gd name="T18" fmla="*/ 110 w 500"/>
                <a:gd name="T19" fmla="*/ 400 h 456"/>
                <a:gd name="T20" fmla="*/ 128 w 500"/>
                <a:gd name="T21" fmla="*/ 412 h 456"/>
                <a:gd name="T22" fmla="*/ 146 w 500"/>
                <a:gd name="T23" fmla="*/ 426 h 456"/>
                <a:gd name="T24" fmla="*/ 166 w 500"/>
                <a:gd name="T25" fmla="*/ 436 h 456"/>
                <a:gd name="T26" fmla="*/ 188 w 500"/>
                <a:gd name="T27" fmla="*/ 444 h 456"/>
                <a:gd name="T28" fmla="*/ 210 w 500"/>
                <a:gd name="T29" fmla="*/ 450 h 456"/>
                <a:gd name="T30" fmla="*/ 232 w 500"/>
                <a:gd name="T31" fmla="*/ 454 h 456"/>
                <a:gd name="T32" fmla="*/ 256 w 500"/>
                <a:gd name="T33" fmla="*/ 456 h 456"/>
                <a:gd name="T34" fmla="*/ 280 w 500"/>
                <a:gd name="T35" fmla="*/ 456 h 456"/>
                <a:gd name="T36" fmla="*/ 304 w 500"/>
                <a:gd name="T37" fmla="*/ 452 h 456"/>
                <a:gd name="T38" fmla="*/ 304 w 500"/>
                <a:gd name="T39" fmla="*/ 452 h 456"/>
                <a:gd name="T40" fmla="*/ 326 w 500"/>
                <a:gd name="T41" fmla="*/ 448 h 456"/>
                <a:gd name="T42" fmla="*/ 350 w 500"/>
                <a:gd name="T43" fmla="*/ 440 h 456"/>
                <a:gd name="T44" fmla="*/ 370 w 500"/>
                <a:gd name="T45" fmla="*/ 430 h 456"/>
                <a:gd name="T46" fmla="*/ 390 w 500"/>
                <a:gd name="T47" fmla="*/ 420 h 456"/>
                <a:gd name="T48" fmla="*/ 410 w 500"/>
                <a:gd name="T49" fmla="*/ 406 h 456"/>
                <a:gd name="T50" fmla="*/ 426 w 500"/>
                <a:gd name="T51" fmla="*/ 390 h 456"/>
                <a:gd name="T52" fmla="*/ 442 w 500"/>
                <a:gd name="T53" fmla="*/ 374 h 456"/>
                <a:gd name="T54" fmla="*/ 456 w 500"/>
                <a:gd name="T55" fmla="*/ 356 h 456"/>
                <a:gd name="T56" fmla="*/ 468 w 500"/>
                <a:gd name="T57" fmla="*/ 338 h 456"/>
                <a:gd name="T58" fmla="*/ 478 w 500"/>
                <a:gd name="T59" fmla="*/ 318 h 456"/>
                <a:gd name="T60" fmla="*/ 488 w 500"/>
                <a:gd name="T61" fmla="*/ 296 h 456"/>
                <a:gd name="T62" fmla="*/ 494 w 500"/>
                <a:gd name="T63" fmla="*/ 274 h 456"/>
                <a:gd name="T64" fmla="*/ 498 w 500"/>
                <a:gd name="T65" fmla="*/ 252 h 456"/>
                <a:gd name="T66" fmla="*/ 500 w 500"/>
                <a:gd name="T67" fmla="*/ 228 h 456"/>
                <a:gd name="T68" fmla="*/ 500 w 500"/>
                <a:gd name="T69" fmla="*/ 204 h 456"/>
                <a:gd name="T70" fmla="*/ 496 w 500"/>
                <a:gd name="T71" fmla="*/ 180 h 456"/>
                <a:gd name="T72" fmla="*/ 466 w 500"/>
                <a:gd name="T73" fmla="*/ 0 h 456"/>
                <a:gd name="T74" fmla="*/ 0 w 500"/>
                <a:gd name="T75" fmla="*/ 8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00" h="456">
                  <a:moveTo>
                    <a:pt x="0" y="80"/>
                  </a:moveTo>
                  <a:lnTo>
                    <a:pt x="30" y="260"/>
                  </a:lnTo>
                  <a:lnTo>
                    <a:pt x="30" y="260"/>
                  </a:lnTo>
                  <a:lnTo>
                    <a:pt x="36" y="284"/>
                  </a:lnTo>
                  <a:lnTo>
                    <a:pt x="44" y="306"/>
                  </a:lnTo>
                  <a:lnTo>
                    <a:pt x="54" y="328"/>
                  </a:lnTo>
                  <a:lnTo>
                    <a:pt x="64" y="348"/>
                  </a:lnTo>
                  <a:lnTo>
                    <a:pt x="78" y="366"/>
                  </a:lnTo>
                  <a:lnTo>
                    <a:pt x="92" y="384"/>
                  </a:lnTo>
                  <a:lnTo>
                    <a:pt x="110" y="400"/>
                  </a:lnTo>
                  <a:lnTo>
                    <a:pt x="128" y="412"/>
                  </a:lnTo>
                  <a:lnTo>
                    <a:pt x="146" y="426"/>
                  </a:lnTo>
                  <a:lnTo>
                    <a:pt x="166" y="436"/>
                  </a:lnTo>
                  <a:lnTo>
                    <a:pt x="188" y="444"/>
                  </a:lnTo>
                  <a:lnTo>
                    <a:pt x="210" y="450"/>
                  </a:lnTo>
                  <a:lnTo>
                    <a:pt x="232" y="454"/>
                  </a:lnTo>
                  <a:lnTo>
                    <a:pt x="256" y="456"/>
                  </a:lnTo>
                  <a:lnTo>
                    <a:pt x="280" y="456"/>
                  </a:lnTo>
                  <a:lnTo>
                    <a:pt x="304" y="452"/>
                  </a:lnTo>
                  <a:lnTo>
                    <a:pt x="304" y="452"/>
                  </a:lnTo>
                  <a:lnTo>
                    <a:pt x="326" y="448"/>
                  </a:lnTo>
                  <a:lnTo>
                    <a:pt x="350" y="440"/>
                  </a:lnTo>
                  <a:lnTo>
                    <a:pt x="370" y="430"/>
                  </a:lnTo>
                  <a:lnTo>
                    <a:pt x="390" y="420"/>
                  </a:lnTo>
                  <a:lnTo>
                    <a:pt x="410" y="406"/>
                  </a:lnTo>
                  <a:lnTo>
                    <a:pt x="426" y="390"/>
                  </a:lnTo>
                  <a:lnTo>
                    <a:pt x="442" y="374"/>
                  </a:lnTo>
                  <a:lnTo>
                    <a:pt x="456" y="356"/>
                  </a:lnTo>
                  <a:lnTo>
                    <a:pt x="468" y="338"/>
                  </a:lnTo>
                  <a:lnTo>
                    <a:pt x="478" y="318"/>
                  </a:lnTo>
                  <a:lnTo>
                    <a:pt x="488" y="296"/>
                  </a:lnTo>
                  <a:lnTo>
                    <a:pt x="494" y="274"/>
                  </a:lnTo>
                  <a:lnTo>
                    <a:pt x="498" y="252"/>
                  </a:lnTo>
                  <a:lnTo>
                    <a:pt x="500" y="228"/>
                  </a:lnTo>
                  <a:lnTo>
                    <a:pt x="500" y="204"/>
                  </a:lnTo>
                  <a:lnTo>
                    <a:pt x="496" y="180"/>
                  </a:lnTo>
                  <a:lnTo>
                    <a:pt x="466" y="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FAB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41" name="Freeform 121"/>
            <p:cNvSpPr>
              <a:spLocks/>
            </p:cNvSpPr>
            <p:nvPr userDrawn="1"/>
          </p:nvSpPr>
          <p:spPr bwMode="auto">
            <a:xfrm>
              <a:off x="3559175" y="5027613"/>
              <a:ext cx="298450" cy="793750"/>
            </a:xfrm>
            <a:custGeom>
              <a:avLst/>
              <a:gdLst>
                <a:gd name="T0" fmla="*/ 188 w 188"/>
                <a:gd name="T1" fmla="*/ 426 h 500"/>
                <a:gd name="T2" fmla="*/ 188 w 188"/>
                <a:gd name="T3" fmla="*/ 426 h 500"/>
                <a:gd name="T4" fmla="*/ 188 w 188"/>
                <a:gd name="T5" fmla="*/ 440 h 500"/>
                <a:gd name="T6" fmla="*/ 188 w 188"/>
                <a:gd name="T7" fmla="*/ 452 h 500"/>
                <a:gd name="T8" fmla="*/ 184 w 188"/>
                <a:gd name="T9" fmla="*/ 462 h 500"/>
                <a:gd name="T10" fmla="*/ 178 w 188"/>
                <a:gd name="T11" fmla="*/ 474 h 500"/>
                <a:gd name="T12" fmla="*/ 170 w 188"/>
                <a:gd name="T13" fmla="*/ 482 h 500"/>
                <a:gd name="T14" fmla="*/ 160 w 188"/>
                <a:gd name="T15" fmla="*/ 490 h 500"/>
                <a:gd name="T16" fmla="*/ 150 w 188"/>
                <a:gd name="T17" fmla="*/ 496 h 500"/>
                <a:gd name="T18" fmla="*/ 136 w 188"/>
                <a:gd name="T19" fmla="*/ 498 h 500"/>
                <a:gd name="T20" fmla="*/ 136 w 188"/>
                <a:gd name="T21" fmla="*/ 498 h 500"/>
                <a:gd name="T22" fmla="*/ 136 w 188"/>
                <a:gd name="T23" fmla="*/ 498 h 500"/>
                <a:gd name="T24" fmla="*/ 124 w 188"/>
                <a:gd name="T25" fmla="*/ 500 h 500"/>
                <a:gd name="T26" fmla="*/ 112 w 188"/>
                <a:gd name="T27" fmla="*/ 498 h 500"/>
                <a:gd name="T28" fmla="*/ 100 w 188"/>
                <a:gd name="T29" fmla="*/ 494 h 500"/>
                <a:gd name="T30" fmla="*/ 90 w 188"/>
                <a:gd name="T31" fmla="*/ 488 h 500"/>
                <a:gd name="T32" fmla="*/ 80 w 188"/>
                <a:gd name="T33" fmla="*/ 480 h 500"/>
                <a:gd name="T34" fmla="*/ 74 w 188"/>
                <a:gd name="T35" fmla="*/ 470 h 500"/>
                <a:gd name="T36" fmla="*/ 68 w 188"/>
                <a:gd name="T37" fmla="*/ 460 h 500"/>
                <a:gd name="T38" fmla="*/ 64 w 188"/>
                <a:gd name="T39" fmla="*/ 448 h 500"/>
                <a:gd name="T40" fmla="*/ 0 w 188"/>
                <a:gd name="T41" fmla="*/ 74 h 500"/>
                <a:gd name="T42" fmla="*/ 0 w 188"/>
                <a:gd name="T43" fmla="*/ 74 h 500"/>
                <a:gd name="T44" fmla="*/ 0 w 188"/>
                <a:gd name="T45" fmla="*/ 62 h 500"/>
                <a:gd name="T46" fmla="*/ 2 w 188"/>
                <a:gd name="T47" fmla="*/ 50 h 500"/>
                <a:gd name="T48" fmla="*/ 6 w 188"/>
                <a:gd name="T49" fmla="*/ 38 h 500"/>
                <a:gd name="T50" fmla="*/ 12 w 188"/>
                <a:gd name="T51" fmla="*/ 28 h 500"/>
                <a:gd name="T52" fmla="*/ 18 w 188"/>
                <a:gd name="T53" fmla="*/ 18 h 500"/>
                <a:gd name="T54" fmla="*/ 28 w 188"/>
                <a:gd name="T55" fmla="*/ 10 h 500"/>
                <a:gd name="T56" fmla="*/ 40 w 188"/>
                <a:gd name="T57" fmla="*/ 4 h 500"/>
                <a:gd name="T58" fmla="*/ 52 w 188"/>
                <a:gd name="T59" fmla="*/ 2 h 500"/>
                <a:gd name="T60" fmla="*/ 52 w 188"/>
                <a:gd name="T61" fmla="*/ 2 h 500"/>
                <a:gd name="T62" fmla="*/ 52 w 188"/>
                <a:gd name="T63" fmla="*/ 2 h 500"/>
                <a:gd name="T64" fmla="*/ 64 w 188"/>
                <a:gd name="T65" fmla="*/ 0 h 500"/>
                <a:gd name="T66" fmla="*/ 76 w 188"/>
                <a:gd name="T67" fmla="*/ 2 h 500"/>
                <a:gd name="T68" fmla="*/ 88 w 188"/>
                <a:gd name="T69" fmla="*/ 6 h 500"/>
                <a:gd name="T70" fmla="*/ 98 w 188"/>
                <a:gd name="T71" fmla="*/ 12 h 500"/>
                <a:gd name="T72" fmla="*/ 108 w 188"/>
                <a:gd name="T73" fmla="*/ 20 h 500"/>
                <a:gd name="T74" fmla="*/ 116 w 188"/>
                <a:gd name="T75" fmla="*/ 30 h 500"/>
                <a:gd name="T76" fmla="*/ 120 w 188"/>
                <a:gd name="T77" fmla="*/ 40 h 500"/>
                <a:gd name="T78" fmla="*/ 124 w 188"/>
                <a:gd name="T79" fmla="*/ 52 h 500"/>
                <a:gd name="T80" fmla="*/ 188 w 188"/>
                <a:gd name="T81" fmla="*/ 426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8" h="500">
                  <a:moveTo>
                    <a:pt x="188" y="426"/>
                  </a:moveTo>
                  <a:lnTo>
                    <a:pt x="188" y="426"/>
                  </a:lnTo>
                  <a:lnTo>
                    <a:pt x="188" y="440"/>
                  </a:lnTo>
                  <a:lnTo>
                    <a:pt x="188" y="452"/>
                  </a:lnTo>
                  <a:lnTo>
                    <a:pt x="184" y="462"/>
                  </a:lnTo>
                  <a:lnTo>
                    <a:pt x="178" y="474"/>
                  </a:lnTo>
                  <a:lnTo>
                    <a:pt x="170" y="482"/>
                  </a:lnTo>
                  <a:lnTo>
                    <a:pt x="160" y="490"/>
                  </a:lnTo>
                  <a:lnTo>
                    <a:pt x="150" y="496"/>
                  </a:lnTo>
                  <a:lnTo>
                    <a:pt x="136" y="498"/>
                  </a:lnTo>
                  <a:lnTo>
                    <a:pt x="136" y="498"/>
                  </a:lnTo>
                  <a:lnTo>
                    <a:pt x="136" y="498"/>
                  </a:lnTo>
                  <a:lnTo>
                    <a:pt x="124" y="500"/>
                  </a:lnTo>
                  <a:lnTo>
                    <a:pt x="112" y="498"/>
                  </a:lnTo>
                  <a:lnTo>
                    <a:pt x="100" y="494"/>
                  </a:lnTo>
                  <a:lnTo>
                    <a:pt x="90" y="488"/>
                  </a:lnTo>
                  <a:lnTo>
                    <a:pt x="80" y="480"/>
                  </a:lnTo>
                  <a:lnTo>
                    <a:pt x="74" y="470"/>
                  </a:lnTo>
                  <a:lnTo>
                    <a:pt x="68" y="460"/>
                  </a:lnTo>
                  <a:lnTo>
                    <a:pt x="64" y="44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62"/>
                  </a:lnTo>
                  <a:lnTo>
                    <a:pt x="2" y="50"/>
                  </a:lnTo>
                  <a:lnTo>
                    <a:pt x="6" y="38"/>
                  </a:lnTo>
                  <a:lnTo>
                    <a:pt x="12" y="28"/>
                  </a:lnTo>
                  <a:lnTo>
                    <a:pt x="18" y="18"/>
                  </a:lnTo>
                  <a:lnTo>
                    <a:pt x="28" y="10"/>
                  </a:lnTo>
                  <a:lnTo>
                    <a:pt x="40" y="4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98" y="12"/>
                  </a:lnTo>
                  <a:lnTo>
                    <a:pt x="108" y="20"/>
                  </a:lnTo>
                  <a:lnTo>
                    <a:pt x="116" y="30"/>
                  </a:lnTo>
                  <a:lnTo>
                    <a:pt x="120" y="40"/>
                  </a:lnTo>
                  <a:lnTo>
                    <a:pt x="124" y="52"/>
                  </a:lnTo>
                  <a:lnTo>
                    <a:pt x="188" y="426"/>
                  </a:lnTo>
                  <a:close/>
                </a:path>
              </a:pathLst>
            </a:custGeom>
            <a:solidFill>
              <a:srgbClr val="FAB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42" name="Freeform 122"/>
            <p:cNvSpPr>
              <a:spLocks/>
            </p:cNvSpPr>
            <p:nvPr userDrawn="1"/>
          </p:nvSpPr>
          <p:spPr bwMode="auto">
            <a:xfrm>
              <a:off x="3559175" y="5062538"/>
              <a:ext cx="53975" cy="422275"/>
            </a:xfrm>
            <a:custGeom>
              <a:avLst/>
              <a:gdLst>
                <a:gd name="T0" fmla="*/ 34 w 34"/>
                <a:gd name="T1" fmla="*/ 244 h 266"/>
                <a:gd name="T2" fmla="*/ 16 w 34"/>
                <a:gd name="T3" fmla="*/ 0 h 266"/>
                <a:gd name="T4" fmla="*/ 16 w 34"/>
                <a:gd name="T5" fmla="*/ 0 h 266"/>
                <a:gd name="T6" fmla="*/ 8 w 34"/>
                <a:gd name="T7" fmla="*/ 10 h 266"/>
                <a:gd name="T8" fmla="*/ 2 w 34"/>
                <a:gd name="T9" fmla="*/ 24 h 266"/>
                <a:gd name="T10" fmla="*/ 0 w 34"/>
                <a:gd name="T11" fmla="*/ 38 h 266"/>
                <a:gd name="T12" fmla="*/ 0 w 34"/>
                <a:gd name="T13" fmla="*/ 52 h 266"/>
                <a:gd name="T14" fmla="*/ 32 w 34"/>
                <a:gd name="T15" fmla="*/ 266 h 266"/>
                <a:gd name="T16" fmla="*/ 32 w 34"/>
                <a:gd name="T17" fmla="*/ 266 h 266"/>
                <a:gd name="T18" fmla="*/ 34 w 34"/>
                <a:gd name="T19" fmla="*/ 254 h 266"/>
                <a:gd name="T20" fmla="*/ 34 w 34"/>
                <a:gd name="T21" fmla="*/ 244 h 266"/>
                <a:gd name="T22" fmla="*/ 34 w 34"/>
                <a:gd name="T23" fmla="*/ 244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266">
                  <a:moveTo>
                    <a:pt x="34" y="244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8" y="10"/>
                  </a:lnTo>
                  <a:lnTo>
                    <a:pt x="2" y="24"/>
                  </a:lnTo>
                  <a:lnTo>
                    <a:pt x="0" y="38"/>
                  </a:lnTo>
                  <a:lnTo>
                    <a:pt x="0" y="52"/>
                  </a:lnTo>
                  <a:lnTo>
                    <a:pt x="32" y="266"/>
                  </a:lnTo>
                  <a:lnTo>
                    <a:pt x="32" y="266"/>
                  </a:lnTo>
                  <a:lnTo>
                    <a:pt x="34" y="254"/>
                  </a:lnTo>
                  <a:lnTo>
                    <a:pt x="34" y="244"/>
                  </a:lnTo>
                  <a:lnTo>
                    <a:pt x="34" y="244"/>
                  </a:lnTo>
                  <a:close/>
                </a:path>
              </a:pathLst>
            </a:custGeom>
            <a:solidFill>
              <a:srgbClr val="EE98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43" name="Freeform 123"/>
            <p:cNvSpPr>
              <a:spLocks/>
            </p:cNvSpPr>
            <p:nvPr userDrawn="1"/>
          </p:nvSpPr>
          <p:spPr bwMode="auto">
            <a:xfrm>
              <a:off x="3368675" y="4979988"/>
              <a:ext cx="298450" cy="790575"/>
            </a:xfrm>
            <a:custGeom>
              <a:avLst/>
              <a:gdLst>
                <a:gd name="T0" fmla="*/ 188 w 188"/>
                <a:gd name="T1" fmla="*/ 426 h 498"/>
                <a:gd name="T2" fmla="*/ 188 w 188"/>
                <a:gd name="T3" fmla="*/ 426 h 498"/>
                <a:gd name="T4" fmla="*/ 188 w 188"/>
                <a:gd name="T5" fmla="*/ 438 h 498"/>
                <a:gd name="T6" fmla="*/ 186 w 188"/>
                <a:gd name="T7" fmla="*/ 450 h 498"/>
                <a:gd name="T8" fmla="*/ 182 w 188"/>
                <a:gd name="T9" fmla="*/ 462 h 498"/>
                <a:gd name="T10" fmla="*/ 176 w 188"/>
                <a:gd name="T11" fmla="*/ 472 h 498"/>
                <a:gd name="T12" fmla="*/ 170 w 188"/>
                <a:gd name="T13" fmla="*/ 482 h 498"/>
                <a:gd name="T14" fmla="*/ 160 w 188"/>
                <a:gd name="T15" fmla="*/ 488 h 498"/>
                <a:gd name="T16" fmla="*/ 148 w 188"/>
                <a:gd name="T17" fmla="*/ 494 h 498"/>
                <a:gd name="T18" fmla="*/ 136 w 188"/>
                <a:gd name="T19" fmla="*/ 498 h 498"/>
                <a:gd name="T20" fmla="*/ 136 w 188"/>
                <a:gd name="T21" fmla="*/ 498 h 498"/>
                <a:gd name="T22" fmla="*/ 136 w 188"/>
                <a:gd name="T23" fmla="*/ 498 h 498"/>
                <a:gd name="T24" fmla="*/ 124 w 188"/>
                <a:gd name="T25" fmla="*/ 498 h 498"/>
                <a:gd name="T26" fmla="*/ 112 w 188"/>
                <a:gd name="T27" fmla="*/ 498 h 498"/>
                <a:gd name="T28" fmla="*/ 100 w 188"/>
                <a:gd name="T29" fmla="*/ 494 h 498"/>
                <a:gd name="T30" fmla="*/ 90 w 188"/>
                <a:gd name="T31" fmla="*/ 488 h 498"/>
                <a:gd name="T32" fmla="*/ 80 w 188"/>
                <a:gd name="T33" fmla="*/ 480 h 498"/>
                <a:gd name="T34" fmla="*/ 72 w 188"/>
                <a:gd name="T35" fmla="*/ 470 h 498"/>
                <a:gd name="T36" fmla="*/ 68 w 188"/>
                <a:gd name="T37" fmla="*/ 458 h 498"/>
                <a:gd name="T38" fmla="*/ 64 w 188"/>
                <a:gd name="T39" fmla="*/ 446 h 498"/>
                <a:gd name="T40" fmla="*/ 0 w 188"/>
                <a:gd name="T41" fmla="*/ 74 h 498"/>
                <a:gd name="T42" fmla="*/ 0 w 188"/>
                <a:gd name="T43" fmla="*/ 74 h 498"/>
                <a:gd name="T44" fmla="*/ 0 w 188"/>
                <a:gd name="T45" fmla="*/ 60 h 498"/>
                <a:gd name="T46" fmla="*/ 0 w 188"/>
                <a:gd name="T47" fmla="*/ 48 h 498"/>
                <a:gd name="T48" fmla="*/ 4 w 188"/>
                <a:gd name="T49" fmla="*/ 36 h 498"/>
                <a:gd name="T50" fmla="*/ 10 w 188"/>
                <a:gd name="T51" fmla="*/ 26 h 498"/>
                <a:gd name="T52" fmla="*/ 18 w 188"/>
                <a:gd name="T53" fmla="*/ 18 h 498"/>
                <a:gd name="T54" fmla="*/ 28 w 188"/>
                <a:gd name="T55" fmla="*/ 10 h 498"/>
                <a:gd name="T56" fmla="*/ 38 w 188"/>
                <a:gd name="T57" fmla="*/ 4 h 498"/>
                <a:gd name="T58" fmla="*/ 52 w 188"/>
                <a:gd name="T59" fmla="*/ 0 h 498"/>
                <a:gd name="T60" fmla="*/ 52 w 188"/>
                <a:gd name="T61" fmla="*/ 0 h 498"/>
                <a:gd name="T62" fmla="*/ 52 w 188"/>
                <a:gd name="T63" fmla="*/ 0 h 498"/>
                <a:gd name="T64" fmla="*/ 64 w 188"/>
                <a:gd name="T65" fmla="*/ 0 h 498"/>
                <a:gd name="T66" fmla="*/ 76 w 188"/>
                <a:gd name="T67" fmla="*/ 2 h 498"/>
                <a:gd name="T68" fmla="*/ 88 w 188"/>
                <a:gd name="T69" fmla="*/ 6 h 498"/>
                <a:gd name="T70" fmla="*/ 98 w 188"/>
                <a:gd name="T71" fmla="*/ 12 h 498"/>
                <a:gd name="T72" fmla="*/ 108 w 188"/>
                <a:gd name="T73" fmla="*/ 20 h 498"/>
                <a:gd name="T74" fmla="*/ 114 w 188"/>
                <a:gd name="T75" fmla="*/ 28 h 498"/>
                <a:gd name="T76" fmla="*/ 120 w 188"/>
                <a:gd name="T77" fmla="*/ 40 h 498"/>
                <a:gd name="T78" fmla="*/ 124 w 188"/>
                <a:gd name="T79" fmla="*/ 52 h 498"/>
                <a:gd name="T80" fmla="*/ 188 w 188"/>
                <a:gd name="T81" fmla="*/ 426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8" h="498">
                  <a:moveTo>
                    <a:pt x="188" y="426"/>
                  </a:moveTo>
                  <a:lnTo>
                    <a:pt x="188" y="426"/>
                  </a:lnTo>
                  <a:lnTo>
                    <a:pt x="188" y="438"/>
                  </a:lnTo>
                  <a:lnTo>
                    <a:pt x="186" y="450"/>
                  </a:lnTo>
                  <a:lnTo>
                    <a:pt x="182" y="462"/>
                  </a:lnTo>
                  <a:lnTo>
                    <a:pt x="176" y="472"/>
                  </a:lnTo>
                  <a:lnTo>
                    <a:pt x="170" y="482"/>
                  </a:lnTo>
                  <a:lnTo>
                    <a:pt x="160" y="488"/>
                  </a:lnTo>
                  <a:lnTo>
                    <a:pt x="148" y="494"/>
                  </a:lnTo>
                  <a:lnTo>
                    <a:pt x="136" y="498"/>
                  </a:lnTo>
                  <a:lnTo>
                    <a:pt x="136" y="498"/>
                  </a:lnTo>
                  <a:lnTo>
                    <a:pt x="136" y="498"/>
                  </a:lnTo>
                  <a:lnTo>
                    <a:pt x="124" y="498"/>
                  </a:lnTo>
                  <a:lnTo>
                    <a:pt x="112" y="498"/>
                  </a:lnTo>
                  <a:lnTo>
                    <a:pt x="100" y="494"/>
                  </a:lnTo>
                  <a:lnTo>
                    <a:pt x="90" y="488"/>
                  </a:lnTo>
                  <a:lnTo>
                    <a:pt x="80" y="480"/>
                  </a:lnTo>
                  <a:lnTo>
                    <a:pt x="72" y="470"/>
                  </a:lnTo>
                  <a:lnTo>
                    <a:pt x="68" y="458"/>
                  </a:lnTo>
                  <a:lnTo>
                    <a:pt x="64" y="446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60"/>
                  </a:lnTo>
                  <a:lnTo>
                    <a:pt x="0" y="48"/>
                  </a:lnTo>
                  <a:lnTo>
                    <a:pt x="4" y="36"/>
                  </a:lnTo>
                  <a:lnTo>
                    <a:pt x="10" y="26"/>
                  </a:lnTo>
                  <a:lnTo>
                    <a:pt x="18" y="18"/>
                  </a:lnTo>
                  <a:lnTo>
                    <a:pt x="28" y="10"/>
                  </a:lnTo>
                  <a:lnTo>
                    <a:pt x="38" y="4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98" y="12"/>
                  </a:lnTo>
                  <a:lnTo>
                    <a:pt x="108" y="20"/>
                  </a:lnTo>
                  <a:lnTo>
                    <a:pt x="114" y="28"/>
                  </a:lnTo>
                  <a:lnTo>
                    <a:pt x="120" y="40"/>
                  </a:lnTo>
                  <a:lnTo>
                    <a:pt x="124" y="52"/>
                  </a:lnTo>
                  <a:lnTo>
                    <a:pt x="188" y="426"/>
                  </a:lnTo>
                  <a:close/>
                </a:path>
              </a:pathLst>
            </a:custGeom>
            <a:solidFill>
              <a:srgbClr val="FAB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44" name="Freeform 124"/>
            <p:cNvSpPr>
              <a:spLocks/>
            </p:cNvSpPr>
            <p:nvPr userDrawn="1"/>
          </p:nvSpPr>
          <p:spPr bwMode="auto">
            <a:xfrm>
              <a:off x="3368675" y="5011738"/>
              <a:ext cx="50800" cy="425450"/>
            </a:xfrm>
            <a:custGeom>
              <a:avLst/>
              <a:gdLst>
                <a:gd name="T0" fmla="*/ 32 w 32"/>
                <a:gd name="T1" fmla="*/ 244 h 268"/>
                <a:gd name="T2" fmla="*/ 14 w 32"/>
                <a:gd name="T3" fmla="*/ 0 h 268"/>
                <a:gd name="T4" fmla="*/ 14 w 32"/>
                <a:gd name="T5" fmla="*/ 0 h 268"/>
                <a:gd name="T6" fmla="*/ 6 w 32"/>
                <a:gd name="T7" fmla="*/ 12 h 268"/>
                <a:gd name="T8" fmla="*/ 2 w 32"/>
                <a:gd name="T9" fmla="*/ 24 h 268"/>
                <a:gd name="T10" fmla="*/ 0 w 32"/>
                <a:gd name="T11" fmla="*/ 38 h 268"/>
                <a:gd name="T12" fmla="*/ 0 w 32"/>
                <a:gd name="T13" fmla="*/ 54 h 268"/>
                <a:gd name="T14" fmla="*/ 32 w 32"/>
                <a:gd name="T15" fmla="*/ 268 h 268"/>
                <a:gd name="T16" fmla="*/ 32 w 32"/>
                <a:gd name="T17" fmla="*/ 268 h 268"/>
                <a:gd name="T18" fmla="*/ 32 w 32"/>
                <a:gd name="T19" fmla="*/ 256 h 268"/>
                <a:gd name="T20" fmla="*/ 32 w 32"/>
                <a:gd name="T21" fmla="*/ 244 h 268"/>
                <a:gd name="T22" fmla="*/ 32 w 32"/>
                <a:gd name="T23" fmla="*/ 244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268">
                  <a:moveTo>
                    <a:pt x="32" y="244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6" y="12"/>
                  </a:lnTo>
                  <a:lnTo>
                    <a:pt x="2" y="24"/>
                  </a:lnTo>
                  <a:lnTo>
                    <a:pt x="0" y="38"/>
                  </a:lnTo>
                  <a:lnTo>
                    <a:pt x="0" y="54"/>
                  </a:lnTo>
                  <a:lnTo>
                    <a:pt x="32" y="268"/>
                  </a:lnTo>
                  <a:lnTo>
                    <a:pt x="32" y="268"/>
                  </a:lnTo>
                  <a:lnTo>
                    <a:pt x="32" y="256"/>
                  </a:lnTo>
                  <a:lnTo>
                    <a:pt x="32" y="244"/>
                  </a:lnTo>
                  <a:lnTo>
                    <a:pt x="32" y="244"/>
                  </a:lnTo>
                  <a:close/>
                </a:path>
              </a:pathLst>
            </a:custGeom>
            <a:solidFill>
              <a:srgbClr val="EE98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45" name="Freeform 125"/>
            <p:cNvSpPr>
              <a:spLocks/>
            </p:cNvSpPr>
            <p:nvPr userDrawn="1"/>
          </p:nvSpPr>
          <p:spPr bwMode="auto">
            <a:xfrm>
              <a:off x="3117850" y="4662488"/>
              <a:ext cx="374650" cy="1228725"/>
            </a:xfrm>
            <a:custGeom>
              <a:avLst/>
              <a:gdLst>
                <a:gd name="T0" fmla="*/ 236 w 236"/>
                <a:gd name="T1" fmla="*/ 700 h 774"/>
                <a:gd name="T2" fmla="*/ 236 w 236"/>
                <a:gd name="T3" fmla="*/ 700 h 774"/>
                <a:gd name="T4" fmla="*/ 236 w 236"/>
                <a:gd name="T5" fmla="*/ 712 h 774"/>
                <a:gd name="T6" fmla="*/ 234 w 236"/>
                <a:gd name="T7" fmla="*/ 724 h 774"/>
                <a:gd name="T8" fmla="*/ 230 w 236"/>
                <a:gd name="T9" fmla="*/ 736 h 774"/>
                <a:gd name="T10" fmla="*/ 224 w 236"/>
                <a:gd name="T11" fmla="*/ 746 h 774"/>
                <a:gd name="T12" fmla="*/ 216 w 236"/>
                <a:gd name="T13" fmla="*/ 756 h 774"/>
                <a:gd name="T14" fmla="*/ 208 w 236"/>
                <a:gd name="T15" fmla="*/ 764 h 774"/>
                <a:gd name="T16" fmla="*/ 196 w 236"/>
                <a:gd name="T17" fmla="*/ 770 h 774"/>
                <a:gd name="T18" fmla="*/ 184 w 236"/>
                <a:gd name="T19" fmla="*/ 772 h 774"/>
                <a:gd name="T20" fmla="*/ 184 w 236"/>
                <a:gd name="T21" fmla="*/ 772 h 774"/>
                <a:gd name="T22" fmla="*/ 184 w 236"/>
                <a:gd name="T23" fmla="*/ 772 h 774"/>
                <a:gd name="T24" fmla="*/ 172 w 236"/>
                <a:gd name="T25" fmla="*/ 774 h 774"/>
                <a:gd name="T26" fmla="*/ 160 w 236"/>
                <a:gd name="T27" fmla="*/ 772 h 774"/>
                <a:gd name="T28" fmla="*/ 148 w 236"/>
                <a:gd name="T29" fmla="*/ 768 h 774"/>
                <a:gd name="T30" fmla="*/ 138 w 236"/>
                <a:gd name="T31" fmla="*/ 762 h 774"/>
                <a:gd name="T32" fmla="*/ 128 w 236"/>
                <a:gd name="T33" fmla="*/ 754 h 774"/>
                <a:gd name="T34" fmla="*/ 120 w 236"/>
                <a:gd name="T35" fmla="*/ 744 h 774"/>
                <a:gd name="T36" fmla="*/ 116 w 236"/>
                <a:gd name="T37" fmla="*/ 734 h 774"/>
                <a:gd name="T38" fmla="*/ 112 w 236"/>
                <a:gd name="T39" fmla="*/ 722 h 774"/>
                <a:gd name="T40" fmla="*/ 0 w 236"/>
                <a:gd name="T41" fmla="*/ 74 h 774"/>
                <a:gd name="T42" fmla="*/ 0 w 236"/>
                <a:gd name="T43" fmla="*/ 74 h 774"/>
                <a:gd name="T44" fmla="*/ 0 w 236"/>
                <a:gd name="T45" fmla="*/ 62 h 774"/>
                <a:gd name="T46" fmla="*/ 2 w 236"/>
                <a:gd name="T47" fmla="*/ 50 h 774"/>
                <a:gd name="T48" fmla="*/ 6 w 236"/>
                <a:gd name="T49" fmla="*/ 38 h 774"/>
                <a:gd name="T50" fmla="*/ 12 w 236"/>
                <a:gd name="T51" fmla="*/ 28 h 774"/>
                <a:gd name="T52" fmla="*/ 20 w 236"/>
                <a:gd name="T53" fmla="*/ 18 h 774"/>
                <a:gd name="T54" fmla="*/ 28 w 236"/>
                <a:gd name="T55" fmla="*/ 10 h 774"/>
                <a:gd name="T56" fmla="*/ 40 w 236"/>
                <a:gd name="T57" fmla="*/ 6 h 774"/>
                <a:gd name="T58" fmla="*/ 52 w 236"/>
                <a:gd name="T59" fmla="*/ 2 h 774"/>
                <a:gd name="T60" fmla="*/ 52 w 236"/>
                <a:gd name="T61" fmla="*/ 2 h 774"/>
                <a:gd name="T62" fmla="*/ 52 w 236"/>
                <a:gd name="T63" fmla="*/ 2 h 774"/>
                <a:gd name="T64" fmla="*/ 64 w 236"/>
                <a:gd name="T65" fmla="*/ 0 h 774"/>
                <a:gd name="T66" fmla="*/ 78 w 236"/>
                <a:gd name="T67" fmla="*/ 2 h 774"/>
                <a:gd name="T68" fmla="*/ 88 w 236"/>
                <a:gd name="T69" fmla="*/ 6 h 774"/>
                <a:gd name="T70" fmla="*/ 98 w 236"/>
                <a:gd name="T71" fmla="*/ 12 h 774"/>
                <a:gd name="T72" fmla="*/ 108 w 236"/>
                <a:gd name="T73" fmla="*/ 20 h 774"/>
                <a:gd name="T74" fmla="*/ 116 w 236"/>
                <a:gd name="T75" fmla="*/ 30 h 774"/>
                <a:gd name="T76" fmla="*/ 122 w 236"/>
                <a:gd name="T77" fmla="*/ 40 h 774"/>
                <a:gd name="T78" fmla="*/ 124 w 236"/>
                <a:gd name="T79" fmla="*/ 52 h 774"/>
                <a:gd name="T80" fmla="*/ 236 w 236"/>
                <a:gd name="T81" fmla="*/ 700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6" h="774">
                  <a:moveTo>
                    <a:pt x="236" y="700"/>
                  </a:moveTo>
                  <a:lnTo>
                    <a:pt x="236" y="700"/>
                  </a:lnTo>
                  <a:lnTo>
                    <a:pt x="236" y="712"/>
                  </a:lnTo>
                  <a:lnTo>
                    <a:pt x="234" y="724"/>
                  </a:lnTo>
                  <a:lnTo>
                    <a:pt x="230" y="736"/>
                  </a:lnTo>
                  <a:lnTo>
                    <a:pt x="224" y="746"/>
                  </a:lnTo>
                  <a:lnTo>
                    <a:pt x="216" y="756"/>
                  </a:lnTo>
                  <a:lnTo>
                    <a:pt x="208" y="764"/>
                  </a:lnTo>
                  <a:lnTo>
                    <a:pt x="196" y="770"/>
                  </a:lnTo>
                  <a:lnTo>
                    <a:pt x="184" y="772"/>
                  </a:lnTo>
                  <a:lnTo>
                    <a:pt x="184" y="772"/>
                  </a:lnTo>
                  <a:lnTo>
                    <a:pt x="184" y="772"/>
                  </a:lnTo>
                  <a:lnTo>
                    <a:pt x="172" y="774"/>
                  </a:lnTo>
                  <a:lnTo>
                    <a:pt x="160" y="772"/>
                  </a:lnTo>
                  <a:lnTo>
                    <a:pt x="148" y="768"/>
                  </a:lnTo>
                  <a:lnTo>
                    <a:pt x="138" y="762"/>
                  </a:lnTo>
                  <a:lnTo>
                    <a:pt x="128" y="754"/>
                  </a:lnTo>
                  <a:lnTo>
                    <a:pt x="120" y="744"/>
                  </a:lnTo>
                  <a:lnTo>
                    <a:pt x="116" y="734"/>
                  </a:lnTo>
                  <a:lnTo>
                    <a:pt x="112" y="722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62"/>
                  </a:lnTo>
                  <a:lnTo>
                    <a:pt x="2" y="50"/>
                  </a:lnTo>
                  <a:lnTo>
                    <a:pt x="6" y="38"/>
                  </a:lnTo>
                  <a:lnTo>
                    <a:pt x="12" y="28"/>
                  </a:lnTo>
                  <a:lnTo>
                    <a:pt x="20" y="18"/>
                  </a:lnTo>
                  <a:lnTo>
                    <a:pt x="28" y="10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78" y="2"/>
                  </a:lnTo>
                  <a:lnTo>
                    <a:pt x="88" y="6"/>
                  </a:lnTo>
                  <a:lnTo>
                    <a:pt x="98" y="12"/>
                  </a:lnTo>
                  <a:lnTo>
                    <a:pt x="108" y="20"/>
                  </a:lnTo>
                  <a:lnTo>
                    <a:pt x="116" y="30"/>
                  </a:lnTo>
                  <a:lnTo>
                    <a:pt x="122" y="40"/>
                  </a:lnTo>
                  <a:lnTo>
                    <a:pt x="124" y="52"/>
                  </a:lnTo>
                  <a:lnTo>
                    <a:pt x="236" y="700"/>
                  </a:lnTo>
                  <a:close/>
                </a:path>
              </a:pathLst>
            </a:custGeom>
            <a:solidFill>
              <a:srgbClr val="FAB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46" name="Freeform 126"/>
            <p:cNvSpPr>
              <a:spLocks/>
            </p:cNvSpPr>
            <p:nvPr userDrawn="1"/>
          </p:nvSpPr>
          <p:spPr bwMode="auto">
            <a:xfrm>
              <a:off x="3155950" y="4694238"/>
              <a:ext cx="133350" cy="127000"/>
            </a:xfrm>
            <a:custGeom>
              <a:avLst/>
              <a:gdLst>
                <a:gd name="T0" fmla="*/ 84 w 84"/>
                <a:gd name="T1" fmla="*/ 64 h 80"/>
                <a:gd name="T2" fmla="*/ 80 w 84"/>
                <a:gd name="T3" fmla="*/ 32 h 80"/>
                <a:gd name="T4" fmla="*/ 80 w 84"/>
                <a:gd name="T5" fmla="*/ 32 h 80"/>
                <a:gd name="T6" fmla="*/ 76 w 84"/>
                <a:gd name="T7" fmla="*/ 26 h 80"/>
                <a:gd name="T8" fmla="*/ 74 w 84"/>
                <a:gd name="T9" fmla="*/ 18 h 80"/>
                <a:gd name="T10" fmla="*/ 68 w 84"/>
                <a:gd name="T11" fmla="*/ 12 h 80"/>
                <a:gd name="T12" fmla="*/ 62 w 84"/>
                <a:gd name="T13" fmla="*/ 8 h 80"/>
                <a:gd name="T14" fmla="*/ 56 w 84"/>
                <a:gd name="T15" fmla="*/ 4 h 80"/>
                <a:gd name="T16" fmla="*/ 48 w 84"/>
                <a:gd name="T17" fmla="*/ 0 h 80"/>
                <a:gd name="T18" fmla="*/ 42 w 84"/>
                <a:gd name="T19" fmla="*/ 0 h 80"/>
                <a:gd name="T20" fmla="*/ 34 w 84"/>
                <a:gd name="T21" fmla="*/ 0 h 80"/>
                <a:gd name="T22" fmla="*/ 34 w 84"/>
                <a:gd name="T23" fmla="*/ 0 h 80"/>
                <a:gd name="T24" fmla="*/ 26 w 84"/>
                <a:gd name="T25" fmla="*/ 2 h 80"/>
                <a:gd name="T26" fmla="*/ 18 w 84"/>
                <a:gd name="T27" fmla="*/ 6 h 80"/>
                <a:gd name="T28" fmla="*/ 12 w 84"/>
                <a:gd name="T29" fmla="*/ 10 h 80"/>
                <a:gd name="T30" fmla="*/ 8 w 84"/>
                <a:gd name="T31" fmla="*/ 16 h 80"/>
                <a:gd name="T32" fmla="*/ 4 w 84"/>
                <a:gd name="T33" fmla="*/ 24 h 80"/>
                <a:gd name="T34" fmla="*/ 2 w 84"/>
                <a:gd name="T35" fmla="*/ 30 h 80"/>
                <a:gd name="T36" fmla="*/ 0 w 84"/>
                <a:gd name="T37" fmla="*/ 38 h 80"/>
                <a:gd name="T38" fmla="*/ 0 w 84"/>
                <a:gd name="T39" fmla="*/ 46 h 80"/>
                <a:gd name="T40" fmla="*/ 6 w 84"/>
                <a:gd name="T41" fmla="*/ 76 h 80"/>
                <a:gd name="T42" fmla="*/ 6 w 84"/>
                <a:gd name="T43" fmla="*/ 76 h 80"/>
                <a:gd name="T44" fmla="*/ 16 w 84"/>
                <a:gd name="T45" fmla="*/ 78 h 80"/>
                <a:gd name="T46" fmla="*/ 28 w 84"/>
                <a:gd name="T47" fmla="*/ 80 h 80"/>
                <a:gd name="T48" fmla="*/ 44 w 84"/>
                <a:gd name="T49" fmla="*/ 78 h 80"/>
                <a:gd name="T50" fmla="*/ 44 w 84"/>
                <a:gd name="T51" fmla="*/ 78 h 80"/>
                <a:gd name="T52" fmla="*/ 64 w 84"/>
                <a:gd name="T53" fmla="*/ 74 h 80"/>
                <a:gd name="T54" fmla="*/ 74 w 84"/>
                <a:gd name="T55" fmla="*/ 70 h 80"/>
                <a:gd name="T56" fmla="*/ 80 w 84"/>
                <a:gd name="T57" fmla="*/ 66 h 80"/>
                <a:gd name="T58" fmla="*/ 84 w 84"/>
                <a:gd name="T59" fmla="*/ 64 h 80"/>
                <a:gd name="T60" fmla="*/ 84 w 84"/>
                <a:gd name="T61" fmla="*/ 6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4" h="80">
                  <a:moveTo>
                    <a:pt x="84" y="64"/>
                  </a:moveTo>
                  <a:lnTo>
                    <a:pt x="80" y="32"/>
                  </a:lnTo>
                  <a:lnTo>
                    <a:pt x="80" y="32"/>
                  </a:lnTo>
                  <a:lnTo>
                    <a:pt x="76" y="26"/>
                  </a:lnTo>
                  <a:lnTo>
                    <a:pt x="74" y="18"/>
                  </a:lnTo>
                  <a:lnTo>
                    <a:pt x="68" y="12"/>
                  </a:lnTo>
                  <a:lnTo>
                    <a:pt x="62" y="8"/>
                  </a:lnTo>
                  <a:lnTo>
                    <a:pt x="56" y="4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6" y="2"/>
                  </a:lnTo>
                  <a:lnTo>
                    <a:pt x="18" y="6"/>
                  </a:lnTo>
                  <a:lnTo>
                    <a:pt x="12" y="10"/>
                  </a:lnTo>
                  <a:lnTo>
                    <a:pt x="8" y="16"/>
                  </a:lnTo>
                  <a:lnTo>
                    <a:pt x="4" y="24"/>
                  </a:lnTo>
                  <a:lnTo>
                    <a:pt x="2" y="30"/>
                  </a:lnTo>
                  <a:lnTo>
                    <a:pt x="0" y="38"/>
                  </a:lnTo>
                  <a:lnTo>
                    <a:pt x="0" y="46"/>
                  </a:lnTo>
                  <a:lnTo>
                    <a:pt x="6" y="76"/>
                  </a:lnTo>
                  <a:lnTo>
                    <a:pt x="6" y="76"/>
                  </a:lnTo>
                  <a:lnTo>
                    <a:pt x="16" y="78"/>
                  </a:lnTo>
                  <a:lnTo>
                    <a:pt x="28" y="80"/>
                  </a:lnTo>
                  <a:lnTo>
                    <a:pt x="44" y="78"/>
                  </a:lnTo>
                  <a:lnTo>
                    <a:pt x="44" y="78"/>
                  </a:lnTo>
                  <a:lnTo>
                    <a:pt x="64" y="74"/>
                  </a:lnTo>
                  <a:lnTo>
                    <a:pt x="74" y="70"/>
                  </a:lnTo>
                  <a:lnTo>
                    <a:pt x="80" y="66"/>
                  </a:lnTo>
                  <a:lnTo>
                    <a:pt x="84" y="64"/>
                  </a:lnTo>
                  <a:lnTo>
                    <a:pt x="84" y="64"/>
                  </a:lnTo>
                  <a:close/>
                </a:path>
              </a:pathLst>
            </a:custGeom>
            <a:solidFill>
              <a:srgbClr val="FED8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47" name="Freeform 127"/>
            <p:cNvSpPr>
              <a:spLocks/>
            </p:cNvSpPr>
            <p:nvPr userDrawn="1"/>
          </p:nvSpPr>
          <p:spPr bwMode="auto">
            <a:xfrm>
              <a:off x="3228975" y="5189538"/>
              <a:ext cx="136525" cy="34925"/>
            </a:xfrm>
            <a:custGeom>
              <a:avLst/>
              <a:gdLst>
                <a:gd name="T0" fmla="*/ 86 w 86"/>
                <a:gd name="T1" fmla="*/ 4 h 22"/>
                <a:gd name="T2" fmla="*/ 86 w 86"/>
                <a:gd name="T3" fmla="*/ 4 h 22"/>
                <a:gd name="T4" fmla="*/ 86 w 86"/>
                <a:gd name="T5" fmla="*/ 8 h 22"/>
                <a:gd name="T6" fmla="*/ 82 w 86"/>
                <a:gd name="T7" fmla="*/ 10 h 22"/>
                <a:gd name="T8" fmla="*/ 6 w 86"/>
                <a:gd name="T9" fmla="*/ 22 h 22"/>
                <a:gd name="T10" fmla="*/ 6 w 86"/>
                <a:gd name="T11" fmla="*/ 22 h 22"/>
                <a:gd name="T12" fmla="*/ 2 w 86"/>
                <a:gd name="T13" fmla="*/ 22 h 22"/>
                <a:gd name="T14" fmla="*/ 0 w 86"/>
                <a:gd name="T15" fmla="*/ 18 h 22"/>
                <a:gd name="T16" fmla="*/ 0 w 86"/>
                <a:gd name="T17" fmla="*/ 18 h 22"/>
                <a:gd name="T18" fmla="*/ 0 w 86"/>
                <a:gd name="T19" fmla="*/ 18 h 22"/>
                <a:gd name="T20" fmla="*/ 0 w 86"/>
                <a:gd name="T21" fmla="*/ 16 h 22"/>
                <a:gd name="T22" fmla="*/ 4 w 86"/>
                <a:gd name="T23" fmla="*/ 14 h 22"/>
                <a:gd name="T24" fmla="*/ 82 w 86"/>
                <a:gd name="T25" fmla="*/ 0 h 22"/>
                <a:gd name="T26" fmla="*/ 82 w 86"/>
                <a:gd name="T27" fmla="*/ 0 h 22"/>
                <a:gd name="T28" fmla="*/ 84 w 86"/>
                <a:gd name="T29" fmla="*/ 2 h 22"/>
                <a:gd name="T30" fmla="*/ 86 w 86"/>
                <a:gd name="T31" fmla="*/ 4 h 22"/>
                <a:gd name="T32" fmla="*/ 86 w 86"/>
                <a:gd name="T33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22">
                  <a:moveTo>
                    <a:pt x="86" y="4"/>
                  </a:moveTo>
                  <a:lnTo>
                    <a:pt x="86" y="4"/>
                  </a:lnTo>
                  <a:lnTo>
                    <a:pt x="86" y="8"/>
                  </a:lnTo>
                  <a:lnTo>
                    <a:pt x="82" y="10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4" y="14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4" y="2"/>
                  </a:lnTo>
                  <a:lnTo>
                    <a:pt x="86" y="4"/>
                  </a:lnTo>
                  <a:lnTo>
                    <a:pt x="86" y="4"/>
                  </a:lnTo>
                  <a:close/>
                </a:path>
              </a:pathLst>
            </a:custGeom>
            <a:solidFill>
              <a:srgbClr val="FED8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48" name="Freeform 128"/>
            <p:cNvSpPr>
              <a:spLocks/>
            </p:cNvSpPr>
            <p:nvPr userDrawn="1"/>
          </p:nvSpPr>
          <p:spPr bwMode="auto">
            <a:xfrm>
              <a:off x="3267075" y="5230813"/>
              <a:ext cx="73025" cy="22225"/>
            </a:xfrm>
            <a:custGeom>
              <a:avLst/>
              <a:gdLst>
                <a:gd name="T0" fmla="*/ 46 w 46"/>
                <a:gd name="T1" fmla="*/ 4 h 14"/>
                <a:gd name="T2" fmla="*/ 46 w 46"/>
                <a:gd name="T3" fmla="*/ 4 h 14"/>
                <a:gd name="T4" fmla="*/ 46 w 46"/>
                <a:gd name="T5" fmla="*/ 6 h 14"/>
                <a:gd name="T6" fmla="*/ 44 w 46"/>
                <a:gd name="T7" fmla="*/ 8 h 14"/>
                <a:gd name="T8" fmla="*/ 4 w 46"/>
                <a:gd name="T9" fmla="*/ 14 h 14"/>
                <a:gd name="T10" fmla="*/ 4 w 46"/>
                <a:gd name="T11" fmla="*/ 14 h 14"/>
                <a:gd name="T12" fmla="*/ 2 w 46"/>
                <a:gd name="T13" fmla="*/ 14 h 14"/>
                <a:gd name="T14" fmla="*/ 0 w 46"/>
                <a:gd name="T15" fmla="*/ 12 h 14"/>
                <a:gd name="T16" fmla="*/ 0 w 46"/>
                <a:gd name="T17" fmla="*/ 12 h 14"/>
                <a:gd name="T18" fmla="*/ 0 w 46"/>
                <a:gd name="T19" fmla="*/ 12 h 14"/>
                <a:gd name="T20" fmla="*/ 0 w 46"/>
                <a:gd name="T21" fmla="*/ 8 h 14"/>
                <a:gd name="T22" fmla="*/ 4 w 46"/>
                <a:gd name="T23" fmla="*/ 6 h 14"/>
                <a:gd name="T24" fmla="*/ 42 w 46"/>
                <a:gd name="T25" fmla="*/ 0 h 14"/>
                <a:gd name="T26" fmla="*/ 42 w 46"/>
                <a:gd name="T27" fmla="*/ 0 h 14"/>
                <a:gd name="T28" fmla="*/ 44 w 46"/>
                <a:gd name="T29" fmla="*/ 0 h 14"/>
                <a:gd name="T30" fmla="*/ 46 w 46"/>
                <a:gd name="T31" fmla="*/ 4 h 14"/>
                <a:gd name="T32" fmla="*/ 46 w 46"/>
                <a:gd name="T33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14">
                  <a:moveTo>
                    <a:pt x="46" y="4"/>
                  </a:moveTo>
                  <a:lnTo>
                    <a:pt x="46" y="4"/>
                  </a:lnTo>
                  <a:lnTo>
                    <a:pt x="46" y="6"/>
                  </a:lnTo>
                  <a:lnTo>
                    <a:pt x="44" y="8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8"/>
                  </a:lnTo>
                  <a:lnTo>
                    <a:pt x="4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6" y="4"/>
                  </a:lnTo>
                  <a:lnTo>
                    <a:pt x="46" y="4"/>
                  </a:lnTo>
                  <a:close/>
                </a:path>
              </a:pathLst>
            </a:custGeom>
            <a:solidFill>
              <a:srgbClr val="FED8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49" name="Freeform 129"/>
            <p:cNvSpPr>
              <a:spLocks/>
            </p:cNvSpPr>
            <p:nvPr userDrawn="1"/>
          </p:nvSpPr>
          <p:spPr bwMode="auto">
            <a:xfrm>
              <a:off x="3384550" y="5951538"/>
              <a:ext cx="889000" cy="904875"/>
            </a:xfrm>
            <a:custGeom>
              <a:avLst/>
              <a:gdLst>
                <a:gd name="T0" fmla="*/ 0 w 560"/>
                <a:gd name="T1" fmla="*/ 58 h 570"/>
                <a:gd name="T2" fmla="*/ 50 w 560"/>
                <a:gd name="T3" fmla="*/ 570 h 570"/>
                <a:gd name="T4" fmla="*/ 560 w 560"/>
                <a:gd name="T5" fmla="*/ 570 h 570"/>
                <a:gd name="T6" fmla="*/ 414 w 560"/>
                <a:gd name="T7" fmla="*/ 0 h 570"/>
                <a:gd name="T8" fmla="*/ 414 w 560"/>
                <a:gd name="T9" fmla="*/ 0 h 570"/>
                <a:gd name="T10" fmla="*/ 398 w 560"/>
                <a:gd name="T11" fmla="*/ 6 h 570"/>
                <a:gd name="T12" fmla="*/ 378 w 560"/>
                <a:gd name="T13" fmla="*/ 12 h 570"/>
                <a:gd name="T14" fmla="*/ 330 w 560"/>
                <a:gd name="T15" fmla="*/ 24 h 570"/>
                <a:gd name="T16" fmla="*/ 270 w 560"/>
                <a:gd name="T17" fmla="*/ 34 h 570"/>
                <a:gd name="T18" fmla="*/ 206 w 560"/>
                <a:gd name="T19" fmla="*/ 44 h 570"/>
                <a:gd name="T20" fmla="*/ 142 w 560"/>
                <a:gd name="T21" fmla="*/ 52 h 570"/>
                <a:gd name="T22" fmla="*/ 84 w 560"/>
                <a:gd name="T23" fmla="*/ 58 h 570"/>
                <a:gd name="T24" fmla="*/ 34 w 560"/>
                <a:gd name="T25" fmla="*/ 60 h 570"/>
                <a:gd name="T26" fmla="*/ 16 w 560"/>
                <a:gd name="T27" fmla="*/ 60 h 570"/>
                <a:gd name="T28" fmla="*/ 0 w 560"/>
                <a:gd name="T29" fmla="*/ 58 h 570"/>
                <a:gd name="T30" fmla="*/ 0 w 560"/>
                <a:gd name="T31" fmla="*/ 58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0" h="570">
                  <a:moveTo>
                    <a:pt x="0" y="58"/>
                  </a:moveTo>
                  <a:lnTo>
                    <a:pt x="50" y="570"/>
                  </a:lnTo>
                  <a:lnTo>
                    <a:pt x="560" y="570"/>
                  </a:lnTo>
                  <a:lnTo>
                    <a:pt x="414" y="0"/>
                  </a:lnTo>
                  <a:lnTo>
                    <a:pt x="414" y="0"/>
                  </a:lnTo>
                  <a:lnTo>
                    <a:pt x="398" y="6"/>
                  </a:lnTo>
                  <a:lnTo>
                    <a:pt x="378" y="12"/>
                  </a:lnTo>
                  <a:lnTo>
                    <a:pt x="330" y="24"/>
                  </a:lnTo>
                  <a:lnTo>
                    <a:pt x="270" y="34"/>
                  </a:lnTo>
                  <a:lnTo>
                    <a:pt x="206" y="44"/>
                  </a:lnTo>
                  <a:lnTo>
                    <a:pt x="142" y="52"/>
                  </a:lnTo>
                  <a:lnTo>
                    <a:pt x="84" y="58"/>
                  </a:lnTo>
                  <a:lnTo>
                    <a:pt x="34" y="60"/>
                  </a:lnTo>
                  <a:lnTo>
                    <a:pt x="16" y="60"/>
                  </a:lnTo>
                  <a:lnTo>
                    <a:pt x="0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29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50" name="Freeform 130"/>
            <p:cNvSpPr>
              <a:spLocks/>
            </p:cNvSpPr>
            <p:nvPr userDrawn="1"/>
          </p:nvSpPr>
          <p:spPr bwMode="auto">
            <a:xfrm>
              <a:off x="1730375" y="4932363"/>
              <a:ext cx="361950" cy="1050925"/>
            </a:xfrm>
            <a:custGeom>
              <a:avLst/>
              <a:gdLst>
                <a:gd name="T0" fmla="*/ 64 w 228"/>
                <a:gd name="T1" fmla="*/ 620 h 662"/>
                <a:gd name="T2" fmla="*/ 64 w 228"/>
                <a:gd name="T3" fmla="*/ 620 h 662"/>
                <a:gd name="T4" fmla="*/ 58 w 228"/>
                <a:gd name="T5" fmla="*/ 610 h 662"/>
                <a:gd name="T6" fmla="*/ 54 w 228"/>
                <a:gd name="T7" fmla="*/ 594 h 662"/>
                <a:gd name="T8" fmla="*/ 42 w 228"/>
                <a:gd name="T9" fmla="*/ 550 h 662"/>
                <a:gd name="T10" fmla="*/ 30 w 228"/>
                <a:gd name="T11" fmla="*/ 490 h 662"/>
                <a:gd name="T12" fmla="*/ 20 w 228"/>
                <a:gd name="T13" fmla="*/ 426 h 662"/>
                <a:gd name="T14" fmla="*/ 6 w 228"/>
                <a:gd name="T15" fmla="*/ 308 h 662"/>
                <a:gd name="T16" fmla="*/ 0 w 228"/>
                <a:gd name="T17" fmla="*/ 256 h 662"/>
                <a:gd name="T18" fmla="*/ 144 w 228"/>
                <a:gd name="T19" fmla="*/ 0 h 662"/>
                <a:gd name="T20" fmla="*/ 144 w 228"/>
                <a:gd name="T21" fmla="*/ 0 h 662"/>
                <a:gd name="T22" fmla="*/ 152 w 228"/>
                <a:gd name="T23" fmla="*/ 12 h 662"/>
                <a:gd name="T24" fmla="*/ 160 w 228"/>
                <a:gd name="T25" fmla="*/ 26 h 662"/>
                <a:gd name="T26" fmla="*/ 168 w 228"/>
                <a:gd name="T27" fmla="*/ 42 h 662"/>
                <a:gd name="T28" fmla="*/ 176 w 228"/>
                <a:gd name="T29" fmla="*/ 62 h 662"/>
                <a:gd name="T30" fmla="*/ 184 w 228"/>
                <a:gd name="T31" fmla="*/ 84 h 662"/>
                <a:gd name="T32" fmla="*/ 188 w 228"/>
                <a:gd name="T33" fmla="*/ 106 h 662"/>
                <a:gd name="T34" fmla="*/ 188 w 228"/>
                <a:gd name="T35" fmla="*/ 118 h 662"/>
                <a:gd name="T36" fmla="*/ 186 w 228"/>
                <a:gd name="T37" fmla="*/ 128 h 662"/>
                <a:gd name="T38" fmla="*/ 186 w 228"/>
                <a:gd name="T39" fmla="*/ 128 h 662"/>
                <a:gd name="T40" fmla="*/ 178 w 228"/>
                <a:gd name="T41" fmla="*/ 182 h 662"/>
                <a:gd name="T42" fmla="*/ 166 w 228"/>
                <a:gd name="T43" fmla="*/ 234 h 662"/>
                <a:gd name="T44" fmla="*/ 154 w 228"/>
                <a:gd name="T45" fmla="*/ 290 h 662"/>
                <a:gd name="T46" fmla="*/ 212 w 228"/>
                <a:gd name="T47" fmla="*/ 490 h 662"/>
                <a:gd name="T48" fmla="*/ 212 w 228"/>
                <a:gd name="T49" fmla="*/ 490 h 662"/>
                <a:gd name="T50" fmla="*/ 216 w 228"/>
                <a:gd name="T51" fmla="*/ 498 h 662"/>
                <a:gd name="T52" fmla="*/ 220 w 228"/>
                <a:gd name="T53" fmla="*/ 508 h 662"/>
                <a:gd name="T54" fmla="*/ 222 w 228"/>
                <a:gd name="T55" fmla="*/ 522 h 662"/>
                <a:gd name="T56" fmla="*/ 222 w 228"/>
                <a:gd name="T57" fmla="*/ 522 h 662"/>
                <a:gd name="T58" fmla="*/ 226 w 228"/>
                <a:gd name="T59" fmla="*/ 536 h 662"/>
                <a:gd name="T60" fmla="*/ 228 w 228"/>
                <a:gd name="T61" fmla="*/ 554 h 662"/>
                <a:gd name="T62" fmla="*/ 228 w 228"/>
                <a:gd name="T63" fmla="*/ 570 h 662"/>
                <a:gd name="T64" fmla="*/ 226 w 228"/>
                <a:gd name="T65" fmla="*/ 588 h 662"/>
                <a:gd name="T66" fmla="*/ 222 w 228"/>
                <a:gd name="T67" fmla="*/ 606 h 662"/>
                <a:gd name="T68" fmla="*/ 216 w 228"/>
                <a:gd name="T69" fmla="*/ 620 h 662"/>
                <a:gd name="T70" fmla="*/ 206 w 228"/>
                <a:gd name="T71" fmla="*/ 634 h 662"/>
                <a:gd name="T72" fmla="*/ 200 w 228"/>
                <a:gd name="T73" fmla="*/ 640 h 662"/>
                <a:gd name="T74" fmla="*/ 192 w 228"/>
                <a:gd name="T75" fmla="*/ 646 h 662"/>
                <a:gd name="T76" fmla="*/ 192 w 228"/>
                <a:gd name="T77" fmla="*/ 646 h 662"/>
                <a:gd name="T78" fmla="*/ 178 w 228"/>
                <a:gd name="T79" fmla="*/ 652 h 662"/>
                <a:gd name="T80" fmla="*/ 166 w 228"/>
                <a:gd name="T81" fmla="*/ 658 h 662"/>
                <a:gd name="T82" fmla="*/ 156 w 228"/>
                <a:gd name="T83" fmla="*/ 662 h 662"/>
                <a:gd name="T84" fmla="*/ 144 w 228"/>
                <a:gd name="T85" fmla="*/ 662 h 662"/>
                <a:gd name="T86" fmla="*/ 134 w 228"/>
                <a:gd name="T87" fmla="*/ 662 h 662"/>
                <a:gd name="T88" fmla="*/ 126 w 228"/>
                <a:gd name="T89" fmla="*/ 662 h 662"/>
                <a:gd name="T90" fmla="*/ 108 w 228"/>
                <a:gd name="T91" fmla="*/ 656 h 662"/>
                <a:gd name="T92" fmla="*/ 94 w 228"/>
                <a:gd name="T93" fmla="*/ 648 h 662"/>
                <a:gd name="T94" fmla="*/ 82 w 228"/>
                <a:gd name="T95" fmla="*/ 638 h 662"/>
                <a:gd name="T96" fmla="*/ 64 w 228"/>
                <a:gd name="T97" fmla="*/ 620 h 662"/>
                <a:gd name="T98" fmla="*/ 64 w 228"/>
                <a:gd name="T99" fmla="*/ 620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8" h="662">
                  <a:moveTo>
                    <a:pt x="64" y="620"/>
                  </a:moveTo>
                  <a:lnTo>
                    <a:pt x="64" y="620"/>
                  </a:lnTo>
                  <a:lnTo>
                    <a:pt x="58" y="610"/>
                  </a:lnTo>
                  <a:lnTo>
                    <a:pt x="54" y="594"/>
                  </a:lnTo>
                  <a:lnTo>
                    <a:pt x="42" y="550"/>
                  </a:lnTo>
                  <a:lnTo>
                    <a:pt x="30" y="490"/>
                  </a:lnTo>
                  <a:lnTo>
                    <a:pt x="20" y="426"/>
                  </a:lnTo>
                  <a:lnTo>
                    <a:pt x="6" y="308"/>
                  </a:lnTo>
                  <a:lnTo>
                    <a:pt x="0" y="256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152" y="12"/>
                  </a:lnTo>
                  <a:lnTo>
                    <a:pt x="160" y="26"/>
                  </a:lnTo>
                  <a:lnTo>
                    <a:pt x="168" y="42"/>
                  </a:lnTo>
                  <a:lnTo>
                    <a:pt x="176" y="62"/>
                  </a:lnTo>
                  <a:lnTo>
                    <a:pt x="184" y="84"/>
                  </a:lnTo>
                  <a:lnTo>
                    <a:pt x="188" y="106"/>
                  </a:lnTo>
                  <a:lnTo>
                    <a:pt x="188" y="118"/>
                  </a:lnTo>
                  <a:lnTo>
                    <a:pt x="186" y="128"/>
                  </a:lnTo>
                  <a:lnTo>
                    <a:pt x="186" y="128"/>
                  </a:lnTo>
                  <a:lnTo>
                    <a:pt x="178" y="182"/>
                  </a:lnTo>
                  <a:lnTo>
                    <a:pt x="166" y="234"/>
                  </a:lnTo>
                  <a:lnTo>
                    <a:pt x="154" y="290"/>
                  </a:lnTo>
                  <a:lnTo>
                    <a:pt x="212" y="490"/>
                  </a:lnTo>
                  <a:lnTo>
                    <a:pt x="212" y="490"/>
                  </a:lnTo>
                  <a:lnTo>
                    <a:pt x="216" y="498"/>
                  </a:lnTo>
                  <a:lnTo>
                    <a:pt x="220" y="508"/>
                  </a:lnTo>
                  <a:lnTo>
                    <a:pt x="222" y="522"/>
                  </a:lnTo>
                  <a:lnTo>
                    <a:pt x="222" y="522"/>
                  </a:lnTo>
                  <a:lnTo>
                    <a:pt x="226" y="536"/>
                  </a:lnTo>
                  <a:lnTo>
                    <a:pt x="228" y="554"/>
                  </a:lnTo>
                  <a:lnTo>
                    <a:pt x="228" y="570"/>
                  </a:lnTo>
                  <a:lnTo>
                    <a:pt x="226" y="588"/>
                  </a:lnTo>
                  <a:lnTo>
                    <a:pt x="222" y="606"/>
                  </a:lnTo>
                  <a:lnTo>
                    <a:pt x="216" y="620"/>
                  </a:lnTo>
                  <a:lnTo>
                    <a:pt x="206" y="634"/>
                  </a:lnTo>
                  <a:lnTo>
                    <a:pt x="200" y="640"/>
                  </a:lnTo>
                  <a:lnTo>
                    <a:pt x="192" y="646"/>
                  </a:lnTo>
                  <a:lnTo>
                    <a:pt x="192" y="646"/>
                  </a:lnTo>
                  <a:lnTo>
                    <a:pt x="178" y="652"/>
                  </a:lnTo>
                  <a:lnTo>
                    <a:pt x="166" y="658"/>
                  </a:lnTo>
                  <a:lnTo>
                    <a:pt x="156" y="662"/>
                  </a:lnTo>
                  <a:lnTo>
                    <a:pt x="144" y="662"/>
                  </a:lnTo>
                  <a:lnTo>
                    <a:pt x="134" y="662"/>
                  </a:lnTo>
                  <a:lnTo>
                    <a:pt x="126" y="662"/>
                  </a:lnTo>
                  <a:lnTo>
                    <a:pt x="108" y="656"/>
                  </a:lnTo>
                  <a:lnTo>
                    <a:pt x="94" y="648"/>
                  </a:lnTo>
                  <a:lnTo>
                    <a:pt x="82" y="638"/>
                  </a:lnTo>
                  <a:lnTo>
                    <a:pt x="64" y="620"/>
                  </a:lnTo>
                  <a:lnTo>
                    <a:pt x="64" y="620"/>
                  </a:lnTo>
                  <a:close/>
                </a:path>
              </a:pathLst>
            </a:custGeom>
            <a:solidFill>
              <a:srgbClr val="FAB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51" name="Freeform 131"/>
            <p:cNvSpPr>
              <a:spLocks/>
            </p:cNvSpPr>
            <p:nvPr userDrawn="1"/>
          </p:nvSpPr>
          <p:spPr bwMode="auto">
            <a:xfrm>
              <a:off x="1949450" y="2230438"/>
              <a:ext cx="168275" cy="317500"/>
            </a:xfrm>
            <a:custGeom>
              <a:avLst/>
              <a:gdLst>
                <a:gd name="T0" fmla="*/ 64 w 106"/>
                <a:gd name="T1" fmla="*/ 124 h 200"/>
                <a:gd name="T2" fmla="*/ 62 w 106"/>
                <a:gd name="T3" fmla="*/ 132 h 200"/>
                <a:gd name="T4" fmla="*/ 78 w 106"/>
                <a:gd name="T5" fmla="*/ 162 h 200"/>
                <a:gd name="T6" fmla="*/ 106 w 106"/>
                <a:gd name="T7" fmla="*/ 188 h 200"/>
                <a:gd name="T8" fmla="*/ 102 w 106"/>
                <a:gd name="T9" fmla="*/ 176 h 200"/>
                <a:gd name="T10" fmla="*/ 92 w 106"/>
                <a:gd name="T11" fmla="*/ 138 h 200"/>
                <a:gd name="T12" fmla="*/ 84 w 106"/>
                <a:gd name="T13" fmla="*/ 106 h 200"/>
                <a:gd name="T14" fmla="*/ 72 w 106"/>
                <a:gd name="T15" fmla="*/ 72 h 200"/>
                <a:gd name="T16" fmla="*/ 46 w 106"/>
                <a:gd name="T17" fmla="*/ 36 h 200"/>
                <a:gd name="T18" fmla="*/ 4 w 106"/>
                <a:gd name="T19" fmla="*/ 0 h 200"/>
                <a:gd name="T20" fmla="*/ 0 w 106"/>
                <a:gd name="T21" fmla="*/ 24 h 200"/>
                <a:gd name="T22" fmla="*/ 2 w 106"/>
                <a:gd name="T23" fmla="*/ 72 h 200"/>
                <a:gd name="T24" fmla="*/ 16 w 106"/>
                <a:gd name="T25" fmla="*/ 116 h 200"/>
                <a:gd name="T26" fmla="*/ 40 w 106"/>
                <a:gd name="T27" fmla="*/ 154 h 200"/>
                <a:gd name="T28" fmla="*/ 54 w 106"/>
                <a:gd name="T29" fmla="*/ 170 h 200"/>
                <a:gd name="T30" fmla="*/ 84 w 106"/>
                <a:gd name="T31" fmla="*/ 192 h 200"/>
                <a:gd name="T32" fmla="*/ 100 w 106"/>
                <a:gd name="T33" fmla="*/ 200 h 200"/>
                <a:gd name="T34" fmla="*/ 82 w 106"/>
                <a:gd name="T35" fmla="*/ 186 h 200"/>
                <a:gd name="T36" fmla="*/ 58 w 106"/>
                <a:gd name="T37" fmla="*/ 156 h 200"/>
                <a:gd name="T38" fmla="*/ 52 w 106"/>
                <a:gd name="T39" fmla="*/ 138 h 200"/>
                <a:gd name="T40" fmla="*/ 42 w 106"/>
                <a:gd name="T41" fmla="*/ 132 h 200"/>
                <a:gd name="T42" fmla="*/ 36 w 106"/>
                <a:gd name="T43" fmla="*/ 126 h 200"/>
                <a:gd name="T44" fmla="*/ 28 w 106"/>
                <a:gd name="T45" fmla="*/ 120 h 200"/>
                <a:gd name="T46" fmla="*/ 28 w 106"/>
                <a:gd name="T47" fmla="*/ 120 h 200"/>
                <a:gd name="T48" fmla="*/ 26 w 106"/>
                <a:gd name="T49" fmla="*/ 118 h 200"/>
                <a:gd name="T50" fmla="*/ 28 w 106"/>
                <a:gd name="T51" fmla="*/ 116 h 200"/>
                <a:gd name="T52" fmla="*/ 32 w 106"/>
                <a:gd name="T53" fmla="*/ 114 h 200"/>
                <a:gd name="T54" fmla="*/ 32 w 106"/>
                <a:gd name="T55" fmla="*/ 114 h 200"/>
                <a:gd name="T56" fmla="*/ 32 w 106"/>
                <a:gd name="T57" fmla="*/ 116 h 200"/>
                <a:gd name="T58" fmla="*/ 40 w 106"/>
                <a:gd name="T59" fmla="*/ 120 h 200"/>
                <a:gd name="T60" fmla="*/ 48 w 106"/>
                <a:gd name="T61" fmla="*/ 126 h 200"/>
                <a:gd name="T62" fmla="*/ 48 w 106"/>
                <a:gd name="T63" fmla="*/ 126 h 200"/>
                <a:gd name="T64" fmla="*/ 38 w 106"/>
                <a:gd name="T65" fmla="*/ 90 h 200"/>
                <a:gd name="T66" fmla="*/ 34 w 106"/>
                <a:gd name="T67" fmla="*/ 74 h 200"/>
                <a:gd name="T68" fmla="*/ 38 w 106"/>
                <a:gd name="T69" fmla="*/ 66 h 200"/>
                <a:gd name="T70" fmla="*/ 44 w 106"/>
                <a:gd name="T71" fmla="*/ 68 h 200"/>
                <a:gd name="T72" fmla="*/ 46 w 106"/>
                <a:gd name="T73" fmla="*/ 72 h 200"/>
                <a:gd name="T74" fmla="*/ 50 w 106"/>
                <a:gd name="T75" fmla="*/ 86 h 200"/>
                <a:gd name="T76" fmla="*/ 58 w 106"/>
                <a:gd name="T77" fmla="*/ 114 h 200"/>
                <a:gd name="T78" fmla="*/ 68 w 106"/>
                <a:gd name="T79" fmla="*/ 84 h 200"/>
                <a:gd name="T80" fmla="*/ 70 w 106"/>
                <a:gd name="T81" fmla="*/ 84 h 200"/>
                <a:gd name="T82" fmla="*/ 74 w 106"/>
                <a:gd name="T83" fmla="*/ 84 h 200"/>
                <a:gd name="T84" fmla="*/ 74 w 106"/>
                <a:gd name="T85" fmla="*/ 88 h 200"/>
                <a:gd name="T86" fmla="*/ 66 w 106"/>
                <a:gd name="T87" fmla="*/ 108 h 200"/>
                <a:gd name="T88" fmla="*/ 64 w 106"/>
                <a:gd name="T89" fmla="*/ 12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6" h="200">
                  <a:moveTo>
                    <a:pt x="64" y="124"/>
                  </a:moveTo>
                  <a:lnTo>
                    <a:pt x="64" y="124"/>
                  </a:lnTo>
                  <a:lnTo>
                    <a:pt x="62" y="132"/>
                  </a:lnTo>
                  <a:lnTo>
                    <a:pt x="62" y="132"/>
                  </a:lnTo>
                  <a:lnTo>
                    <a:pt x="70" y="148"/>
                  </a:lnTo>
                  <a:lnTo>
                    <a:pt x="78" y="162"/>
                  </a:lnTo>
                  <a:lnTo>
                    <a:pt x="90" y="176"/>
                  </a:lnTo>
                  <a:lnTo>
                    <a:pt x="106" y="188"/>
                  </a:lnTo>
                  <a:lnTo>
                    <a:pt x="106" y="188"/>
                  </a:lnTo>
                  <a:lnTo>
                    <a:pt x="102" y="176"/>
                  </a:lnTo>
                  <a:lnTo>
                    <a:pt x="98" y="164"/>
                  </a:lnTo>
                  <a:lnTo>
                    <a:pt x="92" y="138"/>
                  </a:lnTo>
                  <a:lnTo>
                    <a:pt x="92" y="138"/>
                  </a:lnTo>
                  <a:lnTo>
                    <a:pt x="84" y="106"/>
                  </a:lnTo>
                  <a:lnTo>
                    <a:pt x="80" y="88"/>
                  </a:lnTo>
                  <a:lnTo>
                    <a:pt x="72" y="72"/>
                  </a:lnTo>
                  <a:lnTo>
                    <a:pt x="60" y="54"/>
                  </a:lnTo>
                  <a:lnTo>
                    <a:pt x="46" y="36"/>
                  </a:lnTo>
                  <a:lnTo>
                    <a:pt x="28" y="18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2" y="72"/>
                  </a:lnTo>
                  <a:lnTo>
                    <a:pt x="8" y="94"/>
                  </a:lnTo>
                  <a:lnTo>
                    <a:pt x="16" y="116"/>
                  </a:lnTo>
                  <a:lnTo>
                    <a:pt x="26" y="136"/>
                  </a:lnTo>
                  <a:lnTo>
                    <a:pt x="40" y="154"/>
                  </a:lnTo>
                  <a:lnTo>
                    <a:pt x="54" y="170"/>
                  </a:lnTo>
                  <a:lnTo>
                    <a:pt x="54" y="170"/>
                  </a:lnTo>
                  <a:lnTo>
                    <a:pt x="70" y="182"/>
                  </a:lnTo>
                  <a:lnTo>
                    <a:pt x="84" y="192"/>
                  </a:lnTo>
                  <a:lnTo>
                    <a:pt x="84" y="192"/>
                  </a:lnTo>
                  <a:lnTo>
                    <a:pt x="100" y="200"/>
                  </a:lnTo>
                  <a:lnTo>
                    <a:pt x="100" y="200"/>
                  </a:lnTo>
                  <a:lnTo>
                    <a:pt x="82" y="186"/>
                  </a:lnTo>
                  <a:lnTo>
                    <a:pt x="68" y="172"/>
                  </a:lnTo>
                  <a:lnTo>
                    <a:pt x="58" y="156"/>
                  </a:lnTo>
                  <a:lnTo>
                    <a:pt x="52" y="138"/>
                  </a:lnTo>
                  <a:lnTo>
                    <a:pt x="52" y="138"/>
                  </a:lnTo>
                  <a:lnTo>
                    <a:pt x="42" y="132"/>
                  </a:lnTo>
                  <a:lnTo>
                    <a:pt x="42" y="132"/>
                  </a:lnTo>
                  <a:lnTo>
                    <a:pt x="36" y="126"/>
                  </a:lnTo>
                  <a:lnTo>
                    <a:pt x="36" y="126"/>
                  </a:lnTo>
                  <a:lnTo>
                    <a:pt x="28" y="120"/>
                  </a:lnTo>
                  <a:lnTo>
                    <a:pt x="28" y="120"/>
                  </a:lnTo>
                  <a:lnTo>
                    <a:pt x="28" y="120"/>
                  </a:lnTo>
                  <a:lnTo>
                    <a:pt x="28" y="120"/>
                  </a:lnTo>
                  <a:lnTo>
                    <a:pt x="28" y="120"/>
                  </a:lnTo>
                  <a:lnTo>
                    <a:pt x="26" y="118"/>
                  </a:lnTo>
                  <a:lnTo>
                    <a:pt x="28" y="116"/>
                  </a:lnTo>
                  <a:lnTo>
                    <a:pt x="28" y="116"/>
                  </a:lnTo>
                  <a:lnTo>
                    <a:pt x="30" y="114"/>
                  </a:lnTo>
                  <a:lnTo>
                    <a:pt x="32" y="114"/>
                  </a:lnTo>
                  <a:lnTo>
                    <a:pt x="32" y="114"/>
                  </a:lnTo>
                  <a:lnTo>
                    <a:pt x="32" y="114"/>
                  </a:lnTo>
                  <a:lnTo>
                    <a:pt x="32" y="116"/>
                  </a:lnTo>
                  <a:lnTo>
                    <a:pt x="32" y="116"/>
                  </a:lnTo>
                  <a:lnTo>
                    <a:pt x="40" y="120"/>
                  </a:lnTo>
                  <a:lnTo>
                    <a:pt x="40" y="120"/>
                  </a:lnTo>
                  <a:lnTo>
                    <a:pt x="48" y="126"/>
                  </a:lnTo>
                  <a:lnTo>
                    <a:pt x="48" y="126"/>
                  </a:lnTo>
                  <a:lnTo>
                    <a:pt x="48" y="126"/>
                  </a:lnTo>
                  <a:lnTo>
                    <a:pt x="48" y="126"/>
                  </a:lnTo>
                  <a:lnTo>
                    <a:pt x="38" y="90"/>
                  </a:lnTo>
                  <a:lnTo>
                    <a:pt x="38" y="90"/>
                  </a:lnTo>
                  <a:lnTo>
                    <a:pt x="34" y="74"/>
                  </a:lnTo>
                  <a:lnTo>
                    <a:pt x="34" y="74"/>
                  </a:lnTo>
                  <a:lnTo>
                    <a:pt x="34" y="70"/>
                  </a:lnTo>
                  <a:lnTo>
                    <a:pt x="38" y="66"/>
                  </a:lnTo>
                  <a:lnTo>
                    <a:pt x="38" y="66"/>
                  </a:lnTo>
                  <a:lnTo>
                    <a:pt x="44" y="68"/>
                  </a:lnTo>
                  <a:lnTo>
                    <a:pt x="46" y="72"/>
                  </a:lnTo>
                  <a:lnTo>
                    <a:pt x="46" y="72"/>
                  </a:lnTo>
                  <a:lnTo>
                    <a:pt x="50" y="86"/>
                  </a:lnTo>
                  <a:lnTo>
                    <a:pt x="50" y="86"/>
                  </a:lnTo>
                  <a:lnTo>
                    <a:pt x="58" y="114"/>
                  </a:lnTo>
                  <a:lnTo>
                    <a:pt x="58" y="114"/>
                  </a:lnTo>
                  <a:lnTo>
                    <a:pt x="62" y="102"/>
                  </a:lnTo>
                  <a:lnTo>
                    <a:pt x="68" y="84"/>
                  </a:lnTo>
                  <a:lnTo>
                    <a:pt x="68" y="84"/>
                  </a:lnTo>
                  <a:lnTo>
                    <a:pt x="70" y="84"/>
                  </a:lnTo>
                  <a:lnTo>
                    <a:pt x="74" y="84"/>
                  </a:lnTo>
                  <a:lnTo>
                    <a:pt x="74" y="84"/>
                  </a:lnTo>
                  <a:lnTo>
                    <a:pt x="76" y="86"/>
                  </a:lnTo>
                  <a:lnTo>
                    <a:pt x="74" y="88"/>
                  </a:lnTo>
                  <a:lnTo>
                    <a:pt x="74" y="88"/>
                  </a:lnTo>
                  <a:lnTo>
                    <a:pt x="66" y="108"/>
                  </a:lnTo>
                  <a:lnTo>
                    <a:pt x="64" y="124"/>
                  </a:lnTo>
                  <a:lnTo>
                    <a:pt x="64" y="124"/>
                  </a:lnTo>
                  <a:close/>
                </a:path>
              </a:pathLst>
            </a:custGeom>
            <a:solidFill>
              <a:srgbClr val="296E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52" name="Freeform 132"/>
            <p:cNvSpPr>
              <a:spLocks/>
            </p:cNvSpPr>
            <p:nvPr userDrawn="1"/>
          </p:nvSpPr>
          <p:spPr bwMode="auto">
            <a:xfrm>
              <a:off x="1787525" y="1871663"/>
              <a:ext cx="866775" cy="866775"/>
            </a:xfrm>
            <a:custGeom>
              <a:avLst/>
              <a:gdLst>
                <a:gd name="T0" fmla="*/ 468 w 546"/>
                <a:gd name="T1" fmla="*/ 84 h 546"/>
                <a:gd name="T2" fmla="*/ 426 w 546"/>
                <a:gd name="T3" fmla="*/ 48 h 546"/>
                <a:gd name="T4" fmla="*/ 380 w 546"/>
                <a:gd name="T5" fmla="*/ 22 h 546"/>
                <a:gd name="T6" fmla="*/ 330 w 546"/>
                <a:gd name="T7" fmla="*/ 6 h 546"/>
                <a:gd name="T8" fmla="*/ 278 w 546"/>
                <a:gd name="T9" fmla="*/ 0 h 546"/>
                <a:gd name="T10" fmla="*/ 226 w 546"/>
                <a:gd name="T11" fmla="*/ 4 h 546"/>
                <a:gd name="T12" fmla="*/ 174 w 546"/>
                <a:gd name="T13" fmla="*/ 18 h 546"/>
                <a:gd name="T14" fmla="*/ 126 w 546"/>
                <a:gd name="T15" fmla="*/ 42 h 546"/>
                <a:gd name="T16" fmla="*/ 82 w 546"/>
                <a:gd name="T17" fmla="*/ 76 h 546"/>
                <a:gd name="T18" fmla="*/ 64 w 546"/>
                <a:gd name="T19" fmla="*/ 98 h 546"/>
                <a:gd name="T20" fmla="*/ 32 w 546"/>
                <a:gd name="T21" fmla="*/ 142 h 546"/>
                <a:gd name="T22" fmla="*/ 12 w 546"/>
                <a:gd name="T23" fmla="*/ 190 h 546"/>
                <a:gd name="T24" fmla="*/ 0 w 546"/>
                <a:gd name="T25" fmla="*/ 242 h 546"/>
                <a:gd name="T26" fmla="*/ 0 w 546"/>
                <a:gd name="T27" fmla="*/ 294 h 546"/>
                <a:gd name="T28" fmla="*/ 8 w 546"/>
                <a:gd name="T29" fmla="*/ 346 h 546"/>
                <a:gd name="T30" fmla="*/ 28 w 546"/>
                <a:gd name="T31" fmla="*/ 396 h 546"/>
                <a:gd name="T32" fmla="*/ 58 w 546"/>
                <a:gd name="T33" fmla="*/ 442 h 546"/>
                <a:gd name="T34" fmla="*/ 76 w 546"/>
                <a:gd name="T35" fmla="*/ 462 h 546"/>
                <a:gd name="T36" fmla="*/ 118 w 546"/>
                <a:gd name="T37" fmla="*/ 498 h 546"/>
                <a:gd name="T38" fmla="*/ 164 w 546"/>
                <a:gd name="T39" fmla="*/ 524 h 546"/>
                <a:gd name="T40" fmla="*/ 214 w 546"/>
                <a:gd name="T41" fmla="*/ 540 h 546"/>
                <a:gd name="T42" fmla="*/ 266 w 546"/>
                <a:gd name="T43" fmla="*/ 546 h 546"/>
                <a:gd name="T44" fmla="*/ 320 w 546"/>
                <a:gd name="T45" fmla="*/ 542 h 546"/>
                <a:gd name="T46" fmla="*/ 370 w 546"/>
                <a:gd name="T47" fmla="*/ 528 h 546"/>
                <a:gd name="T48" fmla="*/ 418 w 546"/>
                <a:gd name="T49" fmla="*/ 504 h 546"/>
                <a:gd name="T50" fmla="*/ 462 w 546"/>
                <a:gd name="T51" fmla="*/ 470 h 546"/>
                <a:gd name="T52" fmla="*/ 480 w 546"/>
                <a:gd name="T53" fmla="*/ 450 h 546"/>
                <a:gd name="T54" fmla="*/ 512 w 546"/>
                <a:gd name="T55" fmla="*/ 404 h 546"/>
                <a:gd name="T56" fmla="*/ 532 w 546"/>
                <a:gd name="T57" fmla="*/ 356 h 546"/>
                <a:gd name="T58" fmla="*/ 544 w 546"/>
                <a:gd name="T59" fmla="*/ 304 h 546"/>
                <a:gd name="T60" fmla="*/ 544 w 546"/>
                <a:gd name="T61" fmla="*/ 252 h 546"/>
                <a:gd name="T62" fmla="*/ 536 w 546"/>
                <a:gd name="T63" fmla="*/ 200 h 546"/>
                <a:gd name="T64" fmla="*/ 516 w 546"/>
                <a:gd name="T65" fmla="*/ 152 h 546"/>
                <a:gd name="T66" fmla="*/ 488 w 546"/>
                <a:gd name="T67" fmla="*/ 106 h 546"/>
                <a:gd name="T68" fmla="*/ 468 w 546"/>
                <a:gd name="T69" fmla="*/ 84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46" h="546">
                  <a:moveTo>
                    <a:pt x="468" y="84"/>
                  </a:moveTo>
                  <a:lnTo>
                    <a:pt x="468" y="84"/>
                  </a:lnTo>
                  <a:lnTo>
                    <a:pt x="448" y="64"/>
                  </a:lnTo>
                  <a:lnTo>
                    <a:pt x="426" y="48"/>
                  </a:lnTo>
                  <a:lnTo>
                    <a:pt x="404" y="34"/>
                  </a:lnTo>
                  <a:lnTo>
                    <a:pt x="380" y="22"/>
                  </a:lnTo>
                  <a:lnTo>
                    <a:pt x="354" y="14"/>
                  </a:lnTo>
                  <a:lnTo>
                    <a:pt x="330" y="6"/>
                  </a:lnTo>
                  <a:lnTo>
                    <a:pt x="304" y="2"/>
                  </a:lnTo>
                  <a:lnTo>
                    <a:pt x="278" y="0"/>
                  </a:lnTo>
                  <a:lnTo>
                    <a:pt x="252" y="2"/>
                  </a:lnTo>
                  <a:lnTo>
                    <a:pt x="226" y="4"/>
                  </a:lnTo>
                  <a:lnTo>
                    <a:pt x="200" y="10"/>
                  </a:lnTo>
                  <a:lnTo>
                    <a:pt x="174" y="18"/>
                  </a:lnTo>
                  <a:lnTo>
                    <a:pt x="150" y="30"/>
                  </a:lnTo>
                  <a:lnTo>
                    <a:pt x="126" y="42"/>
                  </a:lnTo>
                  <a:lnTo>
                    <a:pt x="104" y="58"/>
                  </a:lnTo>
                  <a:lnTo>
                    <a:pt x="82" y="76"/>
                  </a:lnTo>
                  <a:lnTo>
                    <a:pt x="82" y="76"/>
                  </a:lnTo>
                  <a:lnTo>
                    <a:pt x="64" y="98"/>
                  </a:lnTo>
                  <a:lnTo>
                    <a:pt x="46" y="118"/>
                  </a:lnTo>
                  <a:lnTo>
                    <a:pt x="32" y="142"/>
                  </a:lnTo>
                  <a:lnTo>
                    <a:pt x="22" y="166"/>
                  </a:lnTo>
                  <a:lnTo>
                    <a:pt x="12" y="190"/>
                  </a:lnTo>
                  <a:lnTo>
                    <a:pt x="6" y="216"/>
                  </a:lnTo>
                  <a:lnTo>
                    <a:pt x="0" y="242"/>
                  </a:lnTo>
                  <a:lnTo>
                    <a:pt x="0" y="268"/>
                  </a:lnTo>
                  <a:lnTo>
                    <a:pt x="0" y="294"/>
                  </a:lnTo>
                  <a:lnTo>
                    <a:pt x="4" y="320"/>
                  </a:lnTo>
                  <a:lnTo>
                    <a:pt x="8" y="346"/>
                  </a:lnTo>
                  <a:lnTo>
                    <a:pt x="18" y="372"/>
                  </a:lnTo>
                  <a:lnTo>
                    <a:pt x="28" y="396"/>
                  </a:lnTo>
                  <a:lnTo>
                    <a:pt x="42" y="420"/>
                  </a:lnTo>
                  <a:lnTo>
                    <a:pt x="58" y="442"/>
                  </a:lnTo>
                  <a:lnTo>
                    <a:pt x="76" y="462"/>
                  </a:lnTo>
                  <a:lnTo>
                    <a:pt x="76" y="462"/>
                  </a:lnTo>
                  <a:lnTo>
                    <a:pt x="96" y="482"/>
                  </a:lnTo>
                  <a:lnTo>
                    <a:pt x="118" y="498"/>
                  </a:lnTo>
                  <a:lnTo>
                    <a:pt x="140" y="512"/>
                  </a:lnTo>
                  <a:lnTo>
                    <a:pt x="164" y="524"/>
                  </a:lnTo>
                  <a:lnTo>
                    <a:pt x="190" y="534"/>
                  </a:lnTo>
                  <a:lnTo>
                    <a:pt x="214" y="540"/>
                  </a:lnTo>
                  <a:lnTo>
                    <a:pt x="240" y="544"/>
                  </a:lnTo>
                  <a:lnTo>
                    <a:pt x="266" y="546"/>
                  </a:lnTo>
                  <a:lnTo>
                    <a:pt x="294" y="546"/>
                  </a:lnTo>
                  <a:lnTo>
                    <a:pt x="320" y="542"/>
                  </a:lnTo>
                  <a:lnTo>
                    <a:pt x="344" y="536"/>
                  </a:lnTo>
                  <a:lnTo>
                    <a:pt x="370" y="528"/>
                  </a:lnTo>
                  <a:lnTo>
                    <a:pt x="394" y="518"/>
                  </a:lnTo>
                  <a:lnTo>
                    <a:pt x="418" y="504"/>
                  </a:lnTo>
                  <a:lnTo>
                    <a:pt x="440" y="488"/>
                  </a:lnTo>
                  <a:lnTo>
                    <a:pt x="462" y="470"/>
                  </a:lnTo>
                  <a:lnTo>
                    <a:pt x="462" y="470"/>
                  </a:lnTo>
                  <a:lnTo>
                    <a:pt x="480" y="450"/>
                  </a:lnTo>
                  <a:lnTo>
                    <a:pt x="498" y="428"/>
                  </a:lnTo>
                  <a:lnTo>
                    <a:pt x="512" y="404"/>
                  </a:lnTo>
                  <a:lnTo>
                    <a:pt x="524" y="380"/>
                  </a:lnTo>
                  <a:lnTo>
                    <a:pt x="532" y="356"/>
                  </a:lnTo>
                  <a:lnTo>
                    <a:pt x="540" y="330"/>
                  </a:lnTo>
                  <a:lnTo>
                    <a:pt x="544" y="304"/>
                  </a:lnTo>
                  <a:lnTo>
                    <a:pt x="546" y="278"/>
                  </a:lnTo>
                  <a:lnTo>
                    <a:pt x="544" y="252"/>
                  </a:lnTo>
                  <a:lnTo>
                    <a:pt x="542" y="226"/>
                  </a:lnTo>
                  <a:lnTo>
                    <a:pt x="536" y="200"/>
                  </a:lnTo>
                  <a:lnTo>
                    <a:pt x="528" y="176"/>
                  </a:lnTo>
                  <a:lnTo>
                    <a:pt x="516" y="152"/>
                  </a:lnTo>
                  <a:lnTo>
                    <a:pt x="504" y="128"/>
                  </a:lnTo>
                  <a:lnTo>
                    <a:pt x="488" y="106"/>
                  </a:lnTo>
                  <a:lnTo>
                    <a:pt x="468" y="84"/>
                  </a:lnTo>
                  <a:lnTo>
                    <a:pt x="468" y="84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53" name="Freeform 133"/>
            <p:cNvSpPr>
              <a:spLocks/>
            </p:cNvSpPr>
            <p:nvPr userDrawn="1"/>
          </p:nvSpPr>
          <p:spPr bwMode="auto">
            <a:xfrm>
              <a:off x="4425950" y="11113"/>
              <a:ext cx="508000" cy="511175"/>
            </a:xfrm>
            <a:custGeom>
              <a:avLst/>
              <a:gdLst>
                <a:gd name="T0" fmla="*/ 320 w 320"/>
                <a:gd name="T1" fmla="*/ 162 h 322"/>
                <a:gd name="T2" fmla="*/ 318 w 320"/>
                <a:gd name="T3" fmla="*/ 194 h 322"/>
                <a:gd name="T4" fmla="*/ 308 w 320"/>
                <a:gd name="T5" fmla="*/ 224 h 322"/>
                <a:gd name="T6" fmla="*/ 294 w 320"/>
                <a:gd name="T7" fmla="*/ 250 h 322"/>
                <a:gd name="T8" fmla="*/ 274 w 320"/>
                <a:gd name="T9" fmla="*/ 274 h 322"/>
                <a:gd name="T10" fmla="*/ 250 w 320"/>
                <a:gd name="T11" fmla="*/ 294 h 322"/>
                <a:gd name="T12" fmla="*/ 224 w 320"/>
                <a:gd name="T13" fmla="*/ 308 h 322"/>
                <a:gd name="T14" fmla="*/ 194 w 320"/>
                <a:gd name="T15" fmla="*/ 318 h 322"/>
                <a:gd name="T16" fmla="*/ 160 w 320"/>
                <a:gd name="T17" fmla="*/ 322 h 322"/>
                <a:gd name="T18" fmla="*/ 144 w 320"/>
                <a:gd name="T19" fmla="*/ 320 h 322"/>
                <a:gd name="T20" fmla="*/ 114 w 320"/>
                <a:gd name="T21" fmla="*/ 314 h 322"/>
                <a:gd name="T22" fmla="*/ 84 w 320"/>
                <a:gd name="T23" fmla="*/ 302 h 322"/>
                <a:gd name="T24" fmla="*/ 58 w 320"/>
                <a:gd name="T25" fmla="*/ 284 h 322"/>
                <a:gd name="T26" fmla="*/ 38 w 320"/>
                <a:gd name="T27" fmla="*/ 262 h 322"/>
                <a:gd name="T28" fmla="*/ 20 w 320"/>
                <a:gd name="T29" fmla="*/ 238 h 322"/>
                <a:gd name="T30" fmla="*/ 8 w 320"/>
                <a:gd name="T31" fmla="*/ 208 h 322"/>
                <a:gd name="T32" fmla="*/ 2 w 320"/>
                <a:gd name="T33" fmla="*/ 178 h 322"/>
                <a:gd name="T34" fmla="*/ 0 w 320"/>
                <a:gd name="T35" fmla="*/ 162 h 322"/>
                <a:gd name="T36" fmla="*/ 4 w 320"/>
                <a:gd name="T37" fmla="*/ 128 h 322"/>
                <a:gd name="T38" fmla="*/ 14 w 320"/>
                <a:gd name="T39" fmla="*/ 98 h 322"/>
                <a:gd name="T40" fmla="*/ 28 w 320"/>
                <a:gd name="T41" fmla="*/ 72 h 322"/>
                <a:gd name="T42" fmla="*/ 48 w 320"/>
                <a:gd name="T43" fmla="*/ 48 h 322"/>
                <a:gd name="T44" fmla="*/ 72 w 320"/>
                <a:gd name="T45" fmla="*/ 28 h 322"/>
                <a:gd name="T46" fmla="*/ 98 w 320"/>
                <a:gd name="T47" fmla="*/ 14 h 322"/>
                <a:gd name="T48" fmla="*/ 128 w 320"/>
                <a:gd name="T49" fmla="*/ 4 h 322"/>
                <a:gd name="T50" fmla="*/ 160 w 320"/>
                <a:gd name="T51" fmla="*/ 0 h 322"/>
                <a:gd name="T52" fmla="*/ 178 w 320"/>
                <a:gd name="T53" fmla="*/ 2 h 322"/>
                <a:gd name="T54" fmla="*/ 208 w 320"/>
                <a:gd name="T55" fmla="*/ 8 h 322"/>
                <a:gd name="T56" fmla="*/ 238 w 320"/>
                <a:gd name="T57" fmla="*/ 20 h 322"/>
                <a:gd name="T58" fmla="*/ 262 w 320"/>
                <a:gd name="T59" fmla="*/ 38 h 322"/>
                <a:gd name="T60" fmla="*/ 284 w 320"/>
                <a:gd name="T61" fmla="*/ 60 h 322"/>
                <a:gd name="T62" fmla="*/ 302 w 320"/>
                <a:gd name="T63" fmla="*/ 84 h 322"/>
                <a:gd name="T64" fmla="*/ 314 w 320"/>
                <a:gd name="T65" fmla="*/ 114 h 322"/>
                <a:gd name="T66" fmla="*/ 320 w 320"/>
                <a:gd name="T67" fmla="*/ 144 h 322"/>
                <a:gd name="T68" fmla="*/ 320 w 320"/>
                <a:gd name="T69" fmla="*/ 162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20" h="322">
                  <a:moveTo>
                    <a:pt x="320" y="162"/>
                  </a:moveTo>
                  <a:lnTo>
                    <a:pt x="320" y="162"/>
                  </a:lnTo>
                  <a:lnTo>
                    <a:pt x="320" y="178"/>
                  </a:lnTo>
                  <a:lnTo>
                    <a:pt x="318" y="194"/>
                  </a:lnTo>
                  <a:lnTo>
                    <a:pt x="314" y="208"/>
                  </a:lnTo>
                  <a:lnTo>
                    <a:pt x="308" y="224"/>
                  </a:lnTo>
                  <a:lnTo>
                    <a:pt x="302" y="238"/>
                  </a:lnTo>
                  <a:lnTo>
                    <a:pt x="294" y="250"/>
                  </a:lnTo>
                  <a:lnTo>
                    <a:pt x="284" y="262"/>
                  </a:lnTo>
                  <a:lnTo>
                    <a:pt x="274" y="274"/>
                  </a:lnTo>
                  <a:lnTo>
                    <a:pt x="262" y="284"/>
                  </a:lnTo>
                  <a:lnTo>
                    <a:pt x="250" y="294"/>
                  </a:lnTo>
                  <a:lnTo>
                    <a:pt x="238" y="302"/>
                  </a:lnTo>
                  <a:lnTo>
                    <a:pt x="224" y="308"/>
                  </a:lnTo>
                  <a:lnTo>
                    <a:pt x="208" y="314"/>
                  </a:lnTo>
                  <a:lnTo>
                    <a:pt x="194" y="318"/>
                  </a:lnTo>
                  <a:lnTo>
                    <a:pt x="178" y="320"/>
                  </a:lnTo>
                  <a:lnTo>
                    <a:pt x="160" y="322"/>
                  </a:lnTo>
                  <a:lnTo>
                    <a:pt x="160" y="322"/>
                  </a:lnTo>
                  <a:lnTo>
                    <a:pt x="144" y="320"/>
                  </a:lnTo>
                  <a:lnTo>
                    <a:pt x="128" y="318"/>
                  </a:lnTo>
                  <a:lnTo>
                    <a:pt x="114" y="314"/>
                  </a:lnTo>
                  <a:lnTo>
                    <a:pt x="98" y="308"/>
                  </a:lnTo>
                  <a:lnTo>
                    <a:pt x="84" y="302"/>
                  </a:lnTo>
                  <a:lnTo>
                    <a:pt x="72" y="294"/>
                  </a:lnTo>
                  <a:lnTo>
                    <a:pt x="58" y="284"/>
                  </a:lnTo>
                  <a:lnTo>
                    <a:pt x="48" y="274"/>
                  </a:lnTo>
                  <a:lnTo>
                    <a:pt x="38" y="262"/>
                  </a:lnTo>
                  <a:lnTo>
                    <a:pt x="28" y="250"/>
                  </a:lnTo>
                  <a:lnTo>
                    <a:pt x="20" y="238"/>
                  </a:lnTo>
                  <a:lnTo>
                    <a:pt x="14" y="224"/>
                  </a:lnTo>
                  <a:lnTo>
                    <a:pt x="8" y="208"/>
                  </a:lnTo>
                  <a:lnTo>
                    <a:pt x="4" y="194"/>
                  </a:lnTo>
                  <a:lnTo>
                    <a:pt x="2" y="178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44"/>
                  </a:lnTo>
                  <a:lnTo>
                    <a:pt x="4" y="128"/>
                  </a:lnTo>
                  <a:lnTo>
                    <a:pt x="8" y="114"/>
                  </a:lnTo>
                  <a:lnTo>
                    <a:pt x="14" y="98"/>
                  </a:lnTo>
                  <a:lnTo>
                    <a:pt x="20" y="84"/>
                  </a:lnTo>
                  <a:lnTo>
                    <a:pt x="28" y="72"/>
                  </a:lnTo>
                  <a:lnTo>
                    <a:pt x="38" y="60"/>
                  </a:lnTo>
                  <a:lnTo>
                    <a:pt x="48" y="48"/>
                  </a:lnTo>
                  <a:lnTo>
                    <a:pt x="58" y="38"/>
                  </a:lnTo>
                  <a:lnTo>
                    <a:pt x="72" y="28"/>
                  </a:lnTo>
                  <a:lnTo>
                    <a:pt x="84" y="20"/>
                  </a:lnTo>
                  <a:lnTo>
                    <a:pt x="98" y="14"/>
                  </a:lnTo>
                  <a:lnTo>
                    <a:pt x="114" y="8"/>
                  </a:lnTo>
                  <a:lnTo>
                    <a:pt x="128" y="4"/>
                  </a:lnTo>
                  <a:lnTo>
                    <a:pt x="144" y="2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78" y="2"/>
                  </a:lnTo>
                  <a:lnTo>
                    <a:pt x="194" y="4"/>
                  </a:lnTo>
                  <a:lnTo>
                    <a:pt x="208" y="8"/>
                  </a:lnTo>
                  <a:lnTo>
                    <a:pt x="224" y="14"/>
                  </a:lnTo>
                  <a:lnTo>
                    <a:pt x="238" y="20"/>
                  </a:lnTo>
                  <a:lnTo>
                    <a:pt x="250" y="28"/>
                  </a:lnTo>
                  <a:lnTo>
                    <a:pt x="262" y="38"/>
                  </a:lnTo>
                  <a:lnTo>
                    <a:pt x="274" y="48"/>
                  </a:lnTo>
                  <a:lnTo>
                    <a:pt x="284" y="60"/>
                  </a:lnTo>
                  <a:lnTo>
                    <a:pt x="294" y="72"/>
                  </a:lnTo>
                  <a:lnTo>
                    <a:pt x="302" y="84"/>
                  </a:lnTo>
                  <a:lnTo>
                    <a:pt x="308" y="98"/>
                  </a:lnTo>
                  <a:lnTo>
                    <a:pt x="314" y="114"/>
                  </a:lnTo>
                  <a:lnTo>
                    <a:pt x="318" y="128"/>
                  </a:lnTo>
                  <a:lnTo>
                    <a:pt x="320" y="144"/>
                  </a:lnTo>
                  <a:lnTo>
                    <a:pt x="320" y="162"/>
                  </a:lnTo>
                  <a:lnTo>
                    <a:pt x="320" y="162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54" name="Freeform 134"/>
            <p:cNvSpPr>
              <a:spLocks/>
            </p:cNvSpPr>
            <p:nvPr userDrawn="1"/>
          </p:nvSpPr>
          <p:spPr bwMode="auto">
            <a:xfrm>
              <a:off x="4587875" y="58738"/>
              <a:ext cx="276225" cy="387350"/>
            </a:xfrm>
            <a:custGeom>
              <a:avLst/>
              <a:gdLst>
                <a:gd name="T0" fmla="*/ 174 w 174"/>
                <a:gd name="T1" fmla="*/ 114 h 244"/>
                <a:gd name="T2" fmla="*/ 168 w 174"/>
                <a:gd name="T3" fmla="*/ 102 h 244"/>
                <a:gd name="T4" fmla="*/ 158 w 174"/>
                <a:gd name="T5" fmla="*/ 98 h 244"/>
                <a:gd name="T6" fmla="*/ 138 w 174"/>
                <a:gd name="T7" fmla="*/ 100 h 244"/>
                <a:gd name="T8" fmla="*/ 112 w 174"/>
                <a:gd name="T9" fmla="*/ 100 h 244"/>
                <a:gd name="T10" fmla="*/ 100 w 174"/>
                <a:gd name="T11" fmla="*/ 98 h 244"/>
                <a:gd name="T12" fmla="*/ 96 w 174"/>
                <a:gd name="T13" fmla="*/ 92 h 244"/>
                <a:gd name="T14" fmla="*/ 94 w 174"/>
                <a:gd name="T15" fmla="*/ 86 h 244"/>
                <a:gd name="T16" fmla="*/ 98 w 174"/>
                <a:gd name="T17" fmla="*/ 68 h 244"/>
                <a:gd name="T18" fmla="*/ 106 w 174"/>
                <a:gd name="T19" fmla="*/ 56 h 244"/>
                <a:gd name="T20" fmla="*/ 120 w 174"/>
                <a:gd name="T21" fmla="*/ 38 h 244"/>
                <a:gd name="T22" fmla="*/ 122 w 174"/>
                <a:gd name="T23" fmla="*/ 18 h 244"/>
                <a:gd name="T24" fmla="*/ 120 w 174"/>
                <a:gd name="T25" fmla="*/ 10 h 244"/>
                <a:gd name="T26" fmla="*/ 112 w 174"/>
                <a:gd name="T27" fmla="*/ 0 h 244"/>
                <a:gd name="T28" fmla="*/ 106 w 174"/>
                <a:gd name="T29" fmla="*/ 0 h 244"/>
                <a:gd name="T30" fmla="*/ 102 w 174"/>
                <a:gd name="T31" fmla="*/ 4 h 244"/>
                <a:gd name="T32" fmla="*/ 94 w 174"/>
                <a:gd name="T33" fmla="*/ 16 h 244"/>
                <a:gd name="T34" fmla="*/ 74 w 174"/>
                <a:gd name="T35" fmla="*/ 40 h 244"/>
                <a:gd name="T36" fmla="*/ 52 w 174"/>
                <a:gd name="T37" fmla="*/ 62 h 244"/>
                <a:gd name="T38" fmla="*/ 24 w 174"/>
                <a:gd name="T39" fmla="*/ 80 h 244"/>
                <a:gd name="T40" fmla="*/ 18 w 174"/>
                <a:gd name="T41" fmla="*/ 90 h 244"/>
                <a:gd name="T42" fmla="*/ 12 w 174"/>
                <a:gd name="T43" fmla="*/ 98 h 244"/>
                <a:gd name="T44" fmla="*/ 8 w 174"/>
                <a:gd name="T45" fmla="*/ 104 h 244"/>
                <a:gd name="T46" fmla="*/ 0 w 174"/>
                <a:gd name="T47" fmla="*/ 164 h 244"/>
                <a:gd name="T48" fmla="*/ 2 w 174"/>
                <a:gd name="T49" fmla="*/ 184 h 244"/>
                <a:gd name="T50" fmla="*/ 6 w 174"/>
                <a:gd name="T51" fmla="*/ 220 h 244"/>
                <a:gd name="T52" fmla="*/ 12 w 174"/>
                <a:gd name="T53" fmla="*/ 234 h 244"/>
                <a:gd name="T54" fmla="*/ 38 w 174"/>
                <a:gd name="T55" fmla="*/ 236 h 244"/>
                <a:gd name="T56" fmla="*/ 78 w 174"/>
                <a:gd name="T57" fmla="*/ 244 h 244"/>
                <a:gd name="T58" fmla="*/ 90 w 174"/>
                <a:gd name="T59" fmla="*/ 244 h 244"/>
                <a:gd name="T60" fmla="*/ 134 w 174"/>
                <a:gd name="T61" fmla="*/ 240 h 244"/>
                <a:gd name="T62" fmla="*/ 146 w 174"/>
                <a:gd name="T63" fmla="*/ 234 h 244"/>
                <a:gd name="T64" fmla="*/ 150 w 174"/>
                <a:gd name="T65" fmla="*/ 228 h 244"/>
                <a:gd name="T66" fmla="*/ 150 w 174"/>
                <a:gd name="T67" fmla="*/ 214 h 244"/>
                <a:gd name="T68" fmla="*/ 158 w 174"/>
                <a:gd name="T69" fmla="*/ 210 h 244"/>
                <a:gd name="T70" fmla="*/ 166 w 174"/>
                <a:gd name="T71" fmla="*/ 196 h 244"/>
                <a:gd name="T72" fmla="*/ 166 w 174"/>
                <a:gd name="T73" fmla="*/ 188 h 244"/>
                <a:gd name="T74" fmla="*/ 164 w 174"/>
                <a:gd name="T75" fmla="*/ 178 h 244"/>
                <a:gd name="T76" fmla="*/ 168 w 174"/>
                <a:gd name="T77" fmla="*/ 172 h 244"/>
                <a:gd name="T78" fmla="*/ 172 w 174"/>
                <a:gd name="T79" fmla="*/ 158 h 244"/>
                <a:gd name="T80" fmla="*/ 172 w 174"/>
                <a:gd name="T81" fmla="*/ 150 h 244"/>
                <a:gd name="T82" fmla="*/ 168 w 174"/>
                <a:gd name="T83" fmla="*/ 138 h 244"/>
                <a:gd name="T84" fmla="*/ 172 w 174"/>
                <a:gd name="T85" fmla="*/ 130 h 244"/>
                <a:gd name="T86" fmla="*/ 174 w 174"/>
                <a:gd name="T87" fmla="*/ 11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74" h="244">
                  <a:moveTo>
                    <a:pt x="174" y="114"/>
                  </a:moveTo>
                  <a:lnTo>
                    <a:pt x="174" y="114"/>
                  </a:lnTo>
                  <a:lnTo>
                    <a:pt x="172" y="106"/>
                  </a:lnTo>
                  <a:lnTo>
                    <a:pt x="168" y="102"/>
                  </a:lnTo>
                  <a:lnTo>
                    <a:pt x="162" y="100"/>
                  </a:lnTo>
                  <a:lnTo>
                    <a:pt x="158" y="98"/>
                  </a:lnTo>
                  <a:lnTo>
                    <a:pt x="158" y="98"/>
                  </a:lnTo>
                  <a:lnTo>
                    <a:pt x="138" y="100"/>
                  </a:lnTo>
                  <a:lnTo>
                    <a:pt x="124" y="102"/>
                  </a:lnTo>
                  <a:lnTo>
                    <a:pt x="112" y="100"/>
                  </a:lnTo>
                  <a:lnTo>
                    <a:pt x="112" y="100"/>
                  </a:lnTo>
                  <a:lnTo>
                    <a:pt x="100" y="98"/>
                  </a:lnTo>
                  <a:lnTo>
                    <a:pt x="98" y="96"/>
                  </a:lnTo>
                  <a:lnTo>
                    <a:pt x="96" y="92"/>
                  </a:lnTo>
                  <a:lnTo>
                    <a:pt x="96" y="92"/>
                  </a:lnTo>
                  <a:lnTo>
                    <a:pt x="94" y="86"/>
                  </a:lnTo>
                  <a:lnTo>
                    <a:pt x="94" y="78"/>
                  </a:lnTo>
                  <a:lnTo>
                    <a:pt x="98" y="68"/>
                  </a:lnTo>
                  <a:lnTo>
                    <a:pt x="106" y="56"/>
                  </a:lnTo>
                  <a:lnTo>
                    <a:pt x="106" y="56"/>
                  </a:lnTo>
                  <a:lnTo>
                    <a:pt x="114" y="46"/>
                  </a:lnTo>
                  <a:lnTo>
                    <a:pt x="120" y="38"/>
                  </a:lnTo>
                  <a:lnTo>
                    <a:pt x="122" y="28"/>
                  </a:lnTo>
                  <a:lnTo>
                    <a:pt x="122" y="18"/>
                  </a:lnTo>
                  <a:lnTo>
                    <a:pt x="122" y="18"/>
                  </a:lnTo>
                  <a:lnTo>
                    <a:pt x="120" y="10"/>
                  </a:lnTo>
                  <a:lnTo>
                    <a:pt x="116" y="4"/>
                  </a:lnTo>
                  <a:lnTo>
                    <a:pt x="112" y="0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04" y="0"/>
                  </a:lnTo>
                  <a:lnTo>
                    <a:pt x="102" y="4"/>
                  </a:lnTo>
                  <a:lnTo>
                    <a:pt x="94" y="16"/>
                  </a:lnTo>
                  <a:lnTo>
                    <a:pt x="94" y="16"/>
                  </a:lnTo>
                  <a:lnTo>
                    <a:pt x="86" y="26"/>
                  </a:lnTo>
                  <a:lnTo>
                    <a:pt x="74" y="40"/>
                  </a:lnTo>
                  <a:lnTo>
                    <a:pt x="52" y="62"/>
                  </a:lnTo>
                  <a:lnTo>
                    <a:pt x="52" y="62"/>
                  </a:lnTo>
                  <a:lnTo>
                    <a:pt x="34" y="72"/>
                  </a:lnTo>
                  <a:lnTo>
                    <a:pt x="24" y="80"/>
                  </a:lnTo>
                  <a:lnTo>
                    <a:pt x="20" y="84"/>
                  </a:lnTo>
                  <a:lnTo>
                    <a:pt x="18" y="90"/>
                  </a:lnTo>
                  <a:lnTo>
                    <a:pt x="18" y="90"/>
                  </a:lnTo>
                  <a:lnTo>
                    <a:pt x="12" y="98"/>
                  </a:lnTo>
                  <a:lnTo>
                    <a:pt x="8" y="104"/>
                  </a:lnTo>
                  <a:lnTo>
                    <a:pt x="8" y="104"/>
                  </a:lnTo>
                  <a:lnTo>
                    <a:pt x="2" y="130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2" y="184"/>
                  </a:lnTo>
                  <a:lnTo>
                    <a:pt x="4" y="204"/>
                  </a:lnTo>
                  <a:lnTo>
                    <a:pt x="6" y="220"/>
                  </a:lnTo>
                  <a:lnTo>
                    <a:pt x="12" y="234"/>
                  </a:lnTo>
                  <a:lnTo>
                    <a:pt x="12" y="234"/>
                  </a:lnTo>
                  <a:lnTo>
                    <a:pt x="38" y="236"/>
                  </a:lnTo>
                  <a:lnTo>
                    <a:pt x="38" y="236"/>
                  </a:lnTo>
                  <a:lnTo>
                    <a:pt x="64" y="242"/>
                  </a:lnTo>
                  <a:lnTo>
                    <a:pt x="78" y="244"/>
                  </a:lnTo>
                  <a:lnTo>
                    <a:pt x="90" y="244"/>
                  </a:lnTo>
                  <a:lnTo>
                    <a:pt x="90" y="244"/>
                  </a:lnTo>
                  <a:lnTo>
                    <a:pt x="120" y="244"/>
                  </a:lnTo>
                  <a:lnTo>
                    <a:pt x="134" y="240"/>
                  </a:lnTo>
                  <a:lnTo>
                    <a:pt x="140" y="238"/>
                  </a:lnTo>
                  <a:lnTo>
                    <a:pt x="146" y="234"/>
                  </a:lnTo>
                  <a:lnTo>
                    <a:pt x="146" y="234"/>
                  </a:lnTo>
                  <a:lnTo>
                    <a:pt x="150" y="228"/>
                  </a:lnTo>
                  <a:lnTo>
                    <a:pt x="150" y="220"/>
                  </a:lnTo>
                  <a:lnTo>
                    <a:pt x="150" y="214"/>
                  </a:lnTo>
                  <a:lnTo>
                    <a:pt x="150" y="214"/>
                  </a:lnTo>
                  <a:lnTo>
                    <a:pt x="158" y="210"/>
                  </a:lnTo>
                  <a:lnTo>
                    <a:pt x="162" y="204"/>
                  </a:lnTo>
                  <a:lnTo>
                    <a:pt x="166" y="196"/>
                  </a:lnTo>
                  <a:lnTo>
                    <a:pt x="166" y="196"/>
                  </a:lnTo>
                  <a:lnTo>
                    <a:pt x="166" y="188"/>
                  </a:lnTo>
                  <a:lnTo>
                    <a:pt x="166" y="182"/>
                  </a:lnTo>
                  <a:lnTo>
                    <a:pt x="164" y="178"/>
                  </a:lnTo>
                  <a:lnTo>
                    <a:pt x="164" y="178"/>
                  </a:lnTo>
                  <a:lnTo>
                    <a:pt x="168" y="172"/>
                  </a:lnTo>
                  <a:lnTo>
                    <a:pt x="170" y="166"/>
                  </a:lnTo>
                  <a:lnTo>
                    <a:pt x="172" y="158"/>
                  </a:lnTo>
                  <a:lnTo>
                    <a:pt x="172" y="158"/>
                  </a:lnTo>
                  <a:lnTo>
                    <a:pt x="172" y="150"/>
                  </a:lnTo>
                  <a:lnTo>
                    <a:pt x="170" y="144"/>
                  </a:lnTo>
                  <a:lnTo>
                    <a:pt x="168" y="138"/>
                  </a:lnTo>
                  <a:lnTo>
                    <a:pt x="168" y="138"/>
                  </a:lnTo>
                  <a:lnTo>
                    <a:pt x="172" y="130"/>
                  </a:lnTo>
                  <a:lnTo>
                    <a:pt x="174" y="122"/>
                  </a:lnTo>
                  <a:lnTo>
                    <a:pt x="174" y="114"/>
                  </a:lnTo>
                  <a:lnTo>
                    <a:pt x="174" y="1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55" name="Freeform 135"/>
            <p:cNvSpPr>
              <a:spLocks/>
            </p:cNvSpPr>
            <p:nvPr userDrawn="1"/>
          </p:nvSpPr>
          <p:spPr bwMode="auto">
            <a:xfrm>
              <a:off x="4467225" y="188913"/>
              <a:ext cx="123825" cy="257175"/>
            </a:xfrm>
            <a:custGeom>
              <a:avLst/>
              <a:gdLst>
                <a:gd name="T0" fmla="*/ 22 w 78"/>
                <a:gd name="T1" fmla="*/ 0 h 162"/>
                <a:gd name="T2" fmla="*/ 78 w 78"/>
                <a:gd name="T3" fmla="*/ 0 h 162"/>
                <a:gd name="T4" fmla="*/ 78 w 78"/>
                <a:gd name="T5" fmla="*/ 0 h 162"/>
                <a:gd name="T6" fmla="*/ 74 w 78"/>
                <a:gd name="T7" fmla="*/ 2 h 162"/>
                <a:gd name="T8" fmla="*/ 70 w 78"/>
                <a:gd name="T9" fmla="*/ 6 h 162"/>
                <a:gd name="T10" fmla="*/ 66 w 78"/>
                <a:gd name="T11" fmla="*/ 14 h 162"/>
                <a:gd name="T12" fmla="*/ 64 w 78"/>
                <a:gd name="T13" fmla="*/ 24 h 162"/>
                <a:gd name="T14" fmla="*/ 58 w 78"/>
                <a:gd name="T15" fmla="*/ 50 h 162"/>
                <a:gd name="T16" fmla="*/ 58 w 78"/>
                <a:gd name="T17" fmla="*/ 82 h 162"/>
                <a:gd name="T18" fmla="*/ 58 w 78"/>
                <a:gd name="T19" fmla="*/ 82 h 162"/>
                <a:gd name="T20" fmla="*/ 58 w 78"/>
                <a:gd name="T21" fmla="*/ 112 h 162"/>
                <a:gd name="T22" fmla="*/ 64 w 78"/>
                <a:gd name="T23" fmla="*/ 138 h 162"/>
                <a:gd name="T24" fmla="*/ 66 w 78"/>
                <a:gd name="T25" fmla="*/ 148 h 162"/>
                <a:gd name="T26" fmla="*/ 70 w 78"/>
                <a:gd name="T27" fmla="*/ 156 h 162"/>
                <a:gd name="T28" fmla="*/ 74 w 78"/>
                <a:gd name="T29" fmla="*/ 160 h 162"/>
                <a:gd name="T30" fmla="*/ 78 w 78"/>
                <a:gd name="T31" fmla="*/ 162 h 162"/>
                <a:gd name="T32" fmla="*/ 20 w 78"/>
                <a:gd name="T33" fmla="*/ 162 h 162"/>
                <a:gd name="T34" fmla="*/ 20 w 78"/>
                <a:gd name="T35" fmla="*/ 162 h 162"/>
                <a:gd name="T36" fmla="*/ 16 w 78"/>
                <a:gd name="T37" fmla="*/ 160 h 162"/>
                <a:gd name="T38" fmla="*/ 12 w 78"/>
                <a:gd name="T39" fmla="*/ 156 h 162"/>
                <a:gd name="T40" fmla="*/ 8 w 78"/>
                <a:gd name="T41" fmla="*/ 148 h 162"/>
                <a:gd name="T42" fmla="*/ 6 w 78"/>
                <a:gd name="T43" fmla="*/ 138 h 162"/>
                <a:gd name="T44" fmla="*/ 2 w 78"/>
                <a:gd name="T45" fmla="*/ 112 h 162"/>
                <a:gd name="T46" fmla="*/ 0 w 78"/>
                <a:gd name="T47" fmla="*/ 82 h 162"/>
                <a:gd name="T48" fmla="*/ 0 w 78"/>
                <a:gd name="T49" fmla="*/ 82 h 162"/>
                <a:gd name="T50" fmla="*/ 2 w 78"/>
                <a:gd name="T51" fmla="*/ 50 h 162"/>
                <a:gd name="T52" fmla="*/ 6 w 78"/>
                <a:gd name="T53" fmla="*/ 24 h 162"/>
                <a:gd name="T54" fmla="*/ 10 w 78"/>
                <a:gd name="T55" fmla="*/ 14 h 162"/>
                <a:gd name="T56" fmla="*/ 12 w 78"/>
                <a:gd name="T57" fmla="*/ 6 h 162"/>
                <a:gd name="T58" fmla="*/ 16 w 78"/>
                <a:gd name="T59" fmla="*/ 2 h 162"/>
                <a:gd name="T60" fmla="*/ 22 w 78"/>
                <a:gd name="T61" fmla="*/ 0 h 162"/>
                <a:gd name="T62" fmla="*/ 22 w 78"/>
                <a:gd name="T6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8" h="162">
                  <a:moveTo>
                    <a:pt x="22" y="0"/>
                  </a:moveTo>
                  <a:lnTo>
                    <a:pt x="78" y="0"/>
                  </a:lnTo>
                  <a:lnTo>
                    <a:pt x="78" y="0"/>
                  </a:lnTo>
                  <a:lnTo>
                    <a:pt x="74" y="2"/>
                  </a:lnTo>
                  <a:lnTo>
                    <a:pt x="70" y="6"/>
                  </a:lnTo>
                  <a:lnTo>
                    <a:pt x="66" y="14"/>
                  </a:lnTo>
                  <a:lnTo>
                    <a:pt x="64" y="24"/>
                  </a:lnTo>
                  <a:lnTo>
                    <a:pt x="58" y="50"/>
                  </a:lnTo>
                  <a:lnTo>
                    <a:pt x="58" y="82"/>
                  </a:lnTo>
                  <a:lnTo>
                    <a:pt x="58" y="82"/>
                  </a:lnTo>
                  <a:lnTo>
                    <a:pt x="58" y="112"/>
                  </a:lnTo>
                  <a:lnTo>
                    <a:pt x="64" y="138"/>
                  </a:lnTo>
                  <a:lnTo>
                    <a:pt x="66" y="148"/>
                  </a:lnTo>
                  <a:lnTo>
                    <a:pt x="70" y="156"/>
                  </a:lnTo>
                  <a:lnTo>
                    <a:pt x="74" y="160"/>
                  </a:lnTo>
                  <a:lnTo>
                    <a:pt x="78" y="162"/>
                  </a:lnTo>
                  <a:lnTo>
                    <a:pt x="20" y="162"/>
                  </a:lnTo>
                  <a:lnTo>
                    <a:pt x="20" y="162"/>
                  </a:lnTo>
                  <a:lnTo>
                    <a:pt x="16" y="160"/>
                  </a:lnTo>
                  <a:lnTo>
                    <a:pt x="12" y="156"/>
                  </a:lnTo>
                  <a:lnTo>
                    <a:pt x="8" y="148"/>
                  </a:lnTo>
                  <a:lnTo>
                    <a:pt x="6" y="138"/>
                  </a:lnTo>
                  <a:lnTo>
                    <a:pt x="2" y="112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2" y="50"/>
                  </a:lnTo>
                  <a:lnTo>
                    <a:pt x="6" y="24"/>
                  </a:lnTo>
                  <a:lnTo>
                    <a:pt x="10" y="14"/>
                  </a:lnTo>
                  <a:lnTo>
                    <a:pt x="12" y="6"/>
                  </a:lnTo>
                  <a:lnTo>
                    <a:pt x="16" y="2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56" name="Freeform 136"/>
            <p:cNvSpPr>
              <a:spLocks noEditPoints="1"/>
            </p:cNvSpPr>
            <p:nvPr userDrawn="1"/>
          </p:nvSpPr>
          <p:spPr bwMode="auto">
            <a:xfrm>
              <a:off x="1901825" y="1976438"/>
              <a:ext cx="663575" cy="663575"/>
            </a:xfrm>
            <a:custGeom>
              <a:avLst/>
              <a:gdLst>
                <a:gd name="T0" fmla="*/ 342 w 418"/>
                <a:gd name="T1" fmla="*/ 48 h 418"/>
                <a:gd name="T2" fmla="*/ 208 w 418"/>
                <a:gd name="T3" fmla="*/ 0 h 418"/>
                <a:gd name="T4" fmla="*/ 108 w 418"/>
                <a:gd name="T5" fmla="*/ 24 h 418"/>
                <a:gd name="T6" fmla="*/ 18 w 418"/>
                <a:gd name="T7" fmla="*/ 122 h 418"/>
                <a:gd name="T8" fmla="*/ 0 w 418"/>
                <a:gd name="T9" fmla="*/ 208 h 418"/>
                <a:gd name="T10" fmla="*/ 48 w 418"/>
                <a:gd name="T11" fmla="*/ 342 h 418"/>
                <a:gd name="T12" fmla="*/ 166 w 418"/>
                <a:gd name="T13" fmla="*/ 414 h 418"/>
                <a:gd name="T14" fmla="*/ 250 w 418"/>
                <a:gd name="T15" fmla="*/ 414 h 418"/>
                <a:gd name="T16" fmla="*/ 370 w 418"/>
                <a:gd name="T17" fmla="*/ 342 h 418"/>
                <a:gd name="T18" fmla="*/ 418 w 418"/>
                <a:gd name="T19" fmla="*/ 208 h 418"/>
                <a:gd name="T20" fmla="*/ 398 w 418"/>
                <a:gd name="T21" fmla="*/ 122 h 418"/>
                <a:gd name="T22" fmla="*/ 58 w 418"/>
                <a:gd name="T23" fmla="*/ 276 h 418"/>
                <a:gd name="T24" fmla="*/ 336 w 418"/>
                <a:gd name="T25" fmla="*/ 336 h 418"/>
                <a:gd name="T26" fmla="*/ 226 w 418"/>
                <a:gd name="T27" fmla="*/ 388 h 418"/>
                <a:gd name="T28" fmla="*/ 146 w 418"/>
                <a:gd name="T29" fmla="*/ 378 h 418"/>
                <a:gd name="T30" fmla="*/ 134 w 418"/>
                <a:gd name="T31" fmla="*/ 300 h 418"/>
                <a:gd name="T32" fmla="*/ 94 w 418"/>
                <a:gd name="T33" fmla="*/ 282 h 418"/>
                <a:gd name="T34" fmla="*/ 64 w 418"/>
                <a:gd name="T35" fmla="*/ 262 h 418"/>
                <a:gd name="T36" fmla="*/ 54 w 418"/>
                <a:gd name="T37" fmla="*/ 236 h 418"/>
                <a:gd name="T38" fmla="*/ 90 w 418"/>
                <a:gd name="T39" fmla="*/ 212 h 418"/>
                <a:gd name="T40" fmla="*/ 102 w 418"/>
                <a:gd name="T41" fmla="*/ 180 h 418"/>
                <a:gd name="T42" fmla="*/ 94 w 418"/>
                <a:gd name="T43" fmla="*/ 158 h 418"/>
                <a:gd name="T44" fmla="*/ 70 w 418"/>
                <a:gd name="T45" fmla="*/ 176 h 418"/>
                <a:gd name="T46" fmla="*/ 80 w 418"/>
                <a:gd name="T47" fmla="*/ 142 h 418"/>
                <a:gd name="T48" fmla="*/ 64 w 418"/>
                <a:gd name="T49" fmla="*/ 130 h 418"/>
                <a:gd name="T50" fmla="*/ 72 w 418"/>
                <a:gd name="T51" fmla="*/ 114 h 418"/>
                <a:gd name="T52" fmla="*/ 106 w 418"/>
                <a:gd name="T53" fmla="*/ 116 h 418"/>
                <a:gd name="T54" fmla="*/ 130 w 418"/>
                <a:gd name="T55" fmla="*/ 144 h 418"/>
                <a:gd name="T56" fmla="*/ 158 w 418"/>
                <a:gd name="T57" fmla="*/ 114 h 418"/>
                <a:gd name="T58" fmla="*/ 140 w 418"/>
                <a:gd name="T59" fmla="*/ 86 h 418"/>
                <a:gd name="T60" fmla="*/ 110 w 418"/>
                <a:gd name="T61" fmla="*/ 92 h 418"/>
                <a:gd name="T62" fmla="*/ 98 w 418"/>
                <a:gd name="T63" fmla="*/ 66 h 418"/>
                <a:gd name="T64" fmla="*/ 208 w 418"/>
                <a:gd name="T65" fmla="*/ 28 h 418"/>
                <a:gd name="T66" fmla="*/ 294 w 418"/>
                <a:gd name="T67" fmla="*/ 50 h 418"/>
                <a:gd name="T68" fmla="*/ 324 w 418"/>
                <a:gd name="T69" fmla="*/ 116 h 418"/>
                <a:gd name="T70" fmla="*/ 284 w 418"/>
                <a:gd name="T71" fmla="*/ 128 h 418"/>
                <a:gd name="T72" fmla="*/ 252 w 418"/>
                <a:gd name="T73" fmla="*/ 134 h 418"/>
                <a:gd name="T74" fmla="*/ 230 w 418"/>
                <a:gd name="T75" fmla="*/ 138 h 418"/>
                <a:gd name="T76" fmla="*/ 232 w 418"/>
                <a:gd name="T77" fmla="*/ 158 h 418"/>
                <a:gd name="T78" fmla="*/ 254 w 418"/>
                <a:gd name="T79" fmla="*/ 154 h 418"/>
                <a:gd name="T80" fmla="*/ 214 w 418"/>
                <a:gd name="T81" fmla="*/ 172 h 418"/>
                <a:gd name="T82" fmla="*/ 206 w 418"/>
                <a:gd name="T83" fmla="*/ 192 h 418"/>
                <a:gd name="T84" fmla="*/ 200 w 418"/>
                <a:gd name="T85" fmla="*/ 204 h 418"/>
                <a:gd name="T86" fmla="*/ 242 w 418"/>
                <a:gd name="T87" fmla="*/ 194 h 418"/>
                <a:gd name="T88" fmla="*/ 274 w 418"/>
                <a:gd name="T89" fmla="*/ 188 h 418"/>
                <a:gd name="T90" fmla="*/ 268 w 418"/>
                <a:gd name="T91" fmla="*/ 212 h 418"/>
                <a:gd name="T92" fmla="*/ 290 w 418"/>
                <a:gd name="T93" fmla="*/ 230 h 418"/>
                <a:gd name="T94" fmla="*/ 314 w 418"/>
                <a:gd name="T95" fmla="*/ 222 h 418"/>
                <a:gd name="T96" fmla="*/ 338 w 418"/>
                <a:gd name="T97" fmla="*/ 248 h 418"/>
                <a:gd name="T98" fmla="*/ 360 w 418"/>
                <a:gd name="T99" fmla="*/ 240 h 418"/>
                <a:gd name="T100" fmla="*/ 366 w 418"/>
                <a:gd name="T101" fmla="*/ 298 h 418"/>
                <a:gd name="T102" fmla="*/ 270 w 418"/>
                <a:gd name="T103" fmla="*/ 248 h 418"/>
                <a:gd name="T104" fmla="*/ 248 w 418"/>
                <a:gd name="T105" fmla="*/ 230 h 418"/>
                <a:gd name="T106" fmla="*/ 204 w 418"/>
                <a:gd name="T107" fmla="*/ 216 h 418"/>
                <a:gd name="T108" fmla="*/ 180 w 418"/>
                <a:gd name="T109" fmla="*/ 256 h 418"/>
                <a:gd name="T110" fmla="*/ 202 w 418"/>
                <a:gd name="T111" fmla="*/ 280 h 418"/>
                <a:gd name="T112" fmla="*/ 230 w 418"/>
                <a:gd name="T113" fmla="*/ 282 h 418"/>
                <a:gd name="T114" fmla="*/ 248 w 418"/>
                <a:gd name="T115" fmla="*/ 344 h 418"/>
                <a:gd name="T116" fmla="*/ 272 w 418"/>
                <a:gd name="T117" fmla="*/ 324 h 418"/>
                <a:gd name="T118" fmla="*/ 290 w 418"/>
                <a:gd name="T119" fmla="*/ 270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8" h="418">
                  <a:moveTo>
                    <a:pt x="398" y="122"/>
                  </a:moveTo>
                  <a:lnTo>
                    <a:pt x="398" y="122"/>
                  </a:lnTo>
                  <a:lnTo>
                    <a:pt x="390" y="104"/>
                  </a:lnTo>
                  <a:lnTo>
                    <a:pt x="380" y="90"/>
                  </a:lnTo>
                  <a:lnTo>
                    <a:pt x="368" y="74"/>
                  </a:lnTo>
                  <a:lnTo>
                    <a:pt x="356" y="60"/>
                  </a:lnTo>
                  <a:lnTo>
                    <a:pt x="356" y="60"/>
                  </a:lnTo>
                  <a:lnTo>
                    <a:pt x="342" y="48"/>
                  </a:lnTo>
                  <a:lnTo>
                    <a:pt x="326" y="36"/>
                  </a:lnTo>
                  <a:lnTo>
                    <a:pt x="308" y="24"/>
                  </a:lnTo>
                  <a:lnTo>
                    <a:pt x="290" y="16"/>
                  </a:lnTo>
                  <a:lnTo>
                    <a:pt x="270" y="10"/>
                  </a:lnTo>
                  <a:lnTo>
                    <a:pt x="250" y="4"/>
                  </a:lnTo>
                  <a:lnTo>
                    <a:pt x="230" y="0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186" y="0"/>
                  </a:lnTo>
                  <a:lnTo>
                    <a:pt x="166" y="4"/>
                  </a:lnTo>
                  <a:lnTo>
                    <a:pt x="146" y="10"/>
                  </a:lnTo>
                  <a:lnTo>
                    <a:pt x="126" y="16"/>
                  </a:lnTo>
                  <a:lnTo>
                    <a:pt x="108" y="24"/>
                  </a:lnTo>
                  <a:lnTo>
                    <a:pt x="92" y="36"/>
                  </a:lnTo>
                  <a:lnTo>
                    <a:pt x="76" y="48"/>
                  </a:lnTo>
                  <a:lnTo>
                    <a:pt x="60" y="60"/>
                  </a:lnTo>
                  <a:lnTo>
                    <a:pt x="60" y="60"/>
                  </a:lnTo>
                  <a:lnTo>
                    <a:pt x="48" y="74"/>
                  </a:lnTo>
                  <a:lnTo>
                    <a:pt x="36" y="90"/>
                  </a:lnTo>
                  <a:lnTo>
                    <a:pt x="26" y="106"/>
                  </a:lnTo>
                  <a:lnTo>
                    <a:pt x="18" y="122"/>
                  </a:lnTo>
                  <a:lnTo>
                    <a:pt x="18" y="122"/>
                  </a:lnTo>
                  <a:lnTo>
                    <a:pt x="10" y="142"/>
                  </a:lnTo>
                  <a:lnTo>
                    <a:pt x="4" y="164"/>
                  </a:lnTo>
                  <a:lnTo>
                    <a:pt x="0" y="186"/>
                  </a:lnTo>
                  <a:lnTo>
                    <a:pt x="0" y="208"/>
                  </a:lnTo>
                  <a:lnTo>
                    <a:pt x="0" y="208"/>
                  </a:lnTo>
                  <a:lnTo>
                    <a:pt x="0" y="208"/>
                  </a:lnTo>
                  <a:lnTo>
                    <a:pt x="0" y="208"/>
                  </a:lnTo>
                  <a:lnTo>
                    <a:pt x="0" y="208"/>
                  </a:lnTo>
                  <a:lnTo>
                    <a:pt x="0" y="230"/>
                  </a:lnTo>
                  <a:lnTo>
                    <a:pt x="4" y="250"/>
                  </a:lnTo>
                  <a:lnTo>
                    <a:pt x="8" y="270"/>
                  </a:lnTo>
                  <a:lnTo>
                    <a:pt x="16" y="290"/>
                  </a:lnTo>
                  <a:lnTo>
                    <a:pt x="24" y="308"/>
                  </a:lnTo>
                  <a:lnTo>
                    <a:pt x="36" y="326"/>
                  </a:lnTo>
                  <a:lnTo>
                    <a:pt x="48" y="342"/>
                  </a:lnTo>
                  <a:lnTo>
                    <a:pt x="60" y="356"/>
                  </a:lnTo>
                  <a:lnTo>
                    <a:pt x="60" y="356"/>
                  </a:lnTo>
                  <a:lnTo>
                    <a:pt x="76" y="370"/>
                  </a:lnTo>
                  <a:lnTo>
                    <a:pt x="92" y="382"/>
                  </a:lnTo>
                  <a:lnTo>
                    <a:pt x="108" y="392"/>
                  </a:lnTo>
                  <a:lnTo>
                    <a:pt x="126" y="402"/>
                  </a:lnTo>
                  <a:lnTo>
                    <a:pt x="146" y="408"/>
                  </a:lnTo>
                  <a:lnTo>
                    <a:pt x="166" y="414"/>
                  </a:lnTo>
                  <a:lnTo>
                    <a:pt x="186" y="416"/>
                  </a:lnTo>
                  <a:lnTo>
                    <a:pt x="208" y="418"/>
                  </a:lnTo>
                  <a:lnTo>
                    <a:pt x="208" y="418"/>
                  </a:lnTo>
                  <a:lnTo>
                    <a:pt x="208" y="418"/>
                  </a:lnTo>
                  <a:lnTo>
                    <a:pt x="208" y="418"/>
                  </a:lnTo>
                  <a:lnTo>
                    <a:pt x="208" y="418"/>
                  </a:lnTo>
                  <a:lnTo>
                    <a:pt x="230" y="416"/>
                  </a:lnTo>
                  <a:lnTo>
                    <a:pt x="250" y="414"/>
                  </a:lnTo>
                  <a:lnTo>
                    <a:pt x="270" y="408"/>
                  </a:lnTo>
                  <a:lnTo>
                    <a:pt x="290" y="402"/>
                  </a:lnTo>
                  <a:lnTo>
                    <a:pt x="308" y="392"/>
                  </a:lnTo>
                  <a:lnTo>
                    <a:pt x="326" y="382"/>
                  </a:lnTo>
                  <a:lnTo>
                    <a:pt x="342" y="370"/>
                  </a:lnTo>
                  <a:lnTo>
                    <a:pt x="356" y="356"/>
                  </a:lnTo>
                  <a:lnTo>
                    <a:pt x="356" y="356"/>
                  </a:lnTo>
                  <a:lnTo>
                    <a:pt x="370" y="342"/>
                  </a:lnTo>
                  <a:lnTo>
                    <a:pt x="382" y="326"/>
                  </a:lnTo>
                  <a:lnTo>
                    <a:pt x="392" y="308"/>
                  </a:lnTo>
                  <a:lnTo>
                    <a:pt x="400" y="290"/>
                  </a:lnTo>
                  <a:lnTo>
                    <a:pt x="408" y="270"/>
                  </a:lnTo>
                  <a:lnTo>
                    <a:pt x="414" y="250"/>
                  </a:lnTo>
                  <a:lnTo>
                    <a:pt x="416" y="230"/>
                  </a:lnTo>
                  <a:lnTo>
                    <a:pt x="418" y="208"/>
                  </a:lnTo>
                  <a:lnTo>
                    <a:pt x="418" y="208"/>
                  </a:lnTo>
                  <a:lnTo>
                    <a:pt x="418" y="208"/>
                  </a:lnTo>
                  <a:lnTo>
                    <a:pt x="418" y="208"/>
                  </a:lnTo>
                  <a:lnTo>
                    <a:pt x="418" y="208"/>
                  </a:lnTo>
                  <a:lnTo>
                    <a:pt x="416" y="186"/>
                  </a:lnTo>
                  <a:lnTo>
                    <a:pt x="412" y="164"/>
                  </a:lnTo>
                  <a:lnTo>
                    <a:pt x="406" y="142"/>
                  </a:lnTo>
                  <a:lnTo>
                    <a:pt x="398" y="122"/>
                  </a:lnTo>
                  <a:lnTo>
                    <a:pt x="398" y="122"/>
                  </a:lnTo>
                  <a:close/>
                  <a:moveTo>
                    <a:pt x="62" y="316"/>
                  </a:moveTo>
                  <a:lnTo>
                    <a:pt x="62" y="316"/>
                  </a:lnTo>
                  <a:lnTo>
                    <a:pt x="50" y="294"/>
                  </a:lnTo>
                  <a:lnTo>
                    <a:pt x="38" y="270"/>
                  </a:lnTo>
                  <a:lnTo>
                    <a:pt x="38" y="270"/>
                  </a:lnTo>
                  <a:lnTo>
                    <a:pt x="52" y="272"/>
                  </a:lnTo>
                  <a:lnTo>
                    <a:pt x="52" y="272"/>
                  </a:lnTo>
                  <a:lnTo>
                    <a:pt x="58" y="276"/>
                  </a:lnTo>
                  <a:lnTo>
                    <a:pt x="62" y="280"/>
                  </a:lnTo>
                  <a:lnTo>
                    <a:pt x="68" y="286"/>
                  </a:lnTo>
                  <a:lnTo>
                    <a:pt x="68" y="286"/>
                  </a:lnTo>
                  <a:lnTo>
                    <a:pt x="68" y="290"/>
                  </a:lnTo>
                  <a:lnTo>
                    <a:pt x="68" y="300"/>
                  </a:lnTo>
                  <a:lnTo>
                    <a:pt x="62" y="316"/>
                  </a:lnTo>
                  <a:lnTo>
                    <a:pt x="62" y="316"/>
                  </a:lnTo>
                  <a:close/>
                  <a:moveTo>
                    <a:pt x="336" y="336"/>
                  </a:moveTo>
                  <a:lnTo>
                    <a:pt x="336" y="336"/>
                  </a:lnTo>
                  <a:lnTo>
                    <a:pt x="324" y="348"/>
                  </a:lnTo>
                  <a:lnTo>
                    <a:pt x="310" y="358"/>
                  </a:lnTo>
                  <a:lnTo>
                    <a:pt x="294" y="368"/>
                  </a:lnTo>
                  <a:lnTo>
                    <a:pt x="278" y="376"/>
                  </a:lnTo>
                  <a:lnTo>
                    <a:pt x="262" y="382"/>
                  </a:lnTo>
                  <a:lnTo>
                    <a:pt x="244" y="386"/>
                  </a:lnTo>
                  <a:lnTo>
                    <a:pt x="226" y="388"/>
                  </a:lnTo>
                  <a:lnTo>
                    <a:pt x="208" y="390"/>
                  </a:lnTo>
                  <a:lnTo>
                    <a:pt x="208" y="390"/>
                  </a:lnTo>
                  <a:lnTo>
                    <a:pt x="208" y="390"/>
                  </a:lnTo>
                  <a:lnTo>
                    <a:pt x="208" y="390"/>
                  </a:lnTo>
                  <a:lnTo>
                    <a:pt x="208" y="390"/>
                  </a:lnTo>
                  <a:lnTo>
                    <a:pt x="186" y="388"/>
                  </a:lnTo>
                  <a:lnTo>
                    <a:pt x="166" y="384"/>
                  </a:lnTo>
                  <a:lnTo>
                    <a:pt x="146" y="378"/>
                  </a:lnTo>
                  <a:lnTo>
                    <a:pt x="126" y="370"/>
                  </a:lnTo>
                  <a:lnTo>
                    <a:pt x="126" y="370"/>
                  </a:lnTo>
                  <a:lnTo>
                    <a:pt x="130" y="356"/>
                  </a:lnTo>
                  <a:lnTo>
                    <a:pt x="132" y="346"/>
                  </a:lnTo>
                  <a:lnTo>
                    <a:pt x="132" y="346"/>
                  </a:lnTo>
                  <a:lnTo>
                    <a:pt x="134" y="324"/>
                  </a:lnTo>
                  <a:lnTo>
                    <a:pt x="134" y="308"/>
                  </a:lnTo>
                  <a:lnTo>
                    <a:pt x="134" y="300"/>
                  </a:lnTo>
                  <a:lnTo>
                    <a:pt x="134" y="300"/>
                  </a:lnTo>
                  <a:lnTo>
                    <a:pt x="126" y="292"/>
                  </a:lnTo>
                  <a:lnTo>
                    <a:pt x="114" y="282"/>
                  </a:lnTo>
                  <a:lnTo>
                    <a:pt x="114" y="282"/>
                  </a:lnTo>
                  <a:lnTo>
                    <a:pt x="108" y="282"/>
                  </a:lnTo>
                  <a:lnTo>
                    <a:pt x="104" y="282"/>
                  </a:lnTo>
                  <a:lnTo>
                    <a:pt x="98" y="282"/>
                  </a:lnTo>
                  <a:lnTo>
                    <a:pt x="94" y="282"/>
                  </a:lnTo>
                  <a:lnTo>
                    <a:pt x="94" y="282"/>
                  </a:lnTo>
                  <a:lnTo>
                    <a:pt x="90" y="278"/>
                  </a:lnTo>
                  <a:lnTo>
                    <a:pt x="86" y="274"/>
                  </a:lnTo>
                  <a:lnTo>
                    <a:pt x="80" y="266"/>
                  </a:lnTo>
                  <a:lnTo>
                    <a:pt x="80" y="266"/>
                  </a:lnTo>
                  <a:lnTo>
                    <a:pt x="72" y="264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58" y="258"/>
                  </a:lnTo>
                  <a:lnTo>
                    <a:pt x="54" y="254"/>
                  </a:lnTo>
                  <a:lnTo>
                    <a:pt x="50" y="248"/>
                  </a:lnTo>
                  <a:lnTo>
                    <a:pt x="50" y="248"/>
                  </a:lnTo>
                  <a:lnTo>
                    <a:pt x="50" y="244"/>
                  </a:lnTo>
                  <a:lnTo>
                    <a:pt x="50" y="240"/>
                  </a:lnTo>
                  <a:lnTo>
                    <a:pt x="52" y="238"/>
                  </a:lnTo>
                  <a:lnTo>
                    <a:pt x="54" y="236"/>
                  </a:lnTo>
                  <a:lnTo>
                    <a:pt x="54" y="236"/>
                  </a:lnTo>
                  <a:lnTo>
                    <a:pt x="64" y="234"/>
                  </a:lnTo>
                  <a:lnTo>
                    <a:pt x="84" y="224"/>
                  </a:lnTo>
                  <a:lnTo>
                    <a:pt x="84" y="224"/>
                  </a:lnTo>
                  <a:lnTo>
                    <a:pt x="90" y="222"/>
                  </a:lnTo>
                  <a:lnTo>
                    <a:pt x="92" y="218"/>
                  </a:lnTo>
                  <a:lnTo>
                    <a:pt x="92" y="214"/>
                  </a:lnTo>
                  <a:lnTo>
                    <a:pt x="90" y="212"/>
                  </a:lnTo>
                  <a:lnTo>
                    <a:pt x="84" y="204"/>
                  </a:lnTo>
                  <a:lnTo>
                    <a:pt x="84" y="200"/>
                  </a:lnTo>
                  <a:lnTo>
                    <a:pt x="82" y="196"/>
                  </a:lnTo>
                  <a:lnTo>
                    <a:pt x="82" y="196"/>
                  </a:lnTo>
                  <a:lnTo>
                    <a:pt x="84" y="192"/>
                  </a:lnTo>
                  <a:lnTo>
                    <a:pt x="86" y="188"/>
                  </a:lnTo>
                  <a:lnTo>
                    <a:pt x="94" y="184"/>
                  </a:lnTo>
                  <a:lnTo>
                    <a:pt x="102" y="180"/>
                  </a:lnTo>
                  <a:lnTo>
                    <a:pt x="108" y="176"/>
                  </a:lnTo>
                  <a:lnTo>
                    <a:pt x="108" y="176"/>
                  </a:lnTo>
                  <a:lnTo>
                    <a:pt x="110" y="174"/>
                  </a:lnTo>
                  <a:lnTo>
                    <a:pt x="110" y="170"/>
                  </a:lnTo>
                  <a:lnTo>
                    <a:pt x="108" y="166"/>
                  </a:lnTo>
                  <a:lnTo>
                    <a:pt x="98" y="160"/>
                  </a:lnTo>
                  <a:lnTo>
                    <a:pt x="98" y="160"/>
                  </a:lnTo>
                  <a:lnTo>
                    <a:pt x="94" y="158"/>
                  </a:lnTo>
                  <a:lnTo>
                    <a:pt x="88" y="158"/>
                  </a:lnTo>
                  <a:lnTo>
                    <a:pt x="84" y="162"/>
                  </a:lnTo>
                  <a:lnTo>
                    <a:pt x="80" y="166"/>
                  </a:lnTo>
                  <a:lnTo>
                    <a:pt x="80" y="166"/>
                  </a:lnTo>
                  <a:lnTo>
                    <a:pt x="76" y="174"/>
                  </a:lnTo>
                  <a:lnTo>
                    <a:pt x="74" y="176"/>
                  </a:lnTo>
                  <a:lnTo>
                    <a:pt x="70" y="176"/>
                  </a:lnTo>
                  <a:lnTo>
                    <a:pt x="70" y="176"/>
                  </a:lnTo>
                  <a:lnTo>
                    <a:pt x="62" y="174"/>
                  </a:lnTo>
                  <a:lnTo>
                    <a:pt x="56" y="166"/>
                  </a:lnTo>
                  <a:lnTo>
                    <a:pt x="56" y="166"/>
                  </a:lnTo>
                  <a:lnTo>
                    <a:pt x="56" y="162"/>
                  </a:lnTo>
                  <a:lnTo>
                    <a:pt x="58" y="158"/>
                  </a:lnTo>
                  <a:lnTo>
                    <a:pt x="74" y="148"/>
                  </a:lnTo>
                  <a:lnTo>
                    <a:pt x="74" y="148"/>
                  </a:lnTo>
                  <a:lnTo>
                    <a:pt x="80" y="142"/>
                  </a:lnTo>
                  <a:lnTo>
                    <a:pt x="82" y="140"/>
                  </a:lnTo>
                  <a:lnTo>
                    <a:pt x="80" y="138"/>
                  </a:lnTo>
                  <a:lnTo>
                    <a:pt x="78" y="134"/>
                  </a:lnTo>
                  <a:lnTo>
                    <a:pt x="78" y="134"/>
                  </a:lnTo>
                  <a:lnTo>
                    <a:pt x="78" y="132"/>
                  </a:lnTo>
                  <a:lnTo>
                    <a:pt x="74" y="132"/>
                  </a:lnTo>
                  <a:lnTo>
                    <a:pt x="64" y="130"/>
                  </a:lnTo>
                  <a:lnTo>
                    <a:pt x="64" y="130"/>
                  </a:lnTo>
                  <a:lnTo>
                    <a:pt x="64" y="130"/>
                  </a:lnTo>
                  <a:lnTo>
                    <a:pt x="64" y="130"/>
                  </a:lnTo>
                  <a:lnTo>
                    <a:pt x="62" y="126"/>
                  </a:lnTo>
                  <a:lnTo>
                    <a:pt x="62" y="124"/>
                  </a:lnTo>
                  <a:lnTo>
                    <a:pt x="64" y="120"/>
                  </a:lnTo>
                  <a:lnTo>
                    <a:pt x="66" y="116"/>
                  </a:lnTo>
                  <a:lnTo>
                    <a:pt x="66" y="116"/>
                  </a:lnTo>
                  <a:lnTo>
                    <a:pt x="72" y="114"/>
                  </a:lnTo>
                  <a:lnTo>
                    <a:pt x="80" y="116"/>
                  </a:lnTo>
                  <a:lnTo>
                    <a:pt x="80" y="116"/>
                  </a:lnTo>
                  <a:lnTo>
                    <a:pt x="86" y="118"/>
                  </a:lnTo>
                  <a:lnTo>
                    <a:pt x="90" y="118"/>
                  </a:lnTo>
                  <a:lnTo>
                    <a:pt x="96" y="116"/>
                  </a:lnTo>
                  <a:lnTo>
                    <a:pt x="96" y="116"/>
                  </a:lnTo>
                  <a:lnTo>
                    <a:pt x="102" y="114"/>
                  </a:lnTo>
                  <a:lnTo>
                    <a:pt x="106" y="116"/>
                  </a:lnTo>
                  <a:lnTo>
                    <a:pt x="110" y="118"/>
                  </a:lnTo>
                  <a:lnTo>
                    <a:pt x="112" y="122"/>
                  </a:lnTo>
                  <a:lnTo>
                    <a:pt x="112" y="122"/>
                  </a:lnTo>
                  <a:lnTo>
                    <a:pt x="120" y="136"/>
                  </a:lnTo>
                  <a:lnTo>
                    <a:pt x="120" y="136"/>
                  </a:lnTo>
                  <a:lnTo>
                    <a:pt x="126" y="142"/>
                  </a:lnTo>
                  <a:lnTo>
                    <a:pt x="126" y="142"/>
                  </a:lnTo>
                  <a:lnTo>
                    <a:pt x="130" y="144"/>
                  </a:lnTo>
                  <a:lnTo>
                    <a:pt x="136" y="144"/>
                  </a:lnTo>
                  <a:lnTo>
                    <a:pt x="150" y="138"/>
                  </a:lnTo>
                  <a:lnTo>
                    <a:pt x="150" y="138"/>
                  </a:lnTo>
                  <a:lnTo>
                    <a:pt x="150" y="136"/>
                  </a:lnTo>
                  <a:lnTo>
                    <a:pt x="150" y="136"/>
                  </a:lnTo>
                  <a:lnTo>
                    <a:pt x="156" y="132"/>
                  </a:lnTo>
                  <a:lnTo>
                    <a:pt x="158" y="126"/>
                  </a:lnTo>
                  <a:lnTo>
                    <a:pt x="158" y="114"/>
                  </a:lnTo>
                  <a:lnTo>
                    <a:pt x="158" y="114"/>
                  </a:lnTo>
                  <a:lnTo>
                    <a:pt x="156" y="110"/>
                  </a:lnTo>
                  <a:lnTo>
                    <a:pt x="154" y="108"/>
                  </a:lnTo>
                  <a:lnTo>
                    <a:pt x="148" y="104"/>
                  </a:lnTo>
                  <a:lnTo>
                    <a:pt x="148" y="104"/>
                  </a:lnTo>
                  <a:lnTo>
                    <a:pt x="146" y="102"/>
                  </a:lnTo>
                  <a:lnTo>
                    <a:pt x="144" y="96"/>
                  </a:lnTo>
                  <a:lnTo>
                    <a:pt x="140" y="86"/>
                  </a:lnTo>
                  <a:lnTo>
                    <a:pt x="140" y="86"/>
                  </a:lnTo>
                  <a:lnTo>
                    <a:pt x="138" y="84"/>
                  </a:lnTo>
                  <a:lnTo>
                    <a:pt x="132" y="82"/>
                  </a:lnTo>
                  <a:lnTo>
                    <a:pt x="124" y="82"/>
                  </a:lnTo>
                  <a:lnTo>
                    <a:pt x="124" y="82"/>
                  </a:lnTo>
                  <a:lnTo>
                    <a:pt x="116" y="88"/>
                  </a:lnTo>
                  <a:lnTo>
                    <a:pt x="110" y="92"/>
                  </a:lnTo>
                  <a:lnTo>
                    <a:pt x="110" y="92"/>
                  </a:lnTo>
                  <a:lnTo>
                    <a:pt x="108" y="86"/>
                  </a:lnTo>
                  <a:lnTo>
                    <a:pt x="106" y="82"/>
                  </a:lnTo>
                  <a:lnTo>
                    <a:pt x="104" y="80"/>
                  </a:lnTo>
                  <a:lnTo>
                    <a:pt x="104" y="80"/>
                  </a:lnTo>
                  <a:lnTo>
                    <a:pt x="96" y="78"/>
                  </a:lnTo>
                  <a:lnTo>
                    <a:pt x="86" y="76"/>
                  </a:lnTo>
                  <a:lnTo>
                    <a:pt x="86" y="76"/>
                  </a:lnTo>
                  <a:lnTo>
                    <a:pt x="98" y="66"/>
                  </a:lnTo>
                  <a:lnTo>
                    <a:pt x="112" y="56"/>
                  </a:lnTo>
                  <a:lnTo>
                    <a:pt x="126" y="48"/>
                  </a:lnTo>
                  <a:lnTo>
                    <a:pt x="142" y="40"/>
                  </a:lnTo>
                  <a:lnTo>
                    <a:pt x="158" y="36"/>
                  </a:lnTo>
                  <a:lnTo>
                    <a:pt x="174" y="32"/>
                  </a:lnTo>
                  <a:lnTo>
                    <a:pt x="190" y="28"/>
                  </a:lnTo>
                  <a:lnTo>
                    <a:pt x="208" y="28"/>
                  </a:lnTo>
                  <a:lnTo>
                    <a:pt x="208" y="28"/>
                  </a:lnTo>
                  <a:lnTo>
                    <a:pt x="208" y="28"/>
                  </a:lnTo>
                  <a:lnTo>
                    <a:pt x="208" y="28"/>
                  </a:lnTo>
                  <a:lnTo>
                    <a:pt x="208" y="28"/>
                  </a:lnTo>
                  <a:lnTo>
                    <a:pt x="226" y="28"/>
                  </a:lnTo>
                  <a:lnTo>
                    <a:pt x="244" y="32"/>
                  </a:lnTo>
                  <a:lnTo>
                    <a:pt x="262" y="36"/>
                  </a:lnTo>
                  <a:lnTo>
                    <a:pt x="278" y="42"/>
                  </a:lnTo>
                  <a:lnTo>
                    <a:pt x="294" y="50"/>
                  </a:lnTo>
                  <a:lnTo>
                    <a:pt x="310" y="58"/>
                  </a:lnTo>
                  <a:lnTo>
                    <a:pt x="324" y="70"/>
                  </a:lnTo>
                  <a:lnTo>
                    <a:pt x="336" y="80"/>
                  </a:lnTo>
                  <a:lnTo>
                    <a:pt x="336" y="80"/>
                  </a:lnTo>
                  <a:lnTo>
                    <a:pt x="346" y="92"/>
                  </a:lnTo>
                  <a:lnTo>
                    <a:pt x="356" y="104"/>
                  </a:lnTo>
                  <a:lnTo>
                    <a:pt x="356" y="104"/>
                  </a:lnTo>
                  <a:lnTo>
                    <a:pt x="324" y="116"/>
                  </a:lnTo>
                  <a:lnTo>
                    <a:pt x="310" y="122"/>
                  </a:lnTo>
                  <a:lnTo>
                    <a:pt x="304" y="124"/>
                  </a:lnTo>
                  <a:lnTo>
                    <a:pt x="304" y="124"/>
                  </a:lnTo>
                  <a:lnTo>
                    <a:pt x="300" y="128"/>
                  </a:lnTo>
                  <a:lnTo>
                    <a:pt x="294" y="130"/>
                  </a:lnTo>
                  <a:lnTo>
                    <a:pt x="288" y="130"/>
                  </a:lnTo>
                  <a:lnTo>
                    <a:pt x="284" y="128"/>
                  </a:lnTo>
                  <a:lnTo>
                    <a:pt x="284" y="128"/>
                  </a:lnTo>
                  <a:lnTo>
                    <a:pt x="276" y="124"/>
                  </a:lnTo>
                  <a:lnTo>
                    <a:pt x="272" y="124"/>
                  </a:lnTo>
                  <a:lnTo>
                    <a:pt x="268" y="124"/>
                  </a:lnTo>
                  <a:lnTo>
                    <a:pt x="268" y="124"/>
                  </a:lnTo>
                  <a:lnTo>
                    <a:pt x="262" y="124"/>
                  </a:lnTo>
                  <a:lnTo>
                    <a:pt x="256" y="128"/>
                  </a:lnTo>
                  <a:lnTo>
                    <a:pt x="256" y="128"/>
                  </a:lnTo>
                  <a:lnTo>
                    <a:pt x="252" y="134"/>
                  </a:lnTo>
                  <a:lnTo>
                    <a:pt x="246" y="138"/>
                  </a:lnTo>
                  <a:lnTo>
                    <a:pt x="246" y="138"/>
                  </a:lnTo>
                  <a:lnTo>
                    <a:pt x="242" y="138"/>
                  </a:lnTo>
                  <a:lnTo>
                    <a:pt x="238" y="138"/>
                  </a:lnTo>
                  <a:lnTo>
                    <a:pt x="238" y="138"/>
                  </a:lnTo>
                  <a:lnTo>
                    <a:pt x="236" y="138"/>
                  </a:lnTo>
                  <a:lnTo>
                    <a:pt x="236" y="138"/>
                  </a:lnTo>
                  <a:lnTo>
                    <a:pt x="230" y="138"/>
                  </a:lnTo>
                  <a:lnTo>
                    <a:pt x="230" y="138"/>
                  </a:lnTo>
                  <a:lnTo>
                    <a:pt x="226" y="140"/>
                  </a:lnTo>
                  <a:lnTo>
                    <a:pt x="226" y="140"/>
                  </a:lnTo>
                  <a:lnTo>
                    <a:pt x="224" y="146"/>
                  </a:lnTo>
                  <a:lnTo>
                    <a:pt x="226" y="152"/>
                  </a:lnTo>
                  <a:lnTo>
                    <a:pt x="228" y="156"/>
                  </a:lnTo>
                  <a:lnTo>
                    <a:pt x="232" y="158"/>
                  </a:lnTo>
                  <a:lnTo>
                    <a:pt x="232" y="158"/>
                  </a:lnTo>
                  <a:lnTo>
                    <a:pt x="236" y="156"/>
                  </a:lnTo>
                  <a:lnTo>
                    <a:pt x="238" y="152"/>
                  </a:lnTo>
                  <a:lnTo>
                    <a:pt x="242" y="150"/>
                  </a:lnTo>
                  <a:lnTo>
                    <a:pt x="244" y="148"/>
                  </a:lnTo>
                  <a:lnTo>
                    <a:pt x="244" y="148"/>
                  </a:lnTo>
                  <a:lnTo>
                    <a:pt x="250" y="150"/>
                  </a:lnTo>
                  <a:lnTo>
                    <a:pt x="254" y="154"/>
                  </a:lnTo>
                  <a:lnTo>
                    <a:pt x="254" y="154"/>
                  </a:lnTo>
                  <a:lnTo>
                    <a:pt x="252" y="162"/>
                  </a:lnTo>
                  <a:lnTo>
                    <a:pt x="250" y="168"/>
                  </a:lnTo>
                  <a:lnTo>
                    <a:pt x="246" y="170"/>
                  </a:lnTo>
                  <a:lnTo>
                    <a:pt x="246" y="170"/>
                  </a:lnTo>
                  <a:lnTo>
                    <a:pt x="228" y="174"/>
                  </a:lnTo>
                  <a:lnTo>
                    <a:pt x="228" y="174"/>
                  </a:lnTo>
                  <a:lnTo>
                    <a:pt x="220" y="172"/>
                  </a:lnTo>
                  <a:lnTo>
                    <a:pt x="214" y="172"/>
                  </a:lnTo>
                  <a:lnTo>
                    <a:pt x="210" y="172"/>
                  </a:lnTo>
                  <a:lnTo>
                    <a:pt x="210" y="172"/>
                  </a:lnTo>
                  <a:lnTo>
                    <a:pt x="206" y="176"/>
                  </a:lnTo>
                  <a:lnTo>
                    <a:pt x="204" y="178"/>
                  </a:lnTo>
                  <a:lnTo>
                    <a:pt x="206" y="182"/>
                  </a:lnTo>
                  <a:lnTo>
                    <a:pt x="206" y="182"/>
                  </a:lnTo>
                  <a:lnTo>
                    <a:pt x="206" y="188"/>
                  </a:lnTo>
                  <a:lnTo>
                    <a:pt x="206" y="192"/>
                  </a:lnTo>
                  <a:lnTo>
                    <a:pt x="204" y="196"/>
                  </a:lnTo>
                  <a:lnTo>
                    <a:pt x="204" y="198"/>
                  </a:lnTo>
                  <a:lnTo>
                    <a:pt x="204" y="198"/>
                  </a:lnTo>
                  <a:lnTo>
                    <a:pt x="194" y="200"/>
                  </a:lnTo>
                  <a:lnTo>
                    <a:pt x="192" y="202"/>
                  </a:lnTo>
                  <a:lnTo>
                    <a:pt x="194" y="202"/>
                  </a:lnTo>
                  <a:lnTo>
                    <a:pt x="200" y="204"/>
                  </a:lnTo>
                  <a:lnTo>
                    <a:pt x="200" y="204"/>
                  </a:lnTo>
                  <a:lnTo>
                    <a:pt x="212" y="202"/>
                  </a:lnTo>
                  <a:lnTo>
                    <a:pt x="220" y="200"/>
                  </a:lnTo>
                  <a:lnTo>
                    <a:pt x="228" y="198"/>
                  </a:lnTo>
                  <a:lnTo>
                    <a:pt x="228" y="198"/>
                  </a:lnTo>
                  <a:lnTo>
                    <a:pt x="234" y="194"/>
                  </a:lnTo>
                  <a:lnTo>
                    <a:pt x="238" y="194"/>
                  </a:lnTo>
                  <a:lnTo>
                    <a:pt x="242" y="194"/>
                  </a:lnTo>
                  <a:lnTo>
                    <a:pt x="242" y="194"/>
                  </a:lnTo>
                  <a:lnTo>
                    <a:pt x="246" y="194"/>
                  </a:lnTo>
                  <a:lnTo>
                    <a:pt x="250" y="194"/>
                  </a:lnTo>
                  <a:lnTo>
                    <a:pt x="258" y="194"/>
                  </a:lnTo>
                  <a:lnTo>
                    <a:pt x="258" y="194"/>
                  </a:lnTo>
                  <a:lnTo>
                    <a:pt x="260" y="194"/>
                  </a:lnTo>
                  <a:lnTo>
                    <a:pt x="266" y="190"/>
                  </a:lnTo>
                  <a:lnTo>
                    <a:pt x="270" y="188"/>
                  </a:lnTo>
                  <a:lnTo>
                    <a:pt x="274" y="188"/>
                  </a:lnTo>
                  <a:lnTo>
                    <a:pt x="274" y="188"/>
                  </a:lnTo>
                  <a:lnTo>
                    <a:pt x="276" y="192"/>
                  </a:lnTo>
                  <a:lnTo>
                    <a:pt x="276" y="196"/>
                  </a:lnTo>
                  <a:lnTo>
                    <a:pt x="276" y="202"/>
                  </a:lnTo>
                  <a:lnTo>
                    <a:pt x="276" y="202"/>
                  </a:lnTo>
                  <a:lnTo>
                    <a:pt x="270" y="206"/>
                  </a:lnTo>
                  <a:lnTo>
                    <a:pt x="268" y="210"/>
                  </a:lnTo>
                  <a:lnTo>
                    <a:pt x="268" y="212"/>
                  </a:lnTo>
                  <a:lnTo>
                    <a:pt x="268" y="212"/>
                  </a:lnTo>
                  <a:lnTo>
                    <a:pt x="272" y="218"/>
                  </a:lnTo>
                  <a:lnTo>
                    <a:pt x="278" y="224"/>
                  </a:lnTo>
                  <a:lnTo>
                    <a:pt x="278" y="224"/>
                  </a:lnTo>
                  <a:lnTo>
                    <a:pt x="286" y="230"/>
                  </a:lnTo>
                  <a:lnTo>
                    <a:pt x="288" y="230"/>
                  </a:lnTo>
                  <a:lnTo>
                    <a:pt x="290" y="230"/>
                  </a:lnTo>
                  <a:lnTo>
                    <a:pt x="290" y="230"/>
                  </a:lnTo>
                  <a:lnTo>
                    <a:pt x="294" y="224"/>
                  </a:lnTo>
                  <a:lnTo>
                    <a:pt x="296" y="218"/>
                  </a:lnTo>
                  <a:lnTo>
                    <a:pt x="296" y="218"/>
                  </a:lnTo>
                  <a:lnTo>
                    <a:pt x="298" y="218"/>
                  </a:lnTo>
                  <a:lnTo>
                    <a:pt x="304" y="218"/>
                  </a:lnTo>
                  <a:lnTo>
                    <a:pt x="310" y="220"/>
                  </a:lnTo>
                  <a:lnTo>
                    <a:pt x="314" y="222"/>
                  </a:lnTo>
                  <a:lnTo>
                    <a:pt x="314" y="222"/>
                  </a:lnTo>
                  <a:lnTo>
                    <a:pt x="318" y="228"/>
                  </a:lnTo>
                  <a:lnTo>
                    <a:pt x="322" y="234"/>
                  </a:lnTo>
                  <a:lnTo>
                    <a:pt x="322" y="234"/>
                  </a:lnTo>
                  <a:lnTo>
                    <a:pt x="330" y="236"/>
                  </a:lnTo>
                  <a:lnTo>
                    <a:pt x="330" y="236"/>
                  </a:lnTo>
                  <a:lnTo>
                    <a:pt x="336" y="244"/>
                  </a:lnTo>
                  <a:lnTo>
                    <a:pt x="336" y="244"/>
                  </a:lnTo>
                  <a:lnTo>
                    <a:pt x="338" y="248"/>
                  </a:lnTo>
                  <a:lnTo>
                    <a:pt x="340" y="250"/>
                  </a:lnTo>
                  <a:lnTo>
                    <a:pt x="348" y="250"/>
                  </a:lnTo>
                  <a:lnTo>
                    <a:pt x="348" y="250"/>
                  </a:lnTo>
                  <a:lnTo>
                    <a:pt x="350" y="248"/>
                  </a:lnTo>
                  <a:lnTo>
                    <a:pt x="352" y="244"/>
                  </a:lnTo>
                  <a:lnTo>
                    <a:pt x="356" y="242"/>
                  </a:lnTo>
                  <a:lnTo>
                    <a:pt x="360" y="240"/>
                  </a:lnTo>
                  <a:lnTo>
                    <a:pt x="360" y="240"/>
                  </a:lnTo>
                  <a:lnTo>
                    <a:pt x="366" y="240"/>
                  </a:lnTo>
                  <a:lnTo>
                    <a:pt x="370" y="242"/>
                  </a:lnTo>
                  <a:lnTo>
                    <a:pt x="372" y="244"/>
                  </a:lnTo>
                  <a:lnTo>
                    <a:pt x="372" y="244"/>
                  </a:lnTo>
                  <a:lnTo>
                    <a:pt x="384" y="254"/>
                  </a:lnTo>
                  <a:lnTo>
                    <a:pt x="384" y="254"/>
                  </a:lnTo>
                  <a:lnTo>
                    <a:pt x="376" y="276"/>
                  </a:lnTo>
                  <a:lnTo>
                    <a:pt x="366" y="298"/>
                  </a:lnTo>
                  <a:lnTo>
                    <a:pt x="352" y="318"/>
                  </a:lnTo>
                  <a:lnTo>
                    <a:pt x="336" y="336"/>
                  </a:lnTo>
                  <a:lnTo>
                    <a:pt x="336" y="336"/>
                  </a:lnTo>
                  <a:close/>
                  <a:moveTo>
                    <a:pt x="278" y="264"/>
                  </a:moveTo>
                  <a:lnTo>
                    <a:pt x="278" y="264"/>
                  </a:lnTo>
                  <a:lnTo>
                    <a:pt x="276" y="262"/>
                  </a:lnTo>
                  <a:lnTo>
                    <a:pt x="274" y="258"/>
                  </a:lnTo>
                  <a:lnTo>
                    <a:pt x="270" y="248"/>
                  </a:lnTo>
                  <a:lnTo>
                    <a:pt x="270" y="248"/>
                  </a:lnTo>
                  <a:lnTo>
                    <a:pt x="266" y="238"/>
                  </a:lnTo>
                  <a:lnTo>
                    <a:pt x="264" y="234"/>
                  </a:lnTo>
                  <a:lnTo>
                    <a:pt x="258" y="232"/>
                  </a:lnTo>
                  <a:lnTo>
                    <a:pt x="258" y="232"/>
                  </a:lnTo>
                  <a:lnTo>
                    <a:pt x="254" y="230"/>
                  </a:lnTo>
                  <a:lnTo>
                    <a:pt x="252" y="230"/>
                  </a:lnTo>
                  <a:lnTo>
                    <a:pt x="248" y="230"/>
                  </a:lnTo>
                  <a:lnTo>
                    <a:pt x="244" y="230"/>
                  </a:lnTo>
                  <a:lnTo>
                    <a:pt x="244" y="230"/>
                  </a:lnTo>
                  <a:lnTo>
                    <a:pt x="234" y="224"/>
                  </a:lnTo>
                  <a:lnTo>
                    <a:pt x="224" y="218"/>
                  </a:lnTo>
                  <a:lnTo>
                    <a:pt x="224" y="218"/>
                  </a:lnTo>
                  <a:lnTo>
                    <a:pt x="214" y="218"/>
                  </a:lnTo>
                  <a:lnTo>
                    <a:pt x="204" y="216"/>
                  </a:lnTo>
                  <a:lnTo>
                    <a:pt x="204" y="216"/>
                  </a:lnTo>
                  <a:lnTo>
                    <a:pt x="200" y="216"/>
                  </a:lnTo>
                  <a:lnTo>
                    <a:pt x="196" y="216"/>
                  </a:lnTo>
                  <a:lnTo>
                    <a:pt x="190" y="220"/>
                  </a:lnTo>
                  <a:lnTo>
                    <a:pt x="190" y="220"/>
                  </a:lnTo>
                  <a:lnTo>
                    <a:pt x="182" y="236"/>
                  </a:lnTo>
                  <a:lnTo>
                    <a:pt x="182" y="236"/>
                  </a:lnTo>
                  <a:lnTo>
                    <a:pt x="180" y="246"/>
                  </a:lnTo>
                  <a:lnTo>
                    <a:pt x="180" y="256"/>
                  </a:lnTo>
                  <a:lnTo>
                    <a:pt x="180" y="256"/>
                  </a:lnTo>
                  <a:lnTo>
                    <a:pt x="182" y="262"/>
                  </a:lnTo>
                  <a:lnTo>
                    <a:pt x="186" y="266"/>
                  </a:lnTo>
                  <a:lnTo>
                    <a:pt x="192" y="272"/>
                  </a:lnTo>
                  <a:lnTo>
                    <a:pt x="192" y="272"/>
                  </a:lnTo>
                  <a:lnTo>
                    <a:pt x="196" y="276"/>
                  </a:lnTo>
                  <a:lnTo>
                    <a:pt x="198" y="278"/>
                  </a:lnTo>
                  <a:lnTo>
                    <a:pt x="202" y="280"/>
                  </a:lnTo>
                  <a:lnTo>
                    <a:pt x="202" y="280"/>
                  </a:lnTo>
                  <a:lnTo>
                    <a:pt x="210" y="278"/>
                  </a:lnTo>
                  <a:lnTo>
                    <a:pt x="218" y="274"/>
                  </a:lnTo>
                  <a:lnTo>
                    <a:pt x="218" y="274"/>
                  </a:lnTo>
                  <a:lnTo>
                    <a:pt x="222" y="274"/>
                  </a:lnTo>
                  <a:lnTo>
                    <a:pt x="226" y="276"/>
                  </a:lnTo>
                  <a:lnTo>
                    <a:pt x="230" y="282"/>
                  </a:lnTo>
                  <a:lnTo>
                    <a:pt x="230" y="282"/>
                  </a:lnTo>
                  <a:lnTo>
                    <a:pt x="232" y="290"/>
                  </a:lnTo>
                  <a:lnTo>
                    <a:pt x="232" y="300"/>
                  </a:lnTo>
                  <a:lnTo>
                    <a:pt x="232" y="300"/>
                  </a:lnTo>
                  <a:lnTo>
                    <a:pt x="232" y="316"/>
                  </a:lnTo>
                  <a:lnTo>
                    <a:pt x="234" y="332"/>
                  </a:lnTo>
                  <a:lnTo>
                    <a:pt x="234" y="332"/>
                  </a:lnTo>
                  <a:lnTo>
                    <a:pt x="242" y="340"/>
                  </a:lnTo>
                  <a:lnTo>
                    <a:pt x="248" y="344"/>
                  </a:lnTo>
                  <a:lnTo>
                    <a:pt x="252" y="346"/>
                  </a:lnTo>
                  <a:lnTo>
                    <a:pt x="252" y="346"/>
                  </a:lnTo>
                  <a:lnTo>
                    <a:pt x="256" y="344"/>
                  </a:lnTo>
                  <a:lnTo>
                    <a:pt x="260" y="342"/>
                  </a:lnTo>
                  <a:lnTo>
                    <a:pt x="266" y="334"/>
                  </a:lnTo>
                  <a:lnTo>
                    <a:pt x="266" y="334"/>
                  </a:lnTo>
                  <a:lnTo>
                    <a:pt x="268" y="330"/>
                  </a:lnTo>
                  <a:lnTo>
                    <a:pt x="272" y="324"/>
                  </a:lnTo>
                  <a:lnTo>
                    <a:pt x="274" y="314"/>
                  </a:lnTo>
                  <a:lnTo>
                    <a:pt x="274" y="294"/>
                  </a:lnTo>
                  <a:lnTo>
                    <a:pt x="274" y="294"/>
                  </a:lnTo>
                  <a:lnTo>
                    <a:pt x="278" y="288"/>
                  </a:lnTo>
                  <a:lnTo>
                    <a:pt x="284" y="282"/>
                  </a:lnTo>
                  <a:lnTo>
                    <a:pt x="284" y="282"/>
                  </a:lnTo>
                  <a:lnTo>
                    <a:pt x="288" y="274"/>
                  </a:lnTo>
                  <a:lnTo>
                    <a:pt x="290" y="270"/>
                  </a:lnTo>
                  <a:lnTo>
                    <a:pt x="290" y="266"/>
                  </a:lnTo>
                  <a:lnTo>
                    <a:pt x="290" y="266"/>
                  </a:lnTo>
                  <a:lnTo>
                    <a:pt x="288" y="264"/>
                  </a:lnTo>
                  <a:lnTo>
                    <a:pt x="286" y="264"/>
                  </a:lnTo>
                  <a:lnTo>
                    <a:pt x="278" y="264"/>
                  </a:lnTo>
                  <a:lnTo>
                    <a:pt x="278" y="2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57" name="Freeform 137"/>
            <p:cNvSpPr>
              <a:spLocks noEditPoints="1"/>
            </p:cNvSpPr>
            <p:nvPr userDrawn="1"/>
          </p:nvSpPr>
          <p:spPr bwMode="auto">
            <a:xfrm>
              <a:off x="3032125" y="122238"/>
              <a:ext cx="777875" cy="774700"/>
            </a:xfrm>
            <a:custGeom>
              <a:avLst/>
              <a:gdLst>
                <a:gd name="T0" fmla="*/ 62 w 490"/>
                <a:gd name="T1" fmla="*/ 0 h 488"/>
                <a:gd name="T2" fmla="*/ 50 w 490"/>
                <a:gd name="T3" fmla="*/ 0 h 488"/>
                <a:gd name="T4" fmla="*/ 28 w 490"/>
                <a:gd name="T5" fmla="*/ 10 h 488"/>
                <a:gd name="T6" fmla="*/ 12 w 490"/>
                <a:gd name="T7" fmla="*/ 26 h 488"/>
                <a:gd name="T8" fmla="*/ 2 w 490"/>
                <a:gd name="T9" fmla="*/ 48 h 488"/>
                <a:gd name="T10" fmla="*/ 0 w 490"/>
                <a:gd name="T11" fmla="*/ 304 h 488"/>
                <a:gd name="T12" fmla="*/ 2 w 490"/>
                <a:gd name="T13" fmla="*/ 318 h 488"/>
                <a:gd name="T14" fmla="*/ 12 w 490"/>
                <a:gd name="T15" fmla="*/ 340 h 488"/>
                <a:gd name="T16" fmla="*/ 28 w 490"/>
                <a:gd name="T17" fmla="*/ 356 h 488"/>
                <a:gd name="T18" fmla="*/ 50 w 490"/>
                <a:gd name="T19" fmla="*/ 364 h 488"/>
                <a:gd name="T20" fmla="*/ 184 w 490"/>
                <a:gd name="T21" fmla="*/ 366 h 488"/>
                <a:gd name="T22" fmla="*/ 122 w 490"/>
                <a:gd name="T23" fmla="*/ 428 h 488"/>
                <a:gd name="T24" fmla="*/ 110 w 490"/>
                <a:gd name="T25" fmla="*/ 428 h 488"/>
                <a:gd name="T26" fmla="*/ 88 w 490"/>
                <a:gd name="T27" fmla="*/ 438 h 488"/>
                <a:gd name="T28" fmla="*/ 72 w 490"/>
                <a:gd name="T29" fmla="*/ 454 h 488"/>
                <a:gd name="T30" fmla="*/ 64 w 490"/>
                <a:gd name="T31" fmla="*/ 476 h 488"/>
                <a:gd name="T32" fmla="*/ 428 w 490"/>
                <a:gd name="T33" fmla="*/ 488 h 488"/>
                <a:gd name="T34" fmla="*/ 426 w 490"/>
                <a:gd name="T35" fmla="*/ 476 h 488"/>
                <a:gd name="T36" fmla="*/ 418 w 490"/>
                <a:gd name="T37" fmla="*/ 454 h 488"/>
                <a:gd name="T38" fmla="*/ 402 w 490"/>
                <a:gd name="T39" fmla="*/ 438 h 488"/>
                <a:gd name="T40" fmla="*/ 380 w 490"/>
                <a:gd name="T41" fmla="*/ 428 h 488"/>
                <a:gd name="T42" fmla="*/ 306 w 490"/>
                <a:gd name="T43" fmla="*/ 428 h 488"/>
                <a:gd name="T44" fmla="*/ 428 w 490"/>
                <a:gd name="T45" fmla="*/ 366 h 488"/>
                <a:gd name="T46" fmla="*/ 440 w 490"/>
                <a:gd name="T47" fmla="*/ 364 h 488"/>
                <a:gd name="T48" fmla="*/ 462 w 490"/>
                <a:gd name="T49" fmla="*/ 356 h 488"/>
                <a:gd name="T50" fmla="*/ 478 w 490"/>
                <a:gd name="T51" fmla="*/ 340 h 488"/>
                <a:gd name="T52" fmla="*/ 488 w 490"/>
                <a:gd name="T53" fmla="*/ 318 h 488"/>
                <a:gd name="T54" fmla="*/ 490 w 490"/>
                <a:gd name="T55" fmla="*/ 60 h 488"/>
                <a:gd name="T56" fmla="*/ 488 w 490"/>
                <a:gd name="T57" fmla="*/ 48 h 488"/>
                <a:gd name="T58" fmla="*/ 478 w 490"/>
                <a:gd name="T59" fmla="*/ 26 h 488"/>
                <a:gd name="T60" fmla="*/ 462 w 490"/>
                <a:gd name="T61" fmla="*/ 10 h 488"/>
                <a:gd name="T62" fmla="*/ 440 w 490"/>
                <a:gd name="T63" fmla="*/ 0 h 488"/>
                <a:gd name="T64" fmla="*/ 428 w 490"/>
                <a:gd name="T65" fmla="*/ 0 h 488"/>
                <a:gd name="T66" fmla="*/ 62 w 490"/>
                <a:gd name="T67" fmla="*/ 304 h 488"/>
                <a:gd name="T68" fmla="*/ 428 w 490"/>
                <a:gd name="T69" fmla="*/ 6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0" h="488">
                  <a:moveTo>
                    <a:pt x="428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0"/>
                  </a:lnTo>
                  <a:lnTo>
                    <a:pt x="38" y="4"/>
                  </a:lnTo>
                  <a:lnTo>
                    <a:pt x="28" y="10"/>
                  </a:lnTo>
                  <a:lnTo>
                    <a:pt x="18" y="18"/>
                  </a:lnTo>
                  <a:lnTo>
                    <a:pt x="12" y="26"/>
                  </a:lnTo>
                  <a:lnTo>
                    <a:pt x="6" y="36"/>
                  </a:lnTo>
                  <a:lnTo>
                    <a:pt x="2" y="48"/>
                  </a:lnTo>
                  <a:lnTo>
                    <a:pt x="0" y="60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2" y="318"/>
                  </a:lnTo>
                  <a:lnTo>
                    <a:pt x="6" y="328"/>
                  </a:lnTo>
                  <a:lnTo>
                    <a:pt x="12" y="340"/>
                  </a:lnTo>
                  <a:lnTo>
                    <a:pt x="18" y="348"/>
                  </a:lnTo>
                  <a:lnTo>
                    <a:pt x="28" y="356"/>
                  </a:lnTo>
                  <a:lnTo>
                    <a:pt x="38" y="362"/>
                  </a:lnTo>
                  <a:lnTo>
                    <a:pt x="50" y="364"/>
                  </a:lnTo>
                  <a:lnTo>
                    <a:pt x="62" y="366"/>
                  </a:lnTo>
                  <a:lnTo>
                    <a:pt x="184" y="366"/>
                  </a:lnTo>
                  <a:lnTo>
                    <a:pt x="184" y="428"/>
                  </a:lnTo>
                  <a:lnTo>
                    <a:pt x="122" y="428"/>
                  </a:lnTo>
                  <a:lnTo>
                    <a:pt x="122" y="428"/>
                  </a:lnTo>
                  <a:lnTo>
                    <a:pt x="110" y="428"/>
                  </a:lnTo>
                  <a:lnTo>
                    <a:pt x="100" y="432"/>
                  </a:lnTo>
                  <a:lnTo>
                    <a:pt x="88" y="438"/>
                  </a:lnTo>
                  <a:lnTo>
                    <a:pt x="80" y="444"/>
                  </a:lnTo>
                  <a:lnTo>
                    <a:pt x="72" y="454"/>
                  </a:lnTo>
                  <a:lnTo>
                    <a:pt x="66" y="464"/>
                  </a:lnTo>
                  <a:lnTo>
                    <a:pt x="64" y="476"/>
                  </a:lnTo>
                  <a:lnTo>
                    <a:pt x="62" y="488"/>
                  </a:lnTo>
                  <a:lnTo>
                    <a:pt x="428" y="488"/>
                  </a:lnTo>
                  <a:lnTo>
                    <a:pt x="428" y="488"/>
                  </a:lnTo>
                  <a:lnTo>
                    <a:pt x="426" y="476"/>
                  </a:lnTo>
                  <a:lnTo>
                    <a:pt x="424" y="464"/>
                  </a:lnTo>
                  <a:lnTo>
                    <a:pt x="418" y="454"/>
                  </a:lnTo>
                  <a:lnTo>
                    <a:pt x="410" y="444"/>
                  </a:lnTo>
                  <a:lnTo>
                    <a:pt x="402" y="438"/>
                  </a:lnTo>
                  <a:lnTo>
                    <a:pt x="390" y="432"/>
                  </a:lnTo>
                  <a:lnTo>
                    <a:pt x="380" y="428"/>
                  </a:lnTo>
                  <a:lnTo>
                    <a:pt x="368" y="428"/>
                  </a:lnTo>
                  <a:lnTo>
                    <a:pt x="306" y="428"/>
                  </a:lnTo>
                  <a:lnTo>
                    <a:pt x="306" y="366"/>
                  </a:lnTo>
                  <a:lnTo>
                    <a:pt x="428" y="366"/>
                  </a:lnTo>
                  <a:lnTo>
                    <a:pt x="428" y="366"/>
                  </a:lnTo>
                  <a:lnTo>
                    <a:pt x="440" y="364"/>
                  </a:lnTo>
                  <a:lnTo>
                    <a:pt x="452" y="362"/>
                  </a:lnTo>
                  <a:lnTo>
                    <a:pt x="462" y="356"/>
                  </a:lnTo>
                  <a:lnTo>
                    <a:pt x="472" y="348"/>
                  </a:lnTo>
                  <a:lnTo>
                    <a:pt x="478" y="340"/>
                  </a:lnTo>
                  <a:lnTo>
                    <a:pt x="484" y="328"/>
                  </a:lnTo>
                  <a:lnTo>
                    <a:pt x="488" y="318"/>
                  </a:lnTo>
                  <a:lnTo>
                    <a:pt x="490" y="304"/>
                  </a:lnTo>
                  <a:lnTo>
                    <a:pt x="490" y="60"/>
                  </a:lnTo>
                  <a:lnTo>
                    <a:pt x="490" y="60"/>
                  </a:lnTo>
                  <a:lnTo>
                    <a:pt x="488" y="48"/>
                  </a:lnTo>
                  <a:lnTo>
                    <a:pt x="484" y="36"/>
                  </a:lnTo>
                  <a:lnTo>
                    <a:pt x="478" y="26"/>
                  </a:lnTo>
                  <a:lnTo>
                    <a:pt x="472" y="18"/>
                  </a:lnTo>
                  <a:lnTo>
                    <a:pt x="462" y="10"/>
                  </a:lnTo>
                  <a:lnTo>
                    <a:pt x="452" y="4"/>
                  </a:lnTo>
                  <a:lnTo>
                    <a:pt x="440" y="0"/>
                  </a:lnTo>
                  <a:lnTo>
                    <a:pt x="428" y="0"/>
                  </a:lnTo>
                  <a:lnTo>
                    <a:pt x="428" y="0"/>
                  </a:lnTo>
                  <a:close/>
                  <a:moveTo>
                    <a:pt x="428" y="304"/>
                  </a:moveTo>
                  <a:lnTo>
                    <a:pt x="62" y="304"/>
                  </a:lnTo>
                  <a:lnTo>
                    <a:pt x="62" y="60"/>
                  </a:lnTo>
                  <a:lnTo>
                    <a:pt x="428" y="60"/>
                  </a:lnTo>
                  <a:lnTo>
                    <a:pt x="428" y="3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70" name="그룹 269"/>
          <p:cNvGrpSpPr/>
          <p:nvPr userDrawn="1"/>
        </p:nvGrpSpPr>
        <p:grpSpPr>
          <a:xfrm>
            <a:off x="428625" y="1588"/>
            <a:ext cx="4911725" cy="6854825"/>
            <a:chOff x="428625" y="1588"/>
            <a:chExt cx="4911725" cy="6854825"/>
          </a:xfrm>
        </p:grpSpPr>
        <p:sp>
          <p:nvSpPr>
            <p:cNvPr id="12295" name="Freeform 7"/>
            <p:cNvSpPr>
              <a:spLocks/>
            </p:cNvSpPr>
            <p:nvPr userDrawn="1"/>
          </p:nvSpPr>
          <p:spPr bwMode="auto">
            <a:xfrm>
              <a:off x="1492250" y="5164138"/>
              <a:ext cx="790575" cy="879475"/>
            </a:xfrm>
            <a:custGeom>
              <a:avLst/>
              <a:gdLst/>
              <a:ahLst/>
              <a:cxnLst>
                <a:cxn ang="0">
                  <a:pos x="2" y="352"/>
                </a:cxn>
                <a:cxn ang="0">
                  <a:pos x="2" y="352"/>
                </a:cxn>
                <a:cxn ang="0">
                  <a:pos x="0" y="366"/>
                </a:cxn>
                <a:cxn ang="0">
                  <a:pos x="0" y="384"/>
                </a:cxn>
                <a:cxn ang="0">
                  <a:pos x="4" y="406"/>
                </a:cxn>
                <a:cxn ang="0">
                  <a:pos x="8" y="418"/>
                </a:cxn>
                <a:cxn ang="0">
                  <a:pos x="12" y="430"/>
                </a:cxn>
                <a:cxn ang="0">
                  <a:pos x="20" y="444"/>
                </a:cxn>
                <a:cxn ang="0">
                  <a:pos x="28" y="456"/>
                </a:cxn>
                <a:cxn ang="0">
                  <a:pos x="38" y="468"/>
                </a:cxn>
                <a:cxn ang="0">
                  <a:pos x="52" y="482"/>
                </a:cxn>
                <a:cxn ang="0">
                  <a:pos x="66" y="492"/>
                </a:cxn>
                <a:cxn ang="0">
                  <a:pos x="86" y="504"/>
                </a:cxn>
                <a:cxn ang="0">
                  <a:pos x="86" y="504"/>
                </a:cxn>
                <a:cxn ang="0">
                  <a:pos x="112" y="518"/>
                </a:cxn>
                <a:cxn ang="0">
                  <a:pos x="136" y="530"/>
                </a:cxn>
                <a:cxn ang="0">
                  <a:pos x="158" y="538"/>
                </a:cxn>
                <a:cxn ang="0">
                  <a:pos x="180" y="546"/>
                </a:cxn>
                <a:cxn ang="0">
                  <a:pos x="200" y="550"/>
                </a:cxn>
                <a:cxn ang="0">
                  <a:pos x="216" y="554"/>
                </a:cxn>
                <a:cxn ang="0">
                  <a:pos x="234" y="554"/>
                </a:cxn>
                <a:cxn ang="0">
                  <a:pos x="248" y="554"/>
                </a:cxn>
                <a:cxn ang="0">
                  <a:pos x="262" y="552"/>
                </a:cxn>
                <a:cxn ang="0">
                  <a:pos x="276" y="550"/>
                </a:cxn>
                <a:cxn ang="0">
                  <a:pos x="286" y="546"/>
                </a:cxn>
                <a:cxn ang="0">
                  <a:pos x="298" y="542"/>
                </a:cxn>
                <a:cxn ang="0">
                  <a:pos x="318" y="530"/>
                </a:cxn>
                <a:cxn ang="0">
                  <a:pos x="334" y="516"/>
                </a:cxn>
                <a:cxn ang="0">
                  <a:pos x="334" y="516"/>
                </a:cxn>
                <a:cxn ang="0">
                  <a:pos x="344" y="506"/>
                </a:cxn>
                <a:cxn ang="0">
                  <a:pos x="356" y="492"/>
                </a:cxn>
                <a:cxn ang="0">
                  <a:pos x="382" y="458"/>
                </a:cxn>
                <a:cxn ang="0">
                  <a:pos x="410" y="418"/>
                </a:cxn>
                <a:cxn ang="0">
                  <a:pos x="436" y="376"/>
                </a:cxn>
                <a:cxn ang="0">
                  <a:pos x="480" y="302"/>
                </a:cxn>
                <a:cxn ang="0">
                  <a:pos x="498" y="270"/>
                </a:cxn>
                <a:cxn ang="0">
                  <a:pos x="408" y="86"/>
                </a:cxn>
                <a:cxn ang="0">
                  <a:pos x="282" y="0"/>
                </a:cxn>
                <a:cxn ang="0">
                  <a:pos x="2" y="352"/>
                </a:cxn>
              </a:cxnLst>
              <a:rect l="0" t="0" r="r" b="b"/>
              <a:pathLst>
                <a:path w="498" h="554">
                  <a:moveTo>
                    <a:pt x="2" y="352"/>
                  </a:moveTo>
                  <a:lnTo>
                    <a:pt x="2" y="352"/>
                  </a:lnTo>
                  <a:lnTo>
                    <a:pt x="0" y="366"/>
                  </a:lnTo>
                  <a:lnTo>
                    <a:pt x="0" y="384"/>
                  </a:lnTo>
                  <a:lnTo>
                    <a:pt x="4" y="406"/>
                  </a:lnTo>
                  <a:lnTo>
                    <a:pt x="8" y="418"/>
                  </a:lnTo>
                  <a:lnTo>
                    <a:pt x="12" y="430"/>
                  </a:lnTo>
                  <a:lnTo>
                    <a:pt x="20" y="444"/>
                  </a:lnTo>
                  <a:lnTo>
                    <a:pt x="28" y="456"/>
                  </a:lnTo>
                  <a:lnTo>
                    <a:pt x="38" y="468"/>
                  </a:lnTo>
                  <a:lnTo>
                    <a:pt x="52" y="482"/>
                  </a:lnTo>
                  <a:lnTo>
                    <a:pt x="66" y="492"/>
                  </a:lnTo>
                  <a:lnTo>
                    <a:pt x="86" y="504"/>
                  </a:lnTo>
                  <a:lnTo>
                    <a:pt x="86" y="504"/>
                  </a:lnTo>
                  <a:lnTo>
                    <a:pt x="112" y="518"/>
                  </a:lnTo>
                  <a:lnTo>
                    <a:pt x="136" y="530"/>
                  </a:lnTo>
                  <a:lnTo>
                    <a:pt x="158" y="538"/>
                  </a:lnTo>
                  <a:lnTo>
                    <a:pt x="180" y="546"/>
                  </a:lnTo>
                  <a:lnTo>
                    <a:pt x="200" y="550"/>
                  </a:lnTo>
                  <a:lnTo>
                    <a:pt x="216" y="554"/>
                  </a:lnTo>
                  <a:lnTo>
                    <a:pt x="234" y="554"/>
                  </a:lnTo>
                  <a:lnTo>
                    <a:pt x="248" y="554"/>
                  </a:lnTo>
                  <a:lnTo>
                    <a:pt x="262" y="552"/>
                  </a:lnTo>
                  <a:lnTo>
                    <a:pt x="276" y="550"/>
                  </a:lnTo>
                  <a:lnTo>
                    <a:pt x="286" y="546"/>
                  </a:lnTo>
                  <a:lnTo>
                    <a:pt x="298" y="542"/>
                  </a:lnTo>
                  <a:lnTo>
                    <a:pt x="318" y="530"/>
                  </a:lnTo>
                  <a:lnTo>
                    <a:pt x="334" y="516"/>
                  </a:lnTo>
                  <a:lnTo>
                    <a:pt x="334" y="516"/>
                  </a:lnTo>
                  <a:lnTo>
                    <a:pt x="344" y="506"/>
                  </a:lnTo>
                  <a:lnTo>
                    <a:pt x="356" y="492"/>
                  </a:lnTo>
                  <a:lnTo>
                    <a:pt x="382" y="458"/>
                  </a:lnTo>
                  <a:lnTo>
                    <a:pt x="410" y="418"/>
                  </a:lnTo>
                  <a:lnTo>
                    <a:pt x="436" y="376"/>
                  </a:lnTo>
                  <a:lnTo>
                    <a:pt x="480" y="302"/>
                  </a:lnTo>
                  <a:lnTo>
                    <a:pt x="498" y="270"/>
                  </a:lnTo>
                  <a:lnTo>
                    <a:pt x="408" y="86"/>
                  </a:lnTo>
                  <a:lnTo>
                    <a:pt x="282" y="0"/>
                  </a:lnTo>
                  <a:lnTo>
                    <a:pt x="2" y="352"/>
                  </a:lnTo>
                  <a:close/>
                </a:path>
              </a:pathLst>
            </a:custGeom>
            <a:solidFill>
              <a:srgbClr val="EE984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296" name="Freeform 8"/>
            <p:cNvSpPr>
              <a:spLocks/>
            </p:cNvSpPr>
            <p:nvPr userDrawn="1"/>
          </p:nvSpPr>
          <p:spPr bwMode="auto">
            <a:xfrm>
              <a:off x="1495425" y="4656138"/>
              <a:ext cx="962025" cy="1203325"/>
            </a:xfrm>
            <a:custGeom>
              <a:avLst/>
              <a:gdLst/>
              <a:ahLst/>
              <a:cxnLst>
                <a:cxn ang="0">
                  <a:pos x="112" y="758"/>
                </a:cxn>
                <a:cxn ang="0">
                  <a:pos x="112" y="758"/>
                </a:cxn>
                <a:cxn ang="0">
                  <a:pos x="102" y="756"/>
                </a:cxn>
                <a:cxn ang="0">
                  <a:pos x="94" y="754"/>
                </a:cxn>
                <a:cxn ang="0">
                  <a:pos x="74" y="742"/>
                </a:cxn>
                <a:cxn ang="0">
                  <a:pos x="56" y="728"/>
                </a:cxn>
                <a:cxn ang="0">
                  <a:pos x="38" y="714"/>
                </a:cxn>
                <a:cxn ang="0">
                  <a:pos x="10" y="684"/>
                </a:cxn>
                <a:cxn ang="0">
                  <a:pos x="0" y="672"/>
                </a:cxn>
                <a:cxn ang="0">
                  <a:pos x="224" y="50"/>
                </a:cxn>
                <a:cxn ang="0">
                  <a:pos x="600" y="0"/>
                </a:cxn>
                <a:cxn ang="0">
                  <a:pos x="600" y="0"/>
                </a:cxn>
                <a:cxn ang="0">
                  <a:pos x="604" y="8"/>
                </a:cxn>
                <a:cxn ang="0">
                  <a:pos x="606" y="18"/>
                </a:cxn>
                <a:cxn ang="0">
                  <a:pos x="606" y="32"/>
                </a:cxn>
                <a:cxn ang="0">
                  <a:pos x="602" y="46"/>
                </a:cxn>
                <a:cxn ang="0">
                  <a:pos x="600" y="54"/>
                </a:cxn>
                <a:cxn ang="0">
                  <a:pos x="596" y="62"/>
                </a:cxn>
                <a:cxn ang="0">
                  <a:pos x="588" y="70"/>
                </a:cxn>
                <a:cxn ang="0">
                  <a:pos x="580" y="78"/>
                </a:cxn>
                <a:cxn ang="0">
                  <a:pos x="572" y="86"/>
                </a:cxn>
                <a:cxn ang="0">
                  <a:pos x="558" y="94"/>
                </a:cxn>
                <a:cxn ang="0">
                  <a:pos x="558" y="94"/>
                </a:cxn>
                <a:cxn ang="0">
                  <a:pos x="490" y="130"/>
                </a:cxn>
                <a:cxn ang="0">
                  <a:pos x="406" y="172"/>
                </a:cxn>
                <a:cxn ang="0">
                  <a:pos x="336" y="210"/>
                </a:cxn>
                <a:cxn ang="0">
                  <a:pos x="314" y="222"/>
                </a:cxn>
                <a:cxn ang="0">
                  <a:pos x="308" y="228"/>
                </a:cxn>
                <a:cxn ang="0">
                  <a:pos x="304" y="230"/>
                </a:cxn>
                <a:cxn ang="0">
                  <a:pos x="304" y="230"/>
                </a:cxn>
                <a:cxn ang="0">
                  <a:pos x="154" y="734"/>
                </a:cxn>
                <a:cxn ang="0">
                  <a:pos x="112" y="758"/>
                </a:cxn>
              </a:cxnLst>
              <a:rect l="0" t="0" r="r" b="b"/>
              <a:pathLst>
                <a:path w="606" h="758">
                  <a:moveTo>
                    <a:pt x="112" y="758"/>
                  </a:moveTo>
                  <a:lnTo>
                    <a:pt x="112" y="758"/>
                  </a:lnTo>
                  <a:lnTo>
                    <a:pt x="102" y="756"/>
                  </a:lnTo>
                  <a:lnTo>
                    <a:pt x="94" y="754"/>
                  </a:lnTo>
                  <a:lnTo>
                    <a:pt x="74" y="742"/>
                  </a:lnTo>
                  <a:lnTo>
                    <a:pt x="56" y="728"/>
                  </a:lnTo>
                  <a:lnTo>
                    <a:pt x="38" y="714"/>
                  </a:lnTo>
                  <a:lnTo>
                    <a:pt x="10" y="684"/>
                  </a:lnTo>
                  <a:lnTo>
                    <a:pt x="0" y="672"/>
                  </a:lnTo>
                  <a:lnTo>
                    <a:pt x="224" y="50"/>
                  </a:lnTo>
                  <a:lnTo>
                    <a:pt x="600" y="0"/>
                  </a:lnTo>
                  <a:lnTo>
                    <a:pt x="600" y="0"/>
                  </a:lnTo>
                  <a:lnTo>
                    <a:pt x="604" y="8"/>
                  </a:lnTo>
                  <a:lnTo>
                    <a:pt x="606" y="18"/>
                  </a:lnTo>
                  <a:lnTo>
                    <a:pt x="606" y="32"/>
                  </a:lnTo>
                  <a:lnTo>
                    <a:pt x="602" y="46"/>
                  </a:lnTo>
                  <a:lnTo>
                    <a:pt x="600" y="54"/>
                  </a:lnTo>
                  <a:lnTo>
                    <a:pt x="596" y="62"/>
                  </a:lnTo>
                  <a:lnTo>
                    <a:pt x="588" y="70"/>
                  </a:lnTo>
                  <a:lnTo>
                    <a:pt x="580" y="78"/>
                  </a:lnTo>
                  <a:lnTo>
                    <a:pt x="572" y="86"/>
                  </a:lnTo>
                  <a:lnTo>
                    <a:pt x="558" y="94"/>
                  </a:lnTo>
                  <a:lnTo>
                    <a:pt x="558" y="94"/>
                  </a:lnTo>
                  <a:lnTo>
                    <a:pt x="490" y="130"/>
                  </a:lnTo>
                  <a:lnTo>
                    <a:pt x="406" y="172"/>
                  </a:lnTo>
                  <a:lnTo>
                    <a:pt x="336" y="210"/>
                  </a:lnTo>
                  <a:lnTo>
                    <a:pt x="314" y="222"/>
                  </a:lnTo>
                  <a:lnTo>
                    <a:pt x="308" y="228"/>
                  </a:lnTo>
                  <a:lnTo>
                    <a:pt x="304" y="230"/>
                  </a:lnTo>
                  <a:lnTo>
                    <a:pt x="304" y="230"/>
                  </a:lnTo>
                  <a:lnTo>
                    <a:pt x="154" y="734"/>
                  </a:lnTo>
                  <a:lnTo>
                    <a:pt x="112" y="758"/>
                  </a:lnTo>
                  <a:close/>
                </a:path>
              </a:pathLst>
            </a:custGeom>
            <a:solidFill>
              <a:srgbClr val="EE984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297" name="Freeform 9"/>
            <p:cNvSpPr>
              <a:spLocks/>
            </p:cNvSpPr>
            <p:nvPr userDrawn="1"/>
          </p:nvSpPr>
          <p:spPr bwMode="auto">
            <a:xfrm>
              <a:off x="1009650" y="5789613"/>
              <a:ext cx="1012825" cy="1066800"/>
            </a:xfrm>
            <a:custGeom>
              <a:avLst/>
              <a:gdLst/>
              <a:ahLst/>
              <a:cxnLst>
                <a:cxn ang="0">
                  <a:pos x="638" y="130"/>
                </a:cxn>
                <a:cxn ang="0">
                  <a:pos x="512" y="672"/>
                </a:cxn>
                <a:cxn ang="0">
                  <a:pos x="0" y="672"/>
                </a:cxn>
                <a:cxn ang="0">
                  <a:pos x="308" y="0"/>
                </a:cxn>
                <a:cxn ang="0">
                  <a:pos x="308" y="0"/>
                </a:cxn>
                <a:cxn ang="0">
                  <a:pos x="342" y="22"/>
                </a:cxn>
                <a:cxn ang="0">
                  <a:pos x="384" y="44"/>
                </a:cxn>
                <a:cxn ang="0">
                  <a:pos x="432" y="66"/>
                </a:cxn>
                <a:cxn ang="0">
                  <a:pos x="482" y="86"/>
                </a:cxn>
                <a:cxn ang="0">
                  <a:pos x="532" y="104"/>
                </a:cxn>
                <a:cxn ang="0">
                  <a:pos x="576" y="118"/>
                </a:cxn>
                <a:cxn ang="0">
                  <a:pos x="612" y="128"/>
                </a:cxn>
                <a:cxn ang="0">
                  <a:pos x="626" y="130"/>
                </a:cxn>
                <a:cxn ang="0">
                  <a:pos x="638" y="130"/>
                </a:cxn>
                <a:cxn ang="0">
                  <a:pos x="638" y="130"/>
                </a:cxn>
              </a:cxnLst>
              <a:rect l="0" t="0" r="r" b="b"/>
              <a:pathLst>
                <a:path w="638" h="672">
                  <a:moveTo>
                    <a:pt x="638" y="130"/>
                  </a:moveTo>
                  <a:lnTo>
                    <a:pt x="512" y="672"/>
                  </a:lnTo>
                  <a:lnTo>
                    <a:pt x="0" y="67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42" y="22"/>
                  </a:lnTo>
                  <a:lnTo>
                    <a:pt x="384" y="44"/>
                  </a:lnTo>
                  <a:lnTo>
                    <a:pt x="432" y="66"/>
                  </a:lnTo>
                  <a:lnTo>
                    <a:pt x="482" y="86"/>
                  </a:lnTo>
                  <a:lnTo>
                    <a:pt x="532" y="104"/>
                  </a:lnTo>
                  <a:lnTo>
                    <a:pt x="576" y="118"/>
                  </a:lnTo>
                  <a:lnTo>
                    <a:pt x="612" y="128"/>
                  </a:lnTo>
                  <a:lnTo>
                    <a:pt x="626" y="130"/>
                  </a:lnTo>
                  <a:lnTo>
                    <a:pt x="638" y="130"/>
                  </a:lnTo>
                  <a:lnTo>
                    <a:pt x="638" y="130"/>
                  </a:lnTo>
                  <a:close/>
                </a:path>
              </a:pathLst>
            </a:custGeom>
            <a:solidFill>
              <a:srgbClr val="F2932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298" name="Freeform 10"/>
            <p:cNvSpPr>
              <a:spLocks/>
            </p:cNvSpPr>
            <p:nvPr userDrawn="1"/>
          </p:nvSpPr>
          <p:spPr bwMode="auto">
            <a:xfrm>
              <a:off x="5200650" y="852488"/>
              <a:ext cx="139700" cy="139700"/>
            </a:xfrm>
            <a:custGeom>
              <a:avLst/>
              <a:gdLst/>
              <a:ahLst/>
              <a:cxnLst>
                <a:cxn ang="0">
                  <a:pos x="44" y="0"/>
                </a:cxn>
                <a:cxn ang="0">
                  <a:pos x="44" y="0"/>
                </a:cxn>
                <a:cxn ang="0">
                  <a:pos x="36" y="0"/>
                </a:cxn>
                <a:cxn ang="0">
                  <a:pos x="28" y="4"/>
                </a:cxn>
                <a:cxn ang="0">
                  <a:pos x="20" y="8"/>
                </a:cxn>
                <a:cxn ang="0">
                  <a:pos x="14" y="12"/>
                </a:cxn>
                <a:cxn ang="0">
                  <a:pos x="8" y="20"/>
                </a:cxn>
                <a:cxn ang="0">
                  <a:pos x="4" y="26"/>
                </a:cxn>
                <a:cxn ang="0">
                  <a:pos x="2" y="34"/>
                </a:cxn>
                <a:cxn ang="0">
                  <a:pos x="0" y="44"/>
                </a:cxn>
                <a:cxn ang="0">
                  <a:pos x="0" y="44"/>
                </a:cxn>
                <a:cxn ang="0">
                  <a:pos x="2" y="52"/>
                </a:cxn>
                <a:cxn ang="0">
                  <a:pos x="4" y="60"/>
                </a:cxn>
                <a:cxn ang="0">
                  <a:pos x="8" y="68"/>
                </a:cxn>
                <a:cxn ang="0">
                  <a:pos x="14" y="74"/>
                </a:cxn>
                <a:cxn ang="0">
                  <a:pos x="20" y="80"/>
                </a:cxn>
                <a:cxn ang="0">
                  <a:pos x="28" y="84"/>
                </a:cxn>
                <a:cxn ang="0">
                  <a:pos x="36" y="86"/>
                </a:cxn>
                <a:cxn ang="0">
                  <a:pos x="44" y="88"/>
                </a:cxn>
                <a:cxn ang="0">
                  <a:pos x="44" y="88"/>
                </a:cxn>
                <a:cxn ang="0">
                  <a:pos x="54" y="86"/>
                </a:cxn>
                <a:cxn ang="0">
                  <a:pos x="62" y="84"/>
                </a:cxn>
                <a:cxn ang="0">
                  <a:pos x="68" y="80"/>
                </a:cxn>
                <a:cxn ang="0">
                  <a:pos x="76" y="74"/>
                </a:cxn>
                <a:cxn ang="0">
                  <a:pos x="80" y="68"/>
                </a:cxn>
                <a:cxn ang="0">
                  <a:pos x="84" y="60"/>
                </a:cxn>
                <a:cxn ang="0">
                  <a:pos x="88" y="52"/>
                </a:cxn>
                <a:cxn ang="0">
                  <a:pos x="88" y="44"/>
                </a:cxn>
                <a:cxn ang="0">
                  <a:pos x="88" y="44"/>
                </a:cxn>
                <a:cxn ang="0">
                  <a:pos x="88" y="34"/>
                </a:cxn>
                <a:cxn ang="0">
                  <a:pos x="84" y="26"/>
                </a:cxn>
                <a:cxn ang="0">
                  <a:pos x="80" y="20"/>
                </a:cxn>
                <a:cxn ang="0">
                  <a:pos x="76" y="12"/>
                </a:cxn>
                <a:cxn ang="0">
                  <a:pos x="68" y="8"/>
                </a:cxn>
                <a:cxn ang="0">
                  <a:pos x="62" y="4"/>
                </a:cxn>
                <a:cxn ang="0">
                  <a:pos x="54" y="0"/>
                </a:cxn>
                <a:cxn ang="0">
                  <a:pos x="44" y="0"/>
                </a:cxn>
                <a:cxn ang="0">
                  <a:pos x="44" y="0"/>
                </a:cxn>
              </a:cxnLst>
              <a:rect l="0" t="0" r="r" b="b"/>
              <a:pathLst>
                <a:path w="88" h="88">
                  <a:moveTo>
                    <a:pt x="44" y="0"/>
                  </a:moveTo>
                  <a:lnTo>
                    <a:pt x="44" y="0"/>
                  </a:lnTo>
                  <a:lnTo>
                    <a:pt x="36" y="0"/>
                  </a:lnTo>
                  <a:lnTo>
                    <a:pt x="28" y="4"/>
                  </a:lnTo>
                  <a:lnTo>
                    <a:pt x="20" y="8"/>
                  </a:lnTo>
                  <a:lnTo>
                    <a:pt x="14" y="12"/>
                  </a:lnTo>
                  <a:lnTo>
                    <a:pt x="8" y="20"/>
                  </a:lnTo>
                  <a:lnTo>
                    <a:pt x="4" y="26"/>
                  </a:lnTo>
                  <a:lnTo>
                    <a:pt x="2" y="3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52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4" y="74"/>
                  </a:lnTo>
                  <a:lnTo>
                    <a:pt x="20" y="80"/>
                  </a:lnTo>
                  <a:lnTo>
                    <a:pt x="28" y="84"/>
                  </a:lnTo>
                  <a:lnTo>
                    <a:pt x="36" y="86"/>
                  </a:lnTo>
                  <a:lnTo>
                    <a:pt x="44" y="88"/>
                  </a:lnTo>
                  <a:lnTo>
                    <a:pt x="44" y="88"/>
                  </a:lnTo>
                  <a:lnTo>
                    <a:pt x="54" y="86"/>
                  </a:lnTo>
                  <a:lnTo>
                    <a:pt x="62" y="84"/>
                  </a:lnTo>
                  <a:lnTo>
                    <a:pt x="68" y="80"/>
                  </a:lnTo>
                  <a:lnTo>
                    <a:pt x="76" y="74"/>
                  </a:lnTo>
                  <a:lnTo>
                    <a:pt x="80" y="68"/>
                  </a:lnTo>
                  <a:lnTo>
                    <a:pt x="84" y="60"/>
                  </a:lnTo>
                  <a:lnTo>
                    <a:pt x="88" y="52"/>
                  </a:lnTo>
                  <a:lnTo>
                    <a:pt x="88" y="44"/>
                  </a:lnTo>
                  <a:lnTo>
                    <a:pt x="88" y="44"/>
                  </a:lnTo>
                  <a:lnTo>
                    <a:pt x="88" y="34"/>
                  </a:lnTo>
                  <a:lnTo>
                    <a:pt x="84" y="26"/>
                  </a:lnTo>
                  <a:lnTo>
                    <a:pt x="80" y="20"/>
                  </a:lnTo>
                  <a:lnTo>
                    <a:pt x="76" y="12"/>
                  </a:lnTo>
                  <a:lnTo>
                    <a:pt x="68" y="8"/>
                  </a:lnTo>
                  <a:lnTo>
                    <a:pt x="62" y="4"/>
                  </a:lnTo>
                  <a:lnTo>
                    <a:pt x="54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E3EBF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299" name="Freeform 11"/>
            <p:cNvSpPr>
              <a:spLocks/>
            </p:cNvSpPr>
            <p:nvPr userDrawn="1"/>
          </p:nvSpPr>
          <p:spPr bwMode="auto">
            <a:xfrm>
              <a:off x="473075" y="960438"/>
              <a:ext cx="139700" cy="136525"/>
            </a:xfrm>
            <a:custGeom>
              <a:avLst/>
              <a:gdLst/>
              <a:ahLst/>
              <a:cxnLst>
                <a:cxn ang="0">
                  <a:pos x="88" y="44"/>
                </a:cxn>
                <a:cxn ang="0">
                  <a:pos x="88" y="44"/>
                </a:cxn>
                <a:cxn ang="0">
                  <a:pos x="86" y="34"/>
                </a:cxn>
                <a:cxn ang="0">
                  <a:pos x="84" y="26"/>
                </a:cxn>
                <a:cxn ang="0">
                  <a:pos x="80" y="18"/>
                </a:cxn>
                <a:cxn ang="0">
                  <a:pos x="74" y="12"/>
                </a:cxn>
                <a:cxn ang="0">
                  <a:pos x="68" y="6"/>
                </a:cxn>
                <a:cxn ang="0">
                  <a:pos x="60" y="2"/>
                </a:cxn>
                <a:cxn ang="0">
                  <a:pos x="52" y="0"/>
                </a:cxn>
                <a:cxn ang="0">
                  <a:pos x="44" y="0"/>
                </a:cxn>
                <a:cxn ang="0">
                  <a:pos x="44" y="0"/>
                </a:cxn>
                <a:cxn ang="0">
                  <a:pos x="34" y="0"/>
                </a:cxn>
                <a:cxn ang="0">
                  <a:pos x="26" y="2"/>
                </a:cxn>
                <a:cxn ang="0">
                  <a:pos x="20" y="6"/>
                </a:cxn>
                <a:cxn ang="0">
                  <a:pos x="12" y="12"/>
                </a:cxn>
                <a:cxn ang="0">
                  <a:pos x="8" y="18"/>
                </a:cxn>
                <a:cxn ang="0">
                  <a:pos x="4" y="26"/>
                </a:cxn>
                <a:cxn ang="0">
                  <a:pos x="0" y="34"/>
                </a:cxn>
                <a:cxn ang="0">
                  <a:pos x="0" y="44"/>
                </a:cxn>
                <a:cxn ang="0">
                  <a:pos x="0" y="44"/>
                </a:cxn>
                <a:cxn ang="0">
                  <a:pos x="0" y="52"/>
                </a:cxn>
                <a:cxn ang="0">
                  <a:pos x="4" y="60"/>
                </a:cxn>
                <a:cxn ang="0">
                  <a:pos x="8" y="68"/>
                </a:cxn>
                <a:cxn ang="0">
                  <a:pos x="12" y="74"/>
                </a:cxn>
                <a:cxn ang="0">
                  <a:pos x="20" y="80"/>
                </a:cxn>
                <a:cxn ang="0">
                  <a:pos x="26" y="84"/>
                </a:cxn>
                <a:cxn ang="0">
                  <a:pos x="34" y="86"/>
                </a:cxn>
                <a:cxn ang="0">
                  <a:pos x="44" y="86"/>
                </a:cxn>
                <a:cxn ang="0">
                  <a:pos x="44" y="86"/>
                </a:cxn>
                <a:cxn ang="0">
                  <a:pos x="52" y="86"/>
                </a:cxn>
                <a:cxn ang="0">
                  <a:pos x="60" y="84"/>
                </a:cxn>
                <a:cxn ang="0">
                  <a:pos x="68" y="80"/>
                </a:cxn>
                <a:cxn ang="0">
                  <a:pos x="74" y="74"/>
                </a:cxn>
                <a:cxn ang="0">
                  <a:pos x="80" y="68"/>
                </a:cxn>
                <a:cxn ang="0">
                  <a:pos x="84" y="60"/>
                </a:cxn>
                <a:cxn ang="0">
                  <a:pos x="86" y="52"/>
                </a:cxn>
                <a:cxn ang="0">
                  <a:pos x="88" y="44"/>
                </a:cxn>
                <a:cxn ang="0">
                  <a:pos x="88" y="44"/>
                </a:cxn>
              </a:cxnLst>
              <a:rect l="0" t="0" r="r" b="b"/>
              <a:pathLst>
                <a:path w="88" h="86">
                  <a:moveTo>
                    <a:pt x="88" y="44"/>
                  </a:moveTo>
                  <a:lnTo>
                    <a:pt x="88" y="44"/>
                  </a:lnTo>
                  <a:lnTo>
                    <a:pt x="86" y="34"/>
                  </a:lnTo>
                  <a:lnTo>
                    <a:pt x="84" y="26"/>
                  </a:lnTo>
                  <a:lnTo>
                    <a:pt x="80" y="18"/>
                  </a:lnTo>
                  <a:lnTo>
                    <a:pt x="74" y="12"/>
                  </a:lnTo>
                  <a:lnTo>
                    <a:pt x="68" y="6"/>
                  </a:lnTo>
                  <a:lnTo>
                    <a:pt x="60" y="2"/>
                  </a:lnTo>
                  <a:lnTo>
                    <a:pt x="52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34" y="0"/>
                  </a:lnTo>
                  <a:lnTo>
                    <a:pt x="26" y="2"/>
                  </a:lnTo>
                  <a:lnTo>
                    <a:pt x="20" y="6"/>
                  </a:lnTo>
                  <a:lnTo>
                    <a:pt x="12" y="12"/>
                  </a:lnTo>
                  <a:lnTo>
                    <a:pt x="8" y="18"/>
                  </a:lnTo>
                  <a:lnTo>
                    <a:pt x="4" y="26"/>
                  </a:lnTo>
                  <a:lnTo>
                    <a:pt x="0" y="3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52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2" y="74"/>
                  </a:lnTo>
                  <a:lnTo>
                    <a:pt x="20" y="80"/>
                  </a:lnTo>
                  <a:lnTo>
                    <a:pt x="26" y="84"/>
                  </a:lnTo>
                  <a:lnTo>
                    <a:pt x="34" y="86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52" y="86"/>
                  </a:lnTo>
                  <a:lnTo>
                    <a:pt x="60" y="84"/>
                  </a:lnTo>
                  <a:lnTo>
                    <a:pt x="68" y="80"/>
                  </a:lnTo>
                  <a:lnTo>
                    <a:pt x="74" y="74"/>
                  </a:lnTo>
                  <a:lnTo>
                    <a:pt x="80" y="68"/>
                  </a:lnTo>
                  <a:lnTo>
                    <a:pt x="84" y="60"/>
                  </a:lnTo>
                  <a:lnTo>
                    <a:pt x="86" y="52"/>
                  </a:lnTo>
                  <a:lnTo>
                    <a:pt x="88" y="44"/>
                  </a:lnTo>
                  <a:lnTo>
                    <a:pt x="88" y="44"/>
                  </a:lnTo>
                  <a:close/>
                </a:path>
              </a:pathLst>
            </a:custGeom>
            <a:solidFill>
              <a:srgbClr val="E3EBF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300" name="Freeform 12"/>
            <p:cNvSpPr>
              <a:spLocks/>
            </p:cNvSpPr>
            <p:nvPr userDrawn="1"/>
          </p:nvSpPr>
          <p:spPr bwMode="auto">
            <a:xfrm>
              <a:off x="723900" y="782638"/>
              <a:ext cx="139700" cy="139700"/>
            </a:xfrm>
            <a:custGeom>
              <a:avLst/>
              <a:gdLst/>
              <a:ahLst/>
              <a:cxnLst>
                <a:cxn ang="0">
                  <a:pos x="44" y="0"/>
                </a:cxn>
                <a:cxn ang="0">
                  <a:pos x="44" y="0"/>
                </a:cxn>
                <a:cxn ang="0">
                  <a:pos x="36" y="2"/>
                </a:cxn>
                <a:cxn ang="0">
                  <a:pos x="28" y="4"/>
                </a:cxn>
                <a:cxn ang="0">
                  <a:pos x="20" y="8"/>
                </a:cxn>
                <a:cxn ang="0">
                  <a:pos x="14" y="14"/>
                </a:cxn>
                <a:cxn ang="0">
                  <a:pos x="8" y="20"/>
                </a:cxn>
                <a:cxn ang="0">
                  <a:pos x="4" y="28"/>
                </a:cxn>
                <a:cxn ang="0">
                  <a:pos x="2" y="36"/>
                </a:cxn>
                <a:cxn ang="0">
                  <a:pos x="0" y="44"/>
                </a:cxn>
                <a:cxn ang="0">
                  <a:pos x="0" y="44"/>
                </a:cxn>
                <a:cxn ang="0">
                  <a:pos x="2" y="54"/>
                </a:cxn>
                <a:cxn ang="0">
                  <a:pos x="4" y="62"/>
                </a:cxn>
                <a:cxn ang="0">
                  <a:pos x="8" y="70"/>
                </a:cxn>
                <a:cxn ang="0">
                  <a:pos x="14" y="76"/>
                </a:cxn>
                <a:cxn ang="0">
                  <a:pos x="20" y="80"/>
                </a:cxn>
                <a:cxn ang="0">
                  <a:pos x="28" y="84"/>
                </a:cxn>
                <a:cxn ang="0">
                  <a:pos x="36" y="88"/>
                </a:cxn>
                <a:cxn ang="0">
                  <a:pos x="44" y="88"/>
                </a:cxn>
                <a:cxn ang="0">
                  <a:pos x="44" y="88"/>
                </a:cxn>
                <a:cxn ang="0">
                  <a:pos x="54" y="88"/>
                </a:cxn>
                <a:cxn ang="0">
                  <a:pos x="62" y="84"/>
                </a:cxn>
                <a:cxn ang="0">
                  <a:pos x="68" y="80"/>
                </a:cxn>
                <a:cxn ang="0">
                  <a:pos x="76" y="76"/>
                </a:cxn>
                <a:cxn ang="0">
                  <a:pos x="80" y="70"/>
                </a:cxn>
                <a:cxn ang="0">
                  <a:pos x="84" y="62"/>
                </a:cxn>
                <a:cxn ang="0">
                  <a:pos x="88" y="54"/>
                </a:cxn>
                <a:cxn ang="0">
                  <a:pos x="88" y="44"/>
                </a:cxn>
                <a:cxn ang="0">
                  <a:pos x="88" y="44"/>
                </a:cxn>
                <a:cxn ang="0">
                  <a:pos x="88" y="36"/>
                </a:cxn>
                <a:cxn ang="0">
                  <a:pos x="84" y="28"/>
                </a:cxn>
                <a:cxn ang="0">
                  <a:pos x="80" y="20"/>
                </a:cxn>
                <a:cxn ang="0">
                  <a:pos x="76" y="14"/>
                </a:cxn>
                <a:cxn ang="0">
                  <a:pos x="68" y="8"/>
                </a:cxn>
                <a:cxn ang="0">
                  <a:pos x="62" y="4"/>
                </a:cxn>
                <a:cxn ang="0">
                  <a:pos x="54" y="2"/>
                </a:cxn>
                <a:cxn ang="0">
                  <a:pos x="44" y="0"/>
                </a:cxn>
                <a:cxn ang="0">
                  <a:pos x="44" y="0"/>
                </a:cxn>
              </a:cxnLst>
              <a:rect l="0" t="0" r="r" b="b"/>
              <a:pathLst>
                <a:path w="88" h="88">
                  <a:moveTo>
                    <a:pt x="44" y="0"/>
                  </a:moveTo>
                  <a:lnTo>
                    <a:pt x="44" y="0"/>
                  </a:lnTo>
                  <a:lnTo>
                    <a:pt x="36" y="2"/>
                  </a:lnTo>
                  <a:lnTo>
                    <a:pt x="28" y="4"/>
                  </a:lnTo>
                  <a:lnTo>
                    <a:pt x="20" y="8"/>
                  </a:lnTo>
                  <a:lnTo>
                    <a:pt x="14" y="14"/>
                  </a:lnTo>
                  <a:lnTo>
                    <a:pt x="8" y="20"/>
                  </a:lnTo>
                  <a:lnTo>
                    <a:pt x="4" y="28"/>
                  </a:lnTo>
                  <a:lnTo>
                    <a:pt x="2" y="36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54"/>
                  </a:lnTo>
                  <a:lnTo>
                    <a:pt x="4" y="62"/>
                  </a:lnTo>
                  <a:lnTo>
                    <a:pt x="8" y="70"/>
                  </a:lnTo>
                  <a:lnTo>
                    <a:pt x="14" y="76"/>
                  </a:lnTo>
                  <a:lnTo>
                    <a:pt x="20" y="80"/>
                  </a:lnTo>
                  <a:lnTo>
                    <a:pt x="28" y="84"/>
                  </a:lnTo>
                  <a:lnTo>
                    <a:pt x="36" y="88"/>
                  </a:lnTo>
                  <a:lnTo>
                    <a:pt x="44" y="88"/>
                  </a:lnTo>
                  <a:lnTo>
                    <a:pt x="44" y="88"/>
                  </a:lnTo>
                  <a:lnTo>
                    <a:pt x="54" y="88"/>
                  </a:lnTo>
                  <a:lnTo>
                    <a:pt x="62" y="84"/>
                  </a:lnTo>
                  <a:lnTo>
                    <a:pt x="68" y="80"/>
                  </a:lnTo>
                  <a:lnTo>
                    <a:pt x="76" y="76"/>
                  </a:lnTo>
                  <a:lnTo>
                    <a:pt x="80" y="70"/>
                  </a:lnTo>
                  <a:lnTo>
                    <a:pt x="84" y="62"/>
                  </a:lnTo>
                  <a:lnTo>
                    <a:pt x="88" y="54"/>
                  </a:lnTo>
                  <a:lnTo>
                    <a:pt x="88" y="44"/>
                  </a:lnTo>
                  <a:lnTo>
                    <a:pt x="88" y="44"/>
                  </a:lnTo>
                  <a:lnTo>
                    <a:pt x="88" y="36"/>
                  </a:lnTo>
                  <a:lnTo>
                    <a:pt x="84" y="28"/>
                  </a:lnTo>
                  <a:lnTo>
                    <a:pt x="80" y="20"/>
                  </a:lnTo>
                  <a:lnTo>
                    <a:pt x="76" y="14"/>
                  </a:lnTo>
                  <a:lnTo>
                    <a:pt x="68" y="8"/>
                  </a:lnTo>
                  <a:lnTo>
                    <a:pt x="62" y="4"/>
                  </a:lnTo>
                  <a:lnTo>
                    <a:pt x="54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E3EBF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301" name="Freeform 13"/>
            <p:cNvSpPr>
              <a:spLocks/>
            </p:cNvSpPr>
            <p:nvPr userDrawn="1"/>
          </p:nvSpPr>
          <p:spPr bwMode="auto">
            <a:xfrm>
              <a:off x="1708150" y="2528888"/>
              <a:ext cx="101600" cy="101600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32" y="0"/>
                </a:cxn>
                <a:cxn ang="0">
                  <a:pos x="26" y="2"/>
                </a:cxn>
                <a:cxn ang="0">
                  <a:pos x="20" y="4"/>
                </a:cxn>
                <a:cxn ang="0">
                  <a:pos x="10" y="10"/>
                </a:cxn>
                <a:cxn ang="0">
                  <a:pos x="2" y="20"/>
                </a:cxn>
                <a:cxn ang="0">
                  <a:pos x="0" y="26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0" y="40"/>
                </a:cxn>
                <a:cxn ang="0">
                  <a:pos x="2" y="46"/>
                </a:cxn>
                <a:cxn ang="0">
                  <a:pos x="10" y="56"/>
                </a:cxn>
                <a:cxn ang="0">
                  <a:pos x="20" y="62"/>
                </a:cxn>
                <a:cxn ang="0">
                  <a:pos x="26" y="64"/>
                </a:cxn>
                <a:cxn ang="0">
                  <a:pos x="32" y="64"/>
                </a:cxn>
                <a:cxn ang="0">
                  <a:pos x="32" y="64"/>
                </a:cxn>
                <a:cxn ang="0">
                  <a:pos x="38" y="64"/>
                </a:cxn>
                <a:cxn ang="0">
                  <a:pos x="44" y="62"/>
                </a:cxn>
                <a:cxn ang="0">
                  <a:pos x="54" y="56"/>
                </a:cxn>
                <a:cxn ang="0">
                  <a:pos x="62" y="46"/>
                </a:cxn>
                <a:cxn ang="0">
                  <a:pos x="64" y="40"/>
                </a:cxn>
                <a:cxn ang="0">
                  <a:pos x="64" y="32"/>
                </a:cxn>
                <a:cxn ang="0">
                  <a:pos x="64" y="32"/>
                </a:cxn>
                <a:cxn ang="0">
                  <a:pos x="64" y="26"/>
                </a:cxn>
                <a:cxn ang="0">
                  <a:pos x="62" y="20"/>
                </a:cxn>
                <a:cxn ang="0">
                  <a:pos x="54" y="10"/>
                </a:cxn>
                <a:cxn ang="0">
                  <a:pos x="44" y="4"/>
                </a:cxn>
                <a:cxn ang="0">
                  <a:pos x="38" y="2"/>
                </a:cxn>
                <a:cxn ang="0">
                  <a:pos x="32" y="0"/>
                </a:cxn>
                <a:cxn ang="0">
                  <a:pos x="32" y="0"/>
                </a:cxn>
              </a:cxnLst>
              <a:rect l="0" t="0" r="r" b="b"/>
              <a:pathLst>
                <a:path w="64" h="64">
                  <a:moveTo>
                    <a:pt x="32" y="0"/>
                  </a:moveTo>
                  <a:lnTo>
                    <a:pt x="32" y="0"/>
                  </a:lnTo>
                  <a:lnTo>
                    <a:pt x="26" y="2"/>
                  </a:lnTo>
                  <a:lnTo>
                    <a:pt x="20" y="4"/>
                  </a:lnTo>
                  <a:lnTo>
                    <a:pt x="10" y="10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2" y="46"/>
                  </a:lnTo>
                  <a:lnTo>
                    <a:pt x="10" y="56"/>
                  </a:lnTo>
                  <a:lnTo>
                    <a:pt x="20" y="62"/>
                  </a:lnTo>
                  <a:lnTo>
                    <a:pt x="26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38" y="64"/>
                  </a:lnTo>
                  <a:lnTo>
                    <a:pt x="44" y="62"/>
                  </a:lnTo>
                  <a:lnTo>
                    <a:pt x="54" y="56"/>
                  </a:lnTo>
                  <a:lnTo>
                    <a:pt x="62" y="46"/>
                  </a:lnTo>
                  <a:lnTo>
                    <a:pt x="64" y="40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64" y="26"/>
                  </a:lnTo>
                  <a:lnTo>
                    <a:pt x="62" y="20"/>
                  </a:lnTo>
                  <a:lnTo>
                    <a:pt x="54" y="10"/>
                  </a:lnTo>
                  <a:lnTo>
                    <a:pt x="44" y="4"/>
                  </a:lnTo>
                  <a:lnTo>
                    <a:pt x="38" y="2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E3EBF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302" name="Freeform 14"/>
            <p:cNvSpPr>
              <a:spLocks/>
            </p:cNvSpPr>
            <p:nvPr userDrawn="1"/>
          </p:nvSpPr>
          <p:spPr bwMode="auto">
            <a:xfrm>
              <a:off x="901700" y="1865313"/>
              <a:ext cx="66675" cy="63500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12" y="0"/>
                </a:cxn>
                <a:cxn ang="0">
                  <a:pos x="6" y="6"/>
                </a:cxn>
                <a:cxn ang="0">
                  <a:pos x="2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2" y="28"/>
                </a:cxn>
                <a:cxn ang="0">
                  <a:pos x="6" y="34"/>
                </a:cxn>
                <a:cxn ang="0">
                  <a:pos x="12" y="38"/>
                </a:cxn>
                <a:cxn ang="0">
                  <a:pos x="22" y="40"/>
                </a:cxn>
                <a:cxn ang="0">
                  <a:pos x="22" y="40"/>
                </a:cxn>
                <a:cxn ang="0">
                  <a:pos x="30" y="38"/>
                </a:cxn>
                <a:cxn ang="0">
                  <a:pos x="36" y="34"/>
                </a:cxn>
                <a:cxn ang="0">
                  <a:pos x="40" y="28"/>
                </a:cxn>
                <a:cxn ang="0">
                  <a:pos x="42" y="20"/>
                </a:cxn>
                <a:cxn ang="0">
                  <a:pos x="42" y="20"/>
                </a:cxn>
                <a:cxn ang="0">
                  <a:pos x="40" y="12"/>
                </a:cxn>
                <a:cxn ang="0">
                  <a:pos x="36" y="6"/>
                </a:cxn>
                <a:cxn ang="0">
                  <a:pos x="30" y="0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42" h="40">
                  <a:moveTo>
                    <a:pt x="22" y="0"/>
                  </a:moveTo>
                  <a:lnTo>
                    <a:pt x="22" y="0"/>
                  </a:lnTo>
                  <a:lnTo>
                    <a:pt x="12" y="0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8"/>
                  </a:lnTo>
                  <a:lnTo>
                    <a:pt x="6" y="34"/>
                  </a:lnTo>
                  <a:lnTo>
                    <a:pt x="12" y="38"/>
                  </a:lnTo>
                  <a:lnTo>
                    <a:pt x="22" y="40"/>
                  </a:lnTo>
                  <a:lnTo>
                    <a:pt x="22" y="40"/>
                  </a:lnTo>
                  <a:lnTo>
                    <a:pt x="30" y="38"/>
                  </a:lnTo>
                  <a:lnTo>
                    <a:pt x="36" y="34"/>
                  </a:lnTo>
                  <a:lnTo>
                    <a:pt x="40" y="28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40" y="12"/>
                  </a:lnTo>
                  <a:lnTo>
                    <a:pt x="36" y="6"/>
                  </a:lnTo>
                  <a:lnTo>
                    <a:pt x="30" y="0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E3EBF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303" name="Freeform 15"/>
            <p:cNvSpPr>
              <a:spLocks/>
            </p:cNvSpPr>
            <p:nvPr userDrawn="1"/>
          </p:nvSpPr>
          <p:spPr bwMode="auto">
            <a:xfrm>
              <a:off x="1498600" y="1588"/>
              <a:ext cx="63500" cy="19050"/>
            </a:xfrm>
            <a:custGeom>
              <a:avLst/>
              <a:gdLst/>
              <a:ahLst/>
              <a:cxnLst>
                <a:cxn ang="0">
                  <a:pos x="20" y="12"/>
                </a:cxn>
                <a:cxn ang="0">
                  <a:pos x="20" y="12"/>
                </a:cxn>
                <a:cxn ang="0">
                  <a:pos x="26" y="10"/>
                </a:cxn>
                <a:cxn ang="0">
                  <a:pos x="32" y="8"/>
                </a:cxn>
                <a:cxn ang="0">
                  <a:pos x="36" y="4"/>
                </a:cxn>
                <a:cxn ang="0">
                  <a:pos x="4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8" y="8"/>
                </a:cxn>
                <a:cxn ang="0">
                  <a:pos x="14" y="10"/>
                </a:cxn>
                <a:cxn ang="0">
                  <a:pos x="20" y="12"/>
                </a:cxn>
                <a:cxn ang="0">
                  <a:pos x="20" y="12"/>
                </a:cxn>
              </a:cxnLst>
              <a:rect l="0" t="0" r="r" b="b"/>
              <a:pathLst>
                <a:path w="40" h="12">
                  <a:moveTo>
                    <a:pt x="20" y="12"/>
                  </a:moveTo>
                  <a:lnTo>
                    <a:pt x="20" y="12"/>
                  </a:lnTo>
                  <a:lnTo>
                    <a:pt x="26" y="10"/>
                  </a:lnTo>
                  <a:lnTo>
                    <a:pt x="32" y="8"/>
                  </a:lnTo>
                  <a:lnTo>
                    <a:pt x="36" y="4"/>
                  </a:lnTo>
                  <a:lnTo>
                    <a:pt x="4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8" y="8"/>
                  </a:lnTo>
                  <a:lnTo>
                    <a:pt x="14" y="10"/>
                  </a:lnTo>
                  <a:lnTo>
                    <a:pt x="20" y="12"/>
                  </a:lnTo>
                  <a:lnTo>
                    <a:pt x="20" y="12"/>
                  </a:lnTo>
                  <a:close/>
                </a:path>
              </a:pathLst>
            </a:custGeom>
            <a:solidFill>
              <a:srgbClr val="E3EBF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304" name="Freeform 16"/>
            <p:cNvSpPr>
              <a:spLocks/>
            </p:cNvSpPr>
            <p:nvPr userDrawn="1"/>
          </p:nvSpPr>
          <p:spPr bwMode="auto">
            <a:xfrm>
              <a:off x="1854200" y="1417638"/>
              <a:ext cx="63500" cy="66675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20" y="0"/>
                </a:cxn>
                <a:cxn ang="0">
                  <a:pos x="12" y="2"/>
                </a:cxn>
                <a:cxn ang="0">
                  <a:pos x="6" y="6"/>
                </a:cxn>
                <a:cxn ang="0">
                  <a:pos x="0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0" y="28"/>
                </a:cxn>
                <a:cxn ang="0">
                  <a:pos x="6" y="36"/>
                </a:cxn>
                <a:cxn ang="0">
                  <a:pos x="12" y="40"/>
                </a:cxn>
                <a:cxn ang="0">
                  <a:pos x="20" y="42"/>
                </a:cxn>
                <a:cxn ang="0">
                  <a:pos x="20" y="42"/>
                </a:cxn>
                <a:cxn ang="0">
                  <a:pos x="28" y="40"/>
                </a:cxn>
                <a:cxn ang="0">
                  <a:pos x="34" y="36"/>
                </a:cxn>
                <a:cxn ang="0">
                  <a:pos x="38" y="28"/>
                </a:cxn>
                <a:cxn ang="0">
                  <a:pos x="40" y="20"/>
                </a:cxn>
                <a:cxn ang="0">
                  <a:pos x="40" y="20"/>
                </a:cxn>
                <a:cxn ang="0">
                  <a:pos x="38" y="12"/>
                </a:cxn>
                <a:cxn ang="0">
                  <a:pos x="34" y="6"/>
                </a:cxn>
                <a:cxn ang="0">
                  <a:pos x="28" y="2"/>
                </a:cxn>
                <a:cxn ang="0">
                  <a:pos x="20" y="0"/>
                </a:cxn>
                <a:cxn ang="0">
                  <a:pos x="20" y="0"/>
                </a:cxn>
              </a:cxnLst>
              <a:rect l="0" t="0" r="r" b="b"/>
              <a:pathLst>
                <a:path w="40" h="42">
                  <a:moveTo>
                    <a:pt x="20" y="0"/>
                  </a:moveTo>
                  <a:lnTo>
                    <a:pt x="20" y="0"/>
                  </a:lnTo>
                  <a:lnTo>
                    <a:pt x="12" y="2"/>
                  </a:lnTo>
                  <a:lnTo>
                    <a:pt x="6" y="6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6" y="36"/>
                  </a:lnTo>
                  <a:lnTo>
                    <a:pt x="12" y="40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8" y="40"/>
                  </a:lnTo>
                  <a:lnTo>
                    <a:pt x="34" y="36"/>
                  </a:lnTo>
                  <a:lnTo>
                    <a:pt x="38" y="28"/>
                  </a:lnTo>
                  <a:lnTo>
                    <a:pt x="40" y="20"/>
                  </a:lnTo>
                  <a:lnTo>
                    <a:pt x="40" y="20"/>
                  </a:lnTo>
                  <a:lnTo>
                    <a:pt x="38" y="12"/>
                  </a:lnTo>
                  <a:lnTo>
                    <a:pt x="34" y="6"/>
                  </a:lnTo>
                  <a:lnTo>
                    <a:pt x="28" y="2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3EBF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305" name="Freeform 17"/>
            <p:cNvSpPr>
              <a:spLocks/>
            </p:cNvSpPr>
            <p:nvPr userDrawn="1"/>
          </p:nvSpPr>
          <p:spPr bwMode="auto">
            <a:xfrm>
              <a:off x="2009775" y="1573213"/>
              <a:ext cx="66675" cy="66675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20" y="0"/>
                </a:cxn>
                <a:cxn ang="0">
                  <a:pos x="12" y="2"/>
                </a:cxn>
                <a:cxn ang="0">
                  <a:pos x="6" y="6"/>
                </a:cxn>
                <a:cxn ang="0">
                  <a:pos x="2" y="14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30"/>
                </a:cxn>
                <a:cxn ang="0">
                  <a:pos x="6" y="36"/>
                </a:cxn>
                <a:cxn ang="0">
                  <a:pos x="12" y="40"/>
                </a:cxn>
                <a:cxn ang="0">
                  <a:pos x="20" y="42"/>
                </a:cxn>
                <a:cxn ang="0">
                  <a:pos x="20" y="42"/>
                </a:cxn>
                <a:cxn ang="0">
                  <a:pos x="28" y="40"/>
                </a:cxn>
                <a:cxn ang="0">
                  <a:pos x="36" y="36"/>
                </a:cxn>
                <a:cxn ang="0">
                  <a:pos x="40" y="30"/>
                </a:cxn>
                <a:cxn ang="0">
                  <a:pos x="42" y="22"/>
                </a:cxn>
                <a:cxn ang="0">
                  <a:pos x="42" y="22"/>
                </a:cxn>
                <a:cxn ang="0">
                  <a:pos x="40" y="14"/>
                </a:cxn>
                <a:cxn ang="0">
                  <a:pos x="36" y="6"/>
                </a:cxn>
                <a:cxn ang="0">
                  <a:pos x="28" y="2"/>
                </a:cxn>
                <a:cxn ang="0">
                  <a:pos x="20" y="0"/>
                </a:cxn>
                <a:cxn ang="0">
                  <a:pos x="20" y="0"/>
                </a:cxn>
              </a:cxnLst>
              <a:rect l="0" t="0" r="r" b="b"/>
              <a:pathLst>
                <a:path w="42" h="42">
                  <a:moveTo>
                    <a:pt x="20" y="0"/>
                  </a:moveTo>
                  <a:lnTo>
                    <a:pt x="20" y="0"/>
                  </a:lnTo>
                  <a:lnTo>
                    <a:pt x="12" y="2"/>
                  </a:lnTo>
                  <a:lnTo>
                    <a:pt x="6" y="6"/>
                  </a:lnTo>
                  <a:lnTo>
                    <a:pt x="2" y="1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6" y="36"/>
                  </a:lnTo>
                  <a:lnTo>
                    <a:pt x="12" y="40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8" y="40"/>
                  </a:lnTo>
                  <a:lnTo>
                    <a:pt x="36" y="36"/>
                  </a:lnTo>
                  <a:lnTo>
                    <a:pt x="40" y="30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40" y="14"/>
                  </a:lnTo>
                  <a:lnTo>
                    <a:pt x="36" y="6"/>
                  </a:lnTo>
                  <a:lnTo>
                    <a:pt x="28" y="2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3EBF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306" name="Freeform 18"/>
            <p:cNvSpPr>
              <a:spLocks/>
            </p:cNvSpPr>
            <p:nvPr userDrawn="1"/>
          </p:nvSpPr>
          <p:spPr bwMode="auto">
            <a:xfrm>
              <a:off x="2540000" y="855663"/>
              <a:ext cx="63500" cy="66675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20" y="0"/>
                </a:cxn>
                <a:cxn ang="0">
                  <a:pos x="12" y="2"/>
                </a:cxn>
                <a:cxn ang="0">
                  <a:pos x="6" y="6"/>
                </a:cxn>
                <a:cxn ang="0">
                  <a:pos x="0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0" y="28"/>
                </a:cxn>
                <a:cxn ang="0">
                  <a:pos x="6" y="36"/>
                </a:cxn>
                <a:cxn ang="0">
                  <a:pos x="12" y="40"/>
                </a:cxn>
                <a:cxn ang="0">
                  <a:pos x="20" y="42"/>
                </a:cxn>
                <a:cxn ang="0">
                  <a:pos x="20" y="42"/>
                </a:cxn>
                <a:cxn ang="0">
                  <a:pos x="28" y="40"/>
                </a:cxn>
                <a:cxn ang="0">
                  <a:pos x="34" y="36"/>
                </a:cxn>
                <a:cxn ang="0">
                  <a:pos x="40" y="28"/>
                </a:cxn>
                <a:cxn ang="0">
                  <a:pos x="40" y="20"/>
                </a:cxn>
                <a:cxn ang="0">
                  <a:pos x="40" y="20"/>
                </a:cxn>
                <a:cxn ang="0">
                  <a:pos x="40" y="12"/>
                </a:cxn>
                <a:cxn ang="0">
                  <a:pos x="34" y="6"/>
                </a:cxn>
                <a:cxn ang="0">
                  <a:pos x="28" y="2"/>
                </a:cxn>
                <a:cxn ang="0">
                  <a:pos x="20" y="0"/>
                </a:cxn>
                <a:cxn ang="0">
                  <a:pos x="20" y="0"/>
                </a:cxn>
              </a:cxnLst>
              <a:rect l="0" t="0" r="r" b="b"/>
              <a:pathLst>
                <a:path w="40" h="42">
                  <a:moveTo>
                    <a:pt x="20" y="0"/>
                  </a:moveTo>
                  <a:lnTo>
                    <a:pt x="20" y="0"/>
                  </a:lnTo>
                  <a:lnTo>
                    <a:pt x="12" y="2"/>
                  </a:lnTo>
                  <a:lnTo>
                    <a:pt x="6" y="6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6" y="36"/>
                  </a:lnTo>
                  <a:lnTo>
                    <a:pt x="12" y="40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8" y="40"/>
                  </a:lnTo>
                  <a:lnTo>
                    <a:pt x="34" y="36"/>
                  </a:lnTo>
                  <a:lnTo>
                    <a:pt x="40" y="28"/>
                  </a:lnTo>
                  <a:lnTo>
                    <a:pt x="40" y="20"/>
                  </a:lnTo>
                  <a:lnTo>
                    <a:pt x="40" y="20"/>
                  </a:lnTo>
                  <a:lnTo>
                    <a:pt x="40" y="12"/>
                  </a:lnTo>
                  <a:lnTo>
                    <a:pt x="34" y="6"/>
                  </a:lnTo>
                  <a:lnTo>
                    <a:pt x="28" y="2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3EBF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307" name="Freeform 19"/>
            <p:cNvSpPr>
              <a:spLocks/>
            </p:cNvSpPr>
            <p:nvPr userDrawn="1"/>
          </p:nvSpPr>
          <p:spPr bwMode="auto">
            <a:xfrm>
              <a:off x="3101975" y="1303338"/>
              <a:ext cx="63500" cy="63500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20" y="0"/>
                </a:cxn>
                <a:cxn ang="0">
                  <a:pos x="12" y="0"/>
                </a:cxn>
                <a:cxn ang="0">
                  <a:pos x="6" y="6"/>
                </a:cxn>
                <a:cxn ang="0">
                  <a:pos x="0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0" y="28"/>
                </a:cxn>
                <a:cxn ang="0">
                  <a:pos x="6" y="34"/>
                </a:cxn>
                <a:cxn ang="0">
                  <a:pos x="12" y="38"/>
                </a:cxn>
                <a:cxn ang="0">
                  <a:pos x="20" y="40"/>
                </a:cxn>
                <a:cxn ang="0">
                  <a:pos x="20" y="40"/>
                </a:cxn>
                <a:cxn ang="0">
                  <a:pos x="28" y="38"/>
                </a:cxn>
                <a:cxn ang="0">
                  <a:pos x="34" y="34"/>
                </a:cxn>
                <a:cxn ang="0">
                  <a:pos x="40" y="28"/>
                </a:cxn>
                <a:cxn ang="0">
                  <a:pos x="40" y="20"/>
                </a:cxn>
                <a:cxn ang="0">
                  <a:pos x="40" y="20"/>
                </a:cxn>
                <a:cxn ang="0">
                  <a:pos x="40" y="12"/>
                </a:cxn>
                <a:cxn ang="0">
                  <a:pos x="34" y="6"/>
                </a:cxn>
                <a:cxn ang="0">
                  <a:pos x="28" y="0"/>
                </a:cxn>
                <a:cxn ang="0">
                  <a:pos x="20" y="0"/>
                </a:cxn>
                <a:cxn ang="0">
                  <a:pos x="20" y="0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12" y="0"/>
                  </a:lnTo>
                  <a:lnTo>
                    <a:pt x="6" y="6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6" y="34"/>
                  </a:lnTo>
                  <a:lnTo>
                    <a:pt x="12" y="38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8" y="38"/>
                  </a:lnTo>
                  <a:lnTo>
                    <a:pt x="34" y="34"/>
                  </a:lnTo>
                  <a:lnTo>
                    <a:pt x="40" y="28"/>
                  </a:lnTo>
                  <a:lnTo>
                    <a:pt x="40" y="20"/>
                  </a:lnTo>
                  <a:lnTo>
                    <a:pt x="40" y="20"/>
                  </a:lnTo>
                  <a:lnTo>
                    <a:pt x="40" y="12"/>
                  </a:lnTo>
                  <a:lnTo>
                    <a:pt x="34" y="6"/>
                  </a:lnTo>
                  <a:lnTo>
                    <a:pt x="28" y="0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3EBF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308" name="Freeform 20"/>
            <p:cNvSpPr>
              <a:spLocks/>
            </p:cNvSpPr>
            <p:nvPr userDrawn="1"/>
          </p:nvSpPr>
          <p:spPr bwMode="auto">
            <a:xfrm>
              <a:off x="4308475" y="665163"/>
              <a:ext cx="63500" cy="66675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20" y="0"/>
                </a:cxn>
                <a:cxn ang="0">
                  <a:pos x="12" y="2"/>
                </a:cxn>
                <a:cxn ang="0">
                  <a:pos x="6" y="6"/>
                </a:cxn>
                <a:cxn ang="0">
                  <a:pos x="0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0" y="28"/>
                </a:cxn>
                <a:cxn ang="0">
                  <a:pos x="6" y="36"/>
                </a:cxn>
                <a:cxn ang="0">
                  <a:pos x="12" y="40"/>
                </a:cxn>
                <a:cxn ang="0">
                  <a:pos x="20" y="42"/>
                </a:cxn>
                <a:cxn ang="0">
                  <a:pos x="20" y="42"/>
                </a:cxn>
                <a:cxn ang="0">
                  <a:pos x="28" y="40"/>
                </a:cxn>
                <a:cxn ang="0">
                  <a:pos x="34" y="36"/>
                </a:cxn>
                <a:cxn ang="0">
                  <a:pos x="40" y="28"/>
                </a:cxn>
                <a:cxn ang="0">
                  <a:pos x="40" y="20"/>
                </a:cxn>
                <a:cxn ang="0">
                  <a:pos x="40" y="20"/>
                </a:cxn>
                <a:cxn ang="0">
                  <a:pos x="40" y="12"/>
                </a:cxn>
                <a:cxn ang="0">
                  <a:pos x="34" y="6"/>
                </a:cxn>
                <a:cxn ang="0">
                  <a:pos x="28" y="2"/>
                </a:cxn>
                <a:cxn ang="0">
                  <a:pos x="20" y="0"/>
                </a:cxn>
                <a:cxn ang="0">
                  <a:pos x="20" y="0"/>
                </a:cxn>
              </a:cxnLst>
              <a:rect l="0" t="0" r="r" b="b"/>
              <a:pathLst>
                <a:path w="40" h="42">
                  <a:moveTo>
                    <a:pt x="20" y="0"/>
                  </a:moveTo>
                  <a:lnTo>
                    <a:pt x="20" y="0"/>
                  </a:lnTo>
                  <a:lnTo>
                    <a:pt x="12" y="2"/>
                  </a:lnTo>
                  <a:lnTo>
                    <a:pt x="6" y="6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6" y="36"/>
                  </a:lnTo>
                  <a:lnTo>
                    <a:pt x="12" y="40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8" y="40"/>
                  </a:lnTo>
                  <a:lnTo>
                    <a:pt x="34" y="36"/>
                  </a:lnTo>
                  <a:lnTo>
                    <a:pt x="40" y="28"/>
                  </a:lnTo>
                  <a:lnTo>
                    <a:pt x="40" y="20"/>
                  </a:lnTo>
                  <a:lnTo>
                    <a:pt x="40" y="20"/>
                  </a:lnTo>
                  <a:lnTo>
                    <a:pt x="40" y="12"/>
                  </a:lnTo>
                  <a:lnTo>
                    <a:pt x="34" y="6"/>
                  </a:lnTo>
                  <a:lnTo>
                    <a:pt x="28" y="2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3EBF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309" name="Freeform 21"/>
            <p:cNvSpPr>
              <a:spLocks/>
            </p:cNvSpPr>
            <p:nvPr userDrawn="1"/>
          </p:nvSpPr>
          <p:spPr bwMode="auto">
            <a:xfrm>
              <a:off x="4289425" y="2376488"/>
              <a:ext cx="66675" cy="66675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14" y="2"/>
                </a:cxn>
                <a:cxn ang="0">
                  <a:pos x="6" y="6"/>
                </a:cxn>
                <a:cxn ang="0">
                  <a:pos x="2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2" y="28"/>
                </a:cxn>
                <a:cxn ang="0">
                  <a:pos x="6" y="36"/>
                </a:cxn>
                <a:cxn ang="0">
                  <a:pos x="14" y="40"/>
                </a:cxn>
                <a:cxn ang="0">
                  <a:pos x="22" y="42"/>
                </a:cxn>
                <a:cxn ang="0">
                  <a:pos x="22" y="42"/>
                </a:cxn>
                <a:cxn ang="0">
                  <a:pos x="30" y="40"/>
                </a:cxn>
                <a:cxn ang="0">
                  <a:pos x="36" y="36"/>
                </a:cxn>
                <a:cxn ang="0">
                  <a:pos x="40" y="28"/>
                </a:cxn>
                <a:cxn ang="0">
                  <a:pos x="42" y="20"/>
                </a:cxn>
                <a:cxn ang="0">
                  <a:pos x="42" y="20"/>
                </a:cxn>
                <a:cxn ang="0">
                  <a:pos x="40" y="12"/>
                </a:cxn>
                <a:cxn ang="0">
                  <a:pos x="36" y="6"/>
                </a:cxn>
                <a:cxn ang="0">
                  <a:pos x="30" y="2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42" h="42">
                  <a:moveTo>
                    <a:pt x="22" y="0"/>
                  </a:moveTo>
                  <a:lnTo>
                    <a:pt x="22" y="0"/>
                  </a:lnTo>
                  <a:lnTo>
                    <a:pt x="14" y="2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8"/>
                  </a:lnTo>
                  <a:lnTo>
                    <a:pt x="6" y="36"/>
                  </a:lnTo>
                  <a:lnTo>
                    <a:pt x="14" y="40"/>
                  </a:lnTo>
                  <a:lnTo>
                    <a:pt x="22" y="42"/>
                  </a:lnTo>
                  <a:lnTo>
                    <a:pt x="22" y="42"/>
                  </a:lnTo>
                  <a:lnTo>
                    <a:pt x="30" y="40"/>
                  </a:lnTo>
                  <a:lnTo>
                    <a:pt x="36" y="36"/>
                  </a:lnTo>
                  <a:lnTo>
                    <a:pt x="40" y="28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40" y="12"/>
                  </a:lnTo>
                  <a:lnTo>
                    <a:pt x="36" y="6"/>
                  </a:lnTo>
                  <a:lnTo>
                    <a:pt x="30" y="2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E3EBF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310" name="Freeform 22"/>
            <p:cNvSpPr>
              <a:spLocks/>
            </p:cNvSpPr>
            <p:nvPr userDrawn="1"/>
          </p:nvSpPr>
          <p:spPr bwMode="auto">
            <a:xfrm>
              <a:off x="4216400" y="2236788"/>
              <a:ext cx="66675" cy="63500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20" y="0"/>
                </a:cxn>
                <a:cxn ang="0">
                  <a:pos x="12" y="0"/>
                </a:cxn>
                <a:cxn ang="0">
                  <a:pos x="6" y="6"/>
                </a:cxn>
                <a:cxn ang="0">
                  <a:pos x="2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2" y="28"/>
                </a:cxn>
                <a:cxn ang="0">
                  <a:pos x="6" y="34"/>
                </a:cxn>
                <a:cxn ang="0">
                  <a:pos x="12" y="40"/>
                </a:cxn>
                <a:cxn ang="0">
                  <a:pos x="20" y="40"/>
                </a:cxn>
                <a:cxn ang="0">
                  <a:pos x="20" y="40"/>
                </a:cxn>
                <a:cxn ang="0">
                  <a:pos x="28" y="40"/>
                </a:cxn>
                <a:cxn ang="0">
                  <a:pos x="36" y="34"/>
                </a:cxn>
                <a:cxn ang="0">
                  <a:pos x="40" y="28"/>
                </a:cxn>
                <a:cxn ang="0">
                  <a:pos x="42" y="20"/>
                </a:cxn>
                <a:cxn ang="0">
                  <a:pos x="42" y="20"/>
                </a:cxn>
                <a:cxn ang="0">
                  <a:pos x="40" y="12"/>
                </a:cxn>
                <a:cxn ang="0">
                  <a:pos x="36" y="6"/>
                </a:cxn>
                <a:cxn ang="0">
                  <a:pos x="28" y="0"/>
                </a:cxn>
                <a:cxn ang="0">
                  <a:pos x="20" y="0"/>
                </a:cxn>
                <a:cxn ang="0">
                  <a:pos x="20" y="0"/>
                </a:cxn>
              </a:cxnLst>
              <a:rect l="0" t="0" r="r" b="b"/>
              <a:pathLst>
                <a:path w="42" h="40">
                  <a:moveTo>
                    <a:pt x="20" y="0"/>
                  </a:moveTo>
                  <a:lnTo>
                    <a:pt x="20" y="0"/>
                  </a:lnTo>
                  <a:lnTo>
                    <a:pt x="12" y="0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8"/>
                  </a:lnTo>
                  <a:lnTo>
                    <a:pt x="6" y="34"/>
                  </a:lnTo>
                  <a:lnTo>
                    <a:pt x="12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8" y="40"/>
                  </a:lnTo>
                  <a:lnTo>
                    <a:pt x="36" y="34"/>
                  </a:lnTo>
                  <a:lnTo>
                    <a:pt x="40" y="28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40" y="12"/>
                  </a:lnTo>
                  <a:lnTo>
                    <a:pt x="36" y="6"/>
                  </a:lnTo>
                  <a:lnTo>
                    <a:pt x="28" y="0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3EBF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311" name="Freeform 23"/>
            <p:cNvSpPr>
              <a:spLocks/>
            </p:cNvSpPr>
            <p:nvPr userDrawn="1"/>
          </p:nvSpPr>
          <p:spPr bwMode="auto">
            <a:xfrm>
              <a:off x="4994275" y="1598613"/>
              <a:ext cx="63500" cy="66675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20" y="0"/>
                </a:cxn>
                <a:cxn ang="0">
                  <a:pos x="12" y="2"/>
                </a:cxn>
                <a:cxn ang="0">
                  <a:pos x="6" y="6"/>
                </a:cxn>
                <a:cxn ang="0">
                  <a:pos x="0" y="14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0" y="30"/>
                </a:cxn>
                <a:cxn ang="0">
                  <a:pos x="6" y="36"/>
                </a:cxn>
                <a:cxn ang="0">
                  <a:pos x="12" y="40"/>
                </a:cxn>
                <a:cxn ang="0">
                  <a:pos x="20" y="42"/>
                </a:cxn>
                <a:cxn ang="0">
                  <a:pos x="20" y="42"/>
                </a:cxn>
                <a:cxn ang="0">
                  <a:pos x="28" y="40"/>
                </a:cxn>
                <a:cxn ang="0">
                  <a:pos x="34" y="36"/>
                </a:cxn>
                <a:cxn ang="0">
                  <a:pos x="40" y="30"/>
                </a:cxn>
                <a:cxn ang="0">
                  <a:pos x="40" y="22"/>
                </a:cxn>
                <a:cxn ang="0">
                  <a:pos x="40" y="22"/>
                </a:cxn>
                <a:cxn ang="0">
                  <a:pos x="40" y="14"/>
                </a:cxn>
                <a:cxn ang="0">
                  <a:pos x="34" y="6"/>
                </a:cxn>
                <a:cxn ang="0">
                  <a:pos x="28" y="2"/>
                </a:cxn>
                <a:cxn ang="0">
                  <a:pos x="20" y="0"/>
                </a:cxn>
                <a:cxn ang="0">
                  <a:pos x="20" y="0"/>
                </a:cxn>
              </a:cxnLst>
              <a:rect l="0" t="0" r="r" b="b"/>
              <a:pathLst>
                <a:path w="40" h="42">
                  <a:moveTo>
                    <a:pt x="20" y="0"/>
                  </a:moveTo>
                  <a:lnTo>
                    <a:pt x="20" y="0"/>
                  </a:lnTo>
                  <a:lnTo>
                    <a:pt x="12" y="2"/>
                  </a:lnTo>
                  <a:lnTo>
                    <a:pt x="6" y="6"/>
                  </a:lnTo>
                  <a:lnTo>
                    <a:pt x="0" y="1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30"/>
                  </a:lnTo>
                  <a:lnTo>
                    <a:pt x="6" y="36"/>
                  </a:lnTo>
                  <a:lnTo>
                    <a:pt x="12" y="40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8" y="40"/>
                  </a:lnTo>
                  <a:lnTo>
                    <a:pt x="34" y="36"/>
                  </a:lnTo>
                  <a:lnTo>
                    <a:pt x="40" y="30"/>
                  </a:lnTo>
                  <a:lnTo>
                    <a:pt x="40" y="22"/>
                  </a:lnTo>
                  <a:lnTo>
                    <a:pt x="40" y="22"/>
                  </a:lnTo>
                  <a:lnTo>
                    <a:pt x="40" y="14"/>
                  </a:lnTo>
                  <a:lnTo>
                    <a:pt x="34" y="6"/>
                  </a:lnTo>
                  <a:lnTo>
                    <a:pt x="28" y="2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3EBF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312" name="Freeform 24"/>
            <p:cNvSpPr>
              <a:spLocks/>
            </p:cNvSpPr>
            <p:nvPr userDrawn="1"/>
          </p:nvSpPr>
          <p:spPr bwMode="auto">
            <a:xfrm>
              <a:off x="5149850" y="1103313"/>
              <a:ext cx="66675" cy="66675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12" y="2"/>
                </a:cxn>
                <a:cxn ang="0">
                  <a:pos x="6" y="6"/>
                </a:cxn>
                <a:cxn ang="0">
                  <a:pos x="2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2" y="28"/>
                </a:cxn>
                <a:cxn ang="0">
                  <a:pos x="6" y="36"/>
                </a:cxn>
                <a:cxn ang="0">
                  <a:pos x="12" y="40"/>
                </a:cxn>
                <a:cxn ang="0">
                  <a:pos x="22" y="42"/>
                </a:cxn>
                <a:cxn ang="0">
                  <a:pos x="22" y="42"/>
                </a:cxn>
                <a:cxn ang="0">
                  <a:pos x="30" y="40"/>
                </a:cxn>
                <a:cxn ang="0">
                  <a:pos x="36" y="36"/>
                </a:cxn>
                <a:cxn ang="0">
                  <a:pos x="40" y="28"/>
                </a:cxn>
                <a:cxn ang="0">
                  <a:pos x="42" y="20"/>
                </a:cxn>
                <a:cxn ang="0">
                  <a:pos x="42" y="20"/>
                </a:cxn>
                <a:cxn ang="0">
                  <a:pos x="40" y="12"/>
                </a:cxn>
                <a:cxn ang="0">
                  <a:pos x="36" y="6"/>
                </a:cxn>
                <a:cxn ang="0">
                  <a:pos x="30" y="2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42" h="42">
                  <a:moveTo>
                    <a:pt x="22" y="0"/>
                  </a:moveTo>
                  <a:lnTo>
                    <a:pt x="22" y="0"/>
                  </a:lnTo>
                  <a:lnTo>
                    <a:pt x="12" y="2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8"/>
                  </a:lnTo>
                  <a:lnTo>
                    <a:pt x="6" y="36"/>
                  </a:lnTo>
                  <a:lnTo>
                    <a:pt x="12" y="40"/>
                  </a:lnTo>
                  <a:lnTo>
                    <a:pt x="22" y="42"/>
                  </a:lnTo>
                  <a:lnTo>
                    <a:pt x="22" y="42"/>
                  </a:lnTo>
                  <a:lnTo>
                    <a:pt x="30" y="40"/>
                  </a:lnTo>
                  <a:lnTo>
                    <a:pt x="36" y="36"/>
                  </a:lnTo>
                  <a:lnTo>
                    <a:pt x="40" y="28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40" y="12"/>
                  </a:lnTo>
                  <a:lnTo>
                    <a:pt x="36" y="6"/>
                  </a:lnTo>
                  <a:lnTo>
                    <a:pt x="30" y="2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E3EBF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313" name="Freeform 25"/>
            <p:cNvSpPr>
              <a:spLocks/>
            </p:cNvSpPr>
            <p:nvPr userDrawn="1"/>
          </p:nvSpPr>
          <p:spPr bwMode="auto">
            <a:xfrm>
              <a:off x="3917950" y="1071563"/>
              <a:ext cx="66675" cy="63500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14" y="0"/>
                </a:cxn>
                <a:cxn ang="0">
                  <a:pos x="6" y="6"/>
                </a:cxn>
                <a:cxn ang="0">
                  <a:pos x="2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2" y="28"/>
                </a:cxn>
                <a:cxn ang="0">
                  <a:pos x="6" y="34"/>
                </a:cxn>
                <a:cxn ang="0">
                  <a:pos x="14" y="40"/>
                </a:cxn>
                <a:cxn ang="0">
                  <a:pos x="22" y="40"/>
                </a:cxn>
                <a:cxn ang="0">
                  <a:pos x="22" y="40"/>
                </a:cxn>
                <a:cxn ang="0">
                  <a:pos x="30" y="40"/>
                </a:cxn>
                <a:cxn ang="0">
                  <a:pos x="36" y="34"/>
                </a:cxn>
                <a:cxn ang="0">
                  <a:pos x="40" y="28"/>
                </a:cxn>
                <a:cxn ang="0">
                  <a:pos x="42" y="20"/>
                </a:cxn>
                <a:cxn ang="0">
                  <a:pos x="42" y="20"/>
                </a:cxn>
                <a:cxn ang="0">
                  <a:pos x="40" y="12"/>
                </a:cxn>
                <a:cxn ang="0">
                  <a:pos x="36" y="6"/>
                </a:cxn>
                <a:cxn ang="0">
                  <a:pos x="30" y="0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42" h="40">
                  <a:moveTo>
                    <a:pt x="22" y="0"/>
                  </a:moveTo>
                  <a:lnTo>
                    <a:pt x="22" y="0"/>
                  </a:lnTo>
                  <a:lnTo>
                    <a:pt x="14" y="0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8"/>
                  </a:lnTo>
                  <a:lnTo>
                    <a:pt x="6" y="34"/>
                  </a:lnTo>
                  <a:lnTo>
                    <a:pt x="14" y="40"/>
                  </a:lnTo>
                  <a:lnTo>
                    <a:pt x="22" y="40"/>
                  </a:lnTo>
                  <a:lnTo>
                    <a:pt x="22" y="40"/>
                  </a:lnTo>
                  <a:lnTo>
                    <a:pt x="30" y="40"/>
                  </a:lnTo>
                  <a:lnTo>
                    <a:pt x="36" y="34"/>
                  </a:lnTo>
                  <a:lnTo>
                    <a:pt x="40" y="28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40" y="12"/>
                  </a:lnTo>
                  <a:lnTo>
                    <a:pt x="36" y="6"/>
                  </a:lnTo>
                  <a:lnTo>
                    <a:pt x="30" y="0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E3EBF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314" name="Freeform 26"/>
            <p:cNvSpPr>
              <a:spLocks/>
            </p:cNvSpPr>
            <p:nvPr userDrawn="1"/>
          </p:nvSpPr>
          <p:spPr bwMode="auto">
            <a:xfrm>
              <a:off x="2117725" y="1360488"/>
              <a:ext cx="66675" cy="63500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20" y="0"/>
                </a:cxn>
                <a:cxn ang="0">
                  <a:pos x="12" y="2"/>
                </a:cxn>
                <a:cxn ang="0">
                  <a:pos x="6" y="6"/>
                </a:cxn>
                <a:cxn ang="0">
                  <a:pos x="2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2" y="28"/>
                </a:cxn>
                <a:cxn ang="0">
                  <a:pos x="6" y="34"/>
                </a:cxn>
                <a:cxn ang="0">
                  <a:pos x="12" y="40"/>
                </a:cxn>
                <a:cxn ang="0">
                  <a:pos x="20" y="40"/>
                </a:cxn>
                <a:cxn ang="0">
                  <a:pos x="20" y="40"/>
                </a:cxn>
                <a:cxn ang="0">
                  <a:pos x="28" y="40"/>
                </a:cxn>
                <a:cxn ang="0">
                  <a:pos x="34" y="34"/>
                </a:cxn>
                <a:cxn ang="0">
                  <a:pos x="40" y="28"/>
                </a:cxn>
                <a:cxn ang="0">
                  <a:pos x="42" y="20"/>
                </a:cxn>
                <a:cxn ang="0">
                  <a:pos x="42" y="20"/>
                </a:cxn>
                <a:cxn ang="0">
                  <a:pos x="40" y="12"/>
                </a:cxn>
                <a:cxn ang="0">
                  <a:pos x="34" y="6"/>
                </a:cxn>
                <a:cxn ang="0">
                  <a:pos x="28" y="2"/>
                </a:cxn>
                <a:cxn ang="0">
                  <a:pos x="20" y="0"/>
                </a:cxn>
                <a:cxn ang="0">
                  <a:pos x="20" y="0"/>
                </a:cxn>
              </a:cxnLst>
              <a:rect l="0" t="0" r="r" b="b"/>
              <a:pathLst>
                <a:path w="42" h="40">
                  <a:moveTo>
                    <a:pt x="20" y="0"/>
                  </a:moveTo>
                  <a:lnTo>
                    <a:pt x="20" y="0"/>
                  </a:lnTo>
                  <a:lnTo>
                    <a:pt x="12" y="2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8"/>
                  </a:lnTo>
                  <a:lnTo>
                    <a:pt x="6" y="34"/>
                  </a:lnTo>
                  <a:lnTo>
                    <a:pt x="12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8" y="40"/>
                  </a:lnTo>
                  <a:lnTo>
                    <a:pt x="34" y="34"/>
                  </a:lnTo>
                  <a:lnTo>
                    <a:pt x="40" y="28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40" y="12"/>
                  </a:lnTo>
                  <a:lnTo>
                    <a:pt x="34" y="6"/>
                  </a:lnTo>
                  <a:lnTo>
                    <a:pt x="28" y="2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3EBF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315" name="Freeform 27"/>
            <p:cNvSpPr>
              <a:spLocks/>
            </p:cNvSpPr>
            <p:nvPr userDrawn="1"/>
          </p:nvSpPr>
          <p:spPr bwMode="auto">
            <a:xfrm>
              <a:off x="565150" y="1249363"/>
              <a:ext cx="111125" cy="114300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34" y="0"/>
                </a:cxn>
                <a:cxn ang="0">
                  <a:pos x="28" y="2"/>
                </a:cxn>
                <a:cxn ang="0">
                  <a:pos x="22" y="4"/>
                </a:cxn>
                <a:cxn ang="0">
                  <a:pos x="14" y="6"/>
                </a:cxn>
                <a:cxn ang="0">
                  <a:pos x="10" y="12"/>
                </a:cxn>
                <a:cxn ang="0">
                  <a:pos x="6" y="16"/>
                </a:cxn>
                <a:cxn ang="0">
                  <a:pos x="2" y="22"/>
                </a:cxn>
                <a:cxn ang="0">
                  <a:pos x="0" y="30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0" y="44"/>
                </a:cxn>
                <a:cxn ang="0">
                  <a:pos x="2" y="50"/>
                </a:cxn>
                <a:cxn ang="0">
                  <a:pos x="6" y="56"/>
                </a:cxn>
                <a:cxn ang="0">
                  <a:pos x="10" y="62"/>
                </a:cxn>
                <a:cxn ang="0">
                  <a:pos x="14" y="66"/>
                </a:cxn>
                <a:cxn ang="0">
                  <a:pos x="22" y="70"/>
                </a:cxn>
                <a:cxn ang="0">
                  <a:pos x="28" y="72"/>
                </a:cxn>
                <a:cxn ang="0">
                  <a:pos x="34" y="72"/>
                </a:cxn>
                <a:cxn ang="0">
                  <a:pos x="34" y="72"/>
                </a:cxn>
                <a:cxn ang="0">
                  <a:pos x="42" y="72"/>
                </a:cxn>
                <a:cxn ang="0">
                  <a:pos x="48" y="70"/>
                </a:cxn>
                <a:cxn ang="0">
                  <a:pos x="54" y="66"/>
                </a:cxn>
                <a:cxn ang="0">
                  <a:pos x="60" y="62"/>
                </a:cxn>
                <a:cxn ang="0">
                  <a:pos x="64" y="56"/>
                </a:cxn>
                <a:cxn ang="0">
                  <a:pos x="68" y="50"/>
                </a:cxn>
                <a:cxn ang="0">
                  <a:pos x="70" y="44"/>
                </a:cxn>
                <a:cxn ang="0">
                  <a:pos x="70" y="36"/>
                </a:cxn>
                <a:cxn ang="0">
                  <a:pos x="70" y="36"/>
                </a:cxn>
                <a:cxn ang="0">
                  <a:pos x="70" y="30"/>
                </a:cxn>
                <a:cxn ang="0">
                  <a:pos x="68" y="22"/>
                </a:cxn>
                <a:cxn ang="0">
                  <a:pos x="64" y="16"/>
                </a:cxn>
                <a:cxn ang="0">
                  <a:pos x="60" y="12"/>
                </a:cxn>
                <a:cxn ang="0">
                  <a:pos x="54" y="6"/>
                </a:cxn>
                <a:cxn ang="0">
                  <a:pos x="48" y="4"/>
                </a:cxn>
                <a:cxn ang="0">
                  <a:pos x="42" y="2"/>
                </a:cxn>
                <a:cxn ang="0">
                  <a:pos x="34" y="0"/>
                </a:cxn>
                <a:cxn ang="0">
                  <a:pos x="34" y="0"/>
                </a:cxn>
              </a:cxnLst>
              <a:rect l="0" t="0" r="r" b="b"/>
              <a:pathLst>
                <a:path w="70" h="72">
                  <a:moveTo>
                    <a:pt x="34" y="0"/>
                  </a:moveTo>
                  <a:lnTo>
                    <a:pt x="34" y="0"/>
                  </a:lnTo>
                  <a:lnTo>
                    <a:pt x="28" y="2"/>
                  </a:lnTo>
                  <a:lnTo>
                    <a:pt x="22" y="4"/>
                  </a:lnTo>
                  <a:lnTo>
                    <a:pt x="14" y="6"/>
                  </a:lnTo>
                  <a:lnTo>
                    <a:pt x="10" y="12"/>
                  </a:lnTo>
                  <a:lnTo>
                    <a:pt x="6" y="16"/>
                  </a:lnTo>
                  <a:lnTo>
                    <a:pt x="2" y="22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44"/>
                  </a:lnTo>
                  <a:lnTo>
                    <a:pt x="2" y="50"/>
                  </a:lnTo>
                  <a:lnTo>
                    <a:pt x="6" y="56"/>
                  </a:lnTo>
                  <a:lnTo>
                    <a:pt x="10" y="62"/>
                  </a:lnTo>
                  <a:lnTo>
                    <a:pt x="14" y="66"/>
                  </a:lnTo>
                  <a:lnTo>
                    <a:pt x="22" y="70"/>
                  </a:lnTo>
                  <a:lnTo>
                    <a:pt x="28" y="72"/>
                  </a:lnTo>
                  <a:lnTo>
                    <a:pt x="34" y="72"/>
                  </a:lnTo>
                  <a:lnTo>
                    <a:pt x="34" y="72"/>
                  </a:lnTo>
                  <a:lnTo>
                    <a:pt x="42" y="72"/>
                  </a:lnTo>
                  <a:lnTo>
                    <a:pt x="48" y="70"/>
                  </a:lnTo>
                  <a:lnTo>
                    <a:pt x="54" y="66"/>
                  </a:lnTo>
                  <a:lnTo>
                    <a:pt x="60" y="62"/>
                  </a:lnTo>
                  <a:lnTo>
                    <a:pt x="64" y="56"/>
                  </a:lnTo>
                  <a:lnTo>
                    <a:pt x="68" y="50"/>
                  </a:lnTo>
                  <a:lnTo>
                    <a:pt x="70" y="44"/>
                  </a:lnTo>
                  <a:lnTo>
                    <a:pt x="70" y="36"/>
                  </a:lnTo>
                  <a:lnTo>
                    <a:pt x="70" y="36"/>
                  </a:lnTo>
                  <a:lnTo>
                    <a:pt x="70" y="30"/>
                  </a:lnTo>
                  <a:lnTo>
                    <a:pt x="68" y="22"/>
                  </a:lnTo>
                  <a:lnTo>
                    <a:pt x="64" y="16"/>
                  </a:lnTo>
                  <a:lnTo>
                    <a:pt x="60" y="12"/>
                  </a:lnTo>
                  <a:lnTo>
                    <a:pt x="54" y="6"/>
                  </a:lnTo>
                  <a:lnTo>
                    <a:pt x="48" y="4"/>
                  </a:lnTo>
                  <a:lnTo>
                    <a:pt x="42" y="2"/>
                  </a:lnTo>
                  <a:lnTo>
                    <a:pt x="34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E3EBF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316" name="Freeform 28"/>
            <p:cNvSpPr>
              <a:spLocks/>
            </p:cNvSpPr>
            <p:nvPr userDrawn="1"/>
          </p:nvSpPr>
          <p:spPr bwMode="auto">
            <a:xfrm>
              <a:off x="901700" y="188913"/>
              <a:ext cx="66675" cy="66675"/>
            </a:xfrm>
            <a:custGeom>
              <a:avLst/>
              <a:gdLst/>
              <a:ahLst/>
              <a:cxnLst>
                <a:cxn ang="0">
                  <a:pos x="22" y="42"/>
                </a:cxn>
                <a:cxn ang="0">
                  <a:pos x="22" y="42"/>
                </a:cxn>
                <a:cxn ang="0">
                  <a:pos x="30" y="40"/>
                </a:cxn>
                <a:cxn ang="0">
                  <a:pos x="36" y="36"/>
                </a:cxn>
                <a:cxn ang="0">
                  <a:pos x="40" y="30"/>
                </a:cxn>
                <a:cxn ang="0">
                  <a:pos x="42" y="22"/>
                </a:cxn>
                <a:cxn ang="0">
                  <a:pos x="42" y="22"/>
                </a:cxn>
                <a:cxn ang="0">
                  <a:pos x="40" y="14"/>
                </a:cxn>
                <a:cxn ang="0">
                  <a:pos x="36" y="6"/>
                </a:cxn>
                <a:cxn ang="0">
                  <a:pos x="30" y="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2" y="2"/>
                </a:cxn>
                <a:cxn ang="0">
                  <a:pos x="6" y="6"/>
                </a:cxn>
                <a:cxn ang="0">
                  <a:pos x="2" y="14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30"/>
                </a:cxn>
                <a:cxn ang="0">
                  <a:pos x="6" y="36"/>
                </a:cxn>
                <a:cxn ang="0">
                  <a:pos x="12" y="40"/>
                </a:cxn>
                <a:cxn ang="0">
                  <a:pos x="22" y="42"/>
                </a:cxn>
                <a:cxn ang="0">
                  <a:pos x="22" y="42"/>
                </a:cxn>
              </a:cxnLst>
              <a:rect l="0" t="0" r="r" b="b"/>
              <a:pathLst>
                <a:path w="42" h="42">
                  <a:moveTo>
                    <a:pt x="22" y="42"/>
                  </a:moveTo>
                  <a:lnTo>
                    <a:pt x="22" y="42"/>
                  </a:lnTo>
                  <a:lnTo>
                    <a:pt x="30" y="40"/>
                  </a:lnTo>
                  <a:lnTo>
                    <a:pt x="36" y="36"/>
                  </a:lnTo>
                  <a:lnTo>
                    <a:pt x="40" y="30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40" y="14"/>
                  </a:lnTo>
                  <a:lnTo>
                    <a:pt x="36" y="6"/>
                  </a:lnTo>
                  <a:lnTo>
                    <a:pt x="30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6" y="6"/>
                  </a:lnTo>
                  <a:lnTo>
                    <a:pt x="2" y="1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6" y="36"/>
                  </a:lnTo>
                  <a:lnTo>
                    <a:pt x="12" y="40"/>
                  </a:lnTo>
                  <a:lnTo>
                    <a:pt x="22" y="42"/>
                  </a:lnTo>
                  <a:lnTo>
                    <a:pt x="22" y="42"/>
                  </a:lnTo>
                  <a:close/>
                </a:path>
              </a:pathLst>
            </a:custGeom>
            <a:solidFill>
              <a:srgbClr val="E3EBF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317" name="Freeform 29"/>
            <p:cNvSpPr>
              <a:spLocks/>
            </p:cNvSpPr>
            <p:nvPr userDrawn="1"/>
          </p:nvSpPr>
          <p:spPr bwMode="auto">
            <a:xfrm>
              <a:off x="431800" y="1588"/>
              <a:ext cx="63500" cy="44450"/>
            </a:xfrm>
            <a:custGeom>
              <a:avLst/>
              <a:gdLst/>
              <a:ahLst/>
              <a:cxnLst>
                <a:cxn ang="0">
                  <a:pos x="20" y="28"/>
                </a:cxn>
                <a:cxn ang="0">
                  <a:pos x="20" y="28"/>
                </a:cxn>
                <a:cxn ang="0">
                  <a:pos x="28" y="26"/>
                </a:cxn>
                <a:cxn ang="0">
                  <a:pos x="34" y="22"/>
                </a:cxn>
                <a:cxn ang="0">
                  <a:pos x="40" y="14"/>
                </a:cxn>
                <a:cxn ang="0">
                  <a:pos x="40" y="6"/>
                </a:cxn>
                <a:cxn ang="0">
                  <a:pos x="40" y="6"/>
                </a:cxn>
                <a:cxn ang="0">
                  <a:pos x="4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14"/>
                </a:cxn>
                <a:cxn ang="0">
                  <a:pos x="6" y="22"/>
                </a:cxn>
                <a:cxn ang="0">
                  <a:pos x="12" y="26"/>
                </a:cxn>
                <a:cxn ang="0">
                  <a:pos x="20" y="28"/>
                </a:cxn>
                <a:cxn ang="0">
                  <a:pos x="20" y="28"/>
                </a:cxn>
              </a:cxnLst>
              <a:rect l="0" t="0" r="r" b="b"/>
              <a:pathLst>
                <a:path w="40" h="28">
                  <a:moveTo>
                    <a:pt x="20" y="28"/>
                  </a:moveTo>
                  <a:lnTo>
                    <a:pt x="20" y="28"/>
                  </a:lnTo>
                  <a:lnTo>
                    <a:pt x="28" y="26"/>
                  </a:lnTo>
                  <a:lnTo>
                    <a:pt x="34" y="22"/>
                  </a:lnTo>
                  <a:lnTo>
                    <a:pt x="40" y="14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4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14"/>
                  </a:lnTo>
                  <a:lnTo>
                    <a:pt x="6" y="22"/>
                  </a:lnTo>
                  <a:lnTo>
                    <a:pt x="12" y="26"/>
                  </a:lnTo>
                  <a:lnTo>
                    <a:pt x="20" y="28"/>
                  </a:lnTo>
                  <a:lnTo>
                    <a:pt x="20" y="28"/>
                  </a:lnTo>
                  <a:close/>
                </a:path>
              </a:pathLst>
            </a:custGeom>
            <a:solidFill>
              <a:srgbClr val="E3EBF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318" name="Freeform 30"/>
            <p:cNvSpPr>
              <a:spLocks/>
            </p:cNvSpPr>
            <p:nvPr userDrawn="1"/>
          </p:nvSpPr>
          <p:spPr bwMode="auto">
            <a:xfrm>
              <a:off x="1593850" y="153988"/>
              <a:ext cx="63500" cy="63500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20" y="0"/>
                </a:cxn>
                <a:cxn ang="0">
                  <a:pos x="12" y="2"/>
                </a:cxn>
                <a:cxn ang="0">
                  <a:pos x="6" y="6"/>
                </a:cxn>
                <a:cxn ang="0">
                  <a:pos x="0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0" y="28"/>
                </a:cxn>
                <a:cxn ang="0">
                  <a:pos x="6" y="34"/>
                </a:cxn>
                <a:cxn ang="0">
                  <a:pos x="12" y="40"/>
                </a:cxn>
                <a:cxn ang="0">
                  <a:pos x="20" y="40"/>
                </a:cxn>
                <a:cxn ang="0">
                  <a:pos x="20" y="40"/>
                </a:cxn>
                <a:cxn ang="0">
                  <a:pos x="28" y="40"/>
                </a:cxn>
                <a:cxn ang="0">
                  <a:pos x="34" y="34"/>
                </a:cxn>
                <a:cxn ang="0">
                  <a:pos x="38" y="28"/>
                </a:cxn>
                <a:cxn ang="0">
                  <a:pos x="40" y="20"/>
                </a:cxn>
                <a:cxn ang="0">
                  <a:pos x="40" y="20"/>
                </a:cxn>
                <a:cxn ang="0">
                  <a:pos x="38" y="12"/>
                </a:cxn>
                <a:cxn ang="0">
                  <a:pos x="34" y="6"/>
                </a:cxn>
                <a:cxn ang="0">
                  <a:pos x="28" y="2"/>
                </a:cxn>
                <a:cxn ang="0">
                  <a:pos x="20" y="0"/>
                </a:cxn>
                <a:cxn ang="0">
                  <a:pos x="20" y="0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12" y="2"/>
                  </a:lnTo>
                  <a:lnTo>
                    <a:pt x="6" y="6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6" y="34"/>
                  </a:lnTo>
                  <a:lnTo>
                    <a:pt x="12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8" y="40"/>
                  </a:lnTo>
                  <a:lnTo>
                    <a:pt x="34" y="34"/>
                  </a:lnTo>
                  <a:lnTo>
                    <a:pt x="38" y="28"/>
                  </a:lnTo>
                  <a:lnTo>
                    <a:pt x="40" y="20"/>
                  </a:lnTo>
                  <a:lnTo>
                    <a:pt x="40" y="20"/>
                  </a:lnTo>
                  <a:lnTo>
                    <a:pt x="38" y="12"/>
                  </a:lnTo>
                  <a:lnTo>
                    <a:pt x="34" y="6"/>
                  </a:lnTo>
                  <a:lnTo>
                    <a:pt x="28" y="2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3EBF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319" name="Freeform 31"/>
            <p:cNvSpPr>
              <a:spLocks/>
            </p:cNvSpPr>
            <p:nvPr userDrawn="1"/>
          </p:nvSpPr>
          <p:spPr bwMode="auto">
            <a:xfrm>
              <a:off x="733425" y="1001713"/>
              <a:ext cx="66675" cy="63500"/>
            </a:xfrm>
            <a:custGeom>
              <a:avLst/>
              <a:gdLst/>
              <a:ahLst/>
              <a:cxnLst>
                <a:cxn ang="0">
                  <a:pos x="42" y="20"/>
                </a:cxn>
                <a:cxn ang="0">
                  <a:pos x="42" y="20"/>
                </a:cxn>
                <a:cxn ang="0">
                  <a:pos x="40" y="12"/>
                </a:cxn>
                <a:cxn ang="0">
                  <a:pos x="34" y="6"/>
                </a:cxn>
                <a:cxn ang="0">
                  <a:pos x="28" y="0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12" y="0"/>
                </a:cxn>
                <a:cxn ang="0">
                  <a:pos x="6" y="6"/>
                </a:cxn>
                <a:cxn ang="0">
                  <a:pos x="2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2" y="28"/>
                </a:cxn>
                <a:cxn ang="0">
                  <a:pos x="6" y="34"/>
                </a:cxn>
                <a:cxn ang="0">
                  <a:pos x="12" y="38"/>
                </a:cxn>
                <a:cxn ang="0">
                  <a:pos x="20" y="40"/>
                </a:cxn>
                <a:cxn ang="0">
                  <a:pos x="20" y="40"/>
                </a:cxn>
                <a:cxn ang="0">
                  <a:pos x="28" y="38"/>
                </a:cxn>
                <a:cxn ang="0">
                  <a:pos x="34" y="34"/>
                </a:cxn>
                <a:cxn ang="0">
                  <a:pos x="40" y="28"/>
                </a:cxn>
                <a:cxn ang="0">
                  <a:pos x="42" y="20"/>
                </a:cxn>
                <a:cxn ang="0">
                  <a:pos x="42" y="20"/>
                </a:cxn>
              </a:cxnLst>
              <a:rect l="0" t="0" r="r" b="b"/>
              <a:pathLst>
                <a:path w="42" h="40">
                  <a:moveTo>
                    <a:pt x="42" y="20"/>
                  </a:moveTo>
                  <a:lnTo>
                    <a:pt x="42" y="20"/>
                  </a:lnTo>
                  <a:lnTo>
                    <a:pt x="40" y="12"/>
                  </a:lnTo>
                  <a:lnTo>
                    <a:pt x="34" y="6"/>
                  </a:lnTo>
                  <a:lnTo>
                    <a:pt x="28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2" y="0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8"/>
                  </a:lnTo>
                  <a:lnTo>
                    <a:pt x="6" y="34"/>
                  </a:lnTo>
                  <a:lnTo>
                    <a:pt x="12" y="38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8" y="38"/>
                  </a:lnTo>
                  <a:lnTo>
                    <a:pt x="34" y="34"/>
                  </a:lnTo>
                  <a:lnTo>
                    <a:pt x="40" y="28"/>
                  </a:lnTo>
                  <a:lnTo>
                    <a:pt x="42" y="20"/>
                  </a:lnTo>
                  <a:lnTo>
                    <a:pt x="42" y="20"/>
                  </a:lnTo>
                  <a:close/>
                </a:path>
              </a:pathLst>
            </a:custGeom>
            <a:solidFill>
              <a:srgbClr val="E3EBF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320" name="Freeform 32"/>
            <p:cNvSpPr>
              <a:spLocks/>
            </p:cNvSpPr>
            <p:nvPr userDrawn="1"/>
          </p:nvSpPr>
          <p:spPr bwMode="auto">
            <a:xfrm>
              <a:off x="428625" y="763588"/>
              <a:ext cx="66675" cy="63500"/>
            </a:xfrm>
            <a:custGeom>
              <a:avLst/>
              <a:gdLst/>
              <a:ahLst/>
              <a:cxnLst>
                <a:cxn ang="0">
                  <a:pos x="42" y="20"/>
                </a:cxn>
                <a:cxn ang="0">
                  <a:pos x="42" y="20"/>
                </a:cxn>
                <a:cxn ang="0">
                  <a:pos x="40" y="12"/>
                </a:cxn>
                <a:cxn ang="0">
                  <a:pos x="36" y="6"/>
                </a:cxn>
                <a:cxn ang="0">
                  <a:pos x="30" y="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4" y="2"/>
                </a:cxn>
                <a:cxn ang="0">
                  <a:pos x="6" y="6"/>
                </a:cxn>
                <a:cxn ang="0">
                  <a:pos x="2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2" y="28"/>
                </a:cxn>
                <a:cxn ang="0">
                  <a:pos x="6" y="34"/>
                </a:cxn>
                <a:cxn ang="0">
                  <a:pos x="14" y="40"/>
                </a:cxn>
                <a:cxn ang="0">
                  <a:pos x="22" y="40"/>
                </a:cxn>
                <a:cxn ang="0">
                  <a:pos x="22" y="40"/>
                </a:cxn>
                <a:cxn ang="0">
                  <a:pos x="30" y="40"/>
                </a:cxn>
                <a:cxn ang="0">
                  <a:pos x="36" y="34"/>
                </a:cxn>
                <a:cxn ang="0">
                  <a:pos x="40" y="28"/>
                </a:cxn>
                <a:cxn ang="0">
                  <a:pos x="42" y="20"/>
                </a:cxn>
                <a:cxn ang="0">
                  <a:pos x="42" y="20"/>
                </a:cxn>
              </a:cxnLst>
              <a:rect l="0" t="0" r="r" b="b"/>
              <a:pathLst>
                <a:path w="42" h="40">
                  <a:moveTo>
                    <a:pt x="42" y="20"/>
                  </a:moveTo>
                  <a:lnTo>
                    <a:pt x="42" y="20"/>
                  </a:lnTo>
                  <a:lnTo>
                    <a:pt x="40" y="12"/>
                  </a:lnTo>
                  <a:lnTo>
                    <a:pt x="36" y="6"/>
                  </a:lnTo>
                  <a:lnTo>
                    <a:pt x="30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8"/>
                  </a:lnTo>
                  <a:lnTo>
                    <a:pt x="6" y="34"/>
                  </a:lnTo>
                  <a:lnTo>
                    <a:pt x="14" y="40"/>
                  </a:lnTo>
                  <a:lnTo>
                    <a:pt x="22" y="40"/>
                  </a:lnTo>
                  <a:lnTo>
                    <a:pt x="22" y="40"/>
                  </a:lnTo>
                  <a:lnTo>
                    <a:pt x="30" y="40"/>
                  </a:lnTo>
                  <a:lnTo>
                    <a:pt x="36" y="34"/>
                  </a:lnTo>
                  <a:lnTo>
                    <a:pt x="40" y="28"/>
                  </a:lnTo>
                  <a:lnTo>
                    <a:pt x="42" y="20"/>
                  </a:lnTo>
                  <a:lnTo>
                    <a:pt x="42" y="20"/>
                  </a:lnTo>
                  <a:close/>
                </a:path>
              </a:pathLst>
            </a:custGeom>
            <a:solidFill>
              <a:srgbClr val="E3EBF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321" name="Freeform 33"/>
            <p:cNvSpPr>
              <a:spLocks/>
            </p:cNvSpPr>
            <p:nvPr userDrawn="1"/>
          </p:nvSpPr>
          <p:spPr bwMode="auto">
            <a:xfrm>
              <a:off x="771525" y="1268413"/>
              <a:ext cx="66675" cy="66675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12" y="2"/>
                </a:cxn>
                <a:cxn ang="0">
                  <a:pos x="6" y="6"/>
                </a:cxn>
                <a:cxn ang="0">
                  <a:pos x="2" y="12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30"/>
                </a:cxn>
                <a:cxn ang="0">
                  <a:pos x="6" y="36"/>
                </a:cxn>
                <a:cxn ang="0">
                  <a:pos x="12" y="40"/>
                </a:cxn>
                <a:cxn ang="0">
                  <a:pos x="22" y="42"/>
                </a:cxn>
                <a:cxn ang="0">
                  <a:pos x="22" y="42"/>
                </a:cxn>
                <a:cxn ang="0">
                  <a:pos x="30" y="40"/>
                </a:cxn>
                <a:cxn ang="0">
                  <a:pos x="36" y="36"/>
                </a:cxn>
                <a:cxn ang="0">
                  <a:pos x="40" y="30"/>
                </a:cxn>
                <a:cxn ang="0">
                  <a:pos x="42" y="22"/>
                </a:cxn>
                <a:cxn ang="0">
                  <a:pos x="42" y="22"/>
                </a:cxn>
                <a:cxn ang="0">
                  <a:pos x="40" y="12"/>
                </a:cxn>
                <a:cxn ang="0">
                  <a:pos x="36" y="6"/>
                </a:cxn>
                <a:cxn ang="0">
                  <a:pos x="30" y="2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42" h="42">
                  <a:moveTo>
                    <a:pt x="22" y="0"/>
                  </a:moveTo>
                  <a:lnTo>
                    <a:pt x="22" y="0"/>
                  </a:lnTo>
                  <a:lnTo>
                    <a:pt x="12" y="2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6" y="36"/>
                  </a:lnTo>
                  <a:lnTo>
                    <a:pt x="12" y="40"/>
                  </a:lnTo>
                  <a:lnTo>
                    <a:pt x="22" y="42"/>
                  </a:lnTo>
                  <a:lnTo>
                    <a:pt x="22" y="42"/>
                  </a:lnTo>
                  <a:lnTo>
                    <a:pt x="30" y="40"/>
                  </a:lnTo>
                  <a:lnTo>
                    <a:pt x="36" y="36"/>
                  </a:lnTo>
                  <a:lnTo>
                    <a:pt x="40" y="30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40" y="12"/>
                  </a:lnTo>
                  <a:lnTo>
                    <a:pt x="36" y="6"/>
                  </a:lnTo>
                  <a:lnTo>
                    <a:pt x="30" y="2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E3EBF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322" name="Freeform 34"/>
            <p:cNvSpPr>
              <a:spLocks/>
            </p:cNvSpPr>
            <p:nvPr userDrawn="1"/>
          </p:nvSpPr>
          <p:spPr bwMode="auto">
            <a:xfrm>
              <a:off x="939800" y="1287463"/>
              <a:ext cx="66675" cy="66675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14" y="2"/>
                </a:cxn>
                <a:cxn ang="0">
                  <a:pos x="6" y="6"/>
                </a:cxn>
                <a:cxn ang="0">
                  <a:pos x="2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2" y="28"/>
                </a:cxn>
                <a:cxn ang="0">
                  <a:pos x="6" y="36"/>
                </a:cxn>
                <a:cxn ang="0">
                  <a:pos x="14" y="40"/>
                </a:cxn>
                <a:cxn ang="0">
                  <a:pos x="22" y="42"/>
                </a:cxn>
                <a:cxn ang="0">
                  <a:pos x="22" y="42"/>
                </a:cxn>
                <a:cxn ang="0">
                  <a:pos x="30" y="40"/>
                </a:cxn>
                <a:cxn ang="0">
                  <a:pos x="36" y="36"/>
                </a:cxn>
                <a:cxn ang="0">
                  <a:pos x="40" y="28"/>
                </a:cxn>
                <a:cxn ang="0">
                  <a:pos x="42" y="20"/>
                </a:cxn>
                <a:cxn ang="0">
                  <a:pos x="42" y="20"/>
                </a:cxn>
                <a:cxn ang="0">
                  <a:pos x="40" y="12"/>
                </a:cxn>
                <a:cxn ang="0">
                  <a:pos x="36" y="6"/>
                </a:cxn>
                <a:cxn ang="0">
                  <a:pos x="30" y="2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42" h="42">
                  <a:moveTo>
                    <a:pt x="22" y="0"/>
                  </a:moveTo>
                  <a:lnTo>
                    <a:pt x="22" y="0"/>
                  </a:lnTo>
                  <a:lnTo>
                    <a:pt x="14" y="2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8"/>
                  </a:lnTo>
                  <a:lnTo>
                    <a:pt x="6" y="36"/>
                  </a:lnTo>
                  <a:lnTo>
                    <a:pt x="14" y="40"/>
                  </a:lnTo>
                  <a:lnTo>
                    <a:pt x="22" y="42"/>
                  </a:lnTo>
                  <a:lnTo>
                    <a:pt x="22" y="42"/>
                  </a:lnTo>
                  <a:lnTo>
                    <a:pt x="30" y="40"/>
                  </a:lnTo>
                  <a:lnTo>
                    <a:pt x="36" y="36"/>
                  </a:lnTo>
                  <a:lnTo>
                    <a:pt x="40" y="28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40" y="12"/>
                  </a:lnTo>
                  <a:lnTo>
                    <a:pt x="36" y="6"/>
                  </a:lnTo>
                  <a:lnTo>
                    <a:pt x="30" y="2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E3EBF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331" name="Freeform 43"/>
            <p:cNvSpPr>
              <a:spLocks/>
            </p:cNvSpPr>
            <p:nvPr userDrawn="1"/>
          </p:nvSpPr>
          <p:spPr bwMode="auto">
            <a:xfrm>
              <a:off x="4584700" y="173038"/>
              <a:ext cx="193675" cy="190500"/>
            </a:xfrm>
            <a:custGeom>
              <a:avLst/>
              <a:gdLst/>
              <a:ahLst/>
              <a:cxnLst>
                <a:cxn ang="0">
                  <a:pos x="60" y="120"/>
                </a:cxn>
                <a:cxn ang="0">
                  <a:pos x="60" y="120"/>
                </a:cxn>
                <a:cxn ang="0">
                  <a:pos x="72" y="118"/>
                </a:cxn>
                <a:cxn ang="0">
                  <a:pos x="84" y="114"/>
                </a:cxn>
                <a:cxn ang="0">
                  <a:pos x="94" y="108"/>
                </a:cxn>
                <a:cxn ang="0">
                  <a:pos x="104" y="102"/>
                </a:cxn>
                <a:cxn ang="0">
                  <a:pos x="110" y="92"/>
                </a:cxn>
                <a:cxn ang="0">
                  <a:pos x="116" y="82"/>
                </a:cxn>
                <a:cxn ang="0">
                  <a:pos x="120" y="72"/>
                </a:cxn>
                <a:cxn ang="0">
                  <a:pos x="122" y="60"/>
                </a:cxn>
                <a:cxn ang="0">
                  <a:pos x="122" y="60"/>
                </a:cxn>
                <a:cxn ang="0">
                  <a:pos x="120" y="48"/>
                </a:cxn>
                <a:cxn ang="0">
                  <a:pos x="116" y="36"/>
                </a:cxn>
                <a:cxn ang="0">
                  <a:pos x="110" y="26"/>
                </a:cxn>
                <a:cxn ang="0">
                  <a:pos x="104" y="18"/>
                </a:cxn>
                <a:cxn ang="0">
                  <a:pos x="94" y="10"/>
                </a:cxn>
                <a:cxn ang="0">
                  <a:pos x="84" y="4"/>
                </a:cxn>
                <a:cxn ang="0">
                  <a:pos x="72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0"/>
                </a:cxn>
                <a:cxn ang="0">
                  <a:pos x="38" y="4"/>
                </a:cxn>
                <a:cxn ang="0">
                  <a:pos x="26" y="10"/>
                </a:cxn>
                <a:cxn ang="0">
                  <a:pos x="18" y="18"/>
                </a:cxn>
                <a:cxn ang="0">
                  <a:pos x="10" y="26"/>
                </a:cxn>
                <a:cxn ang="0">
                  <a:pos x="6" y="36"/>
                </a:cxn>
                <a:cxn ang="0">
                  <a:pos x="2" y="48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72"/>
                </a:cxn>
                <a:cxn ang="0">
                  <a:pos x="6" y="82"/>
                </a:cxn>
                <a:cxn ang="0">
                  <a:pos x="10" y="92"/>
                </a:cxn>
                <a:cxn ang="0">
                  <a:pos x="18" y="102"/>
                </a:cxn>
                <a:cxn ang="0">
                  <a:pos x="26" y="108"/>
                </a:cxn>
                <a:cxn ang="0">
                  <a:pos x="38" y="114"/>
                </a:cxn>
                <a:cxn ang="0">
                  <a:pos x="48" y="118"/>
                </a:cxn>
                <a:cxn ang="0">
                  <a:pos x="60" y="120"/>
                </a:cxn>
                <a:cxn ang="0">
                  <a:pos x="60" y="120"/>
                </a:cxn>
              </a:cxnLst>
              <a:rect l="0" t="0" r="r" b="b"/>
              <a:pathLst>
                <a:path w="122" h="120">
                  <a:moveTo>
                    <a:pt x="60" y="120"/>
                  </a:moveTo>
                  <a:lnTo>
                    <a:pt x="60" y="120"/>
                  </a:lnTo>
                  <a:lnTo>
                    <a:pt x="72" y="118"/>
                  </a:lnTo>
                  <a:lnTo>
                    <a:pt x="84" y="114"/>
                  </a:lnTo>
                  <a:lnTo>
                    <a:pt x="94" y="108"/>
                  </a:lnTo>
                  <a:lnTo>
                    <a:pt x="104" y="102"/>
                  </a:lnTo>
                  <a:lnTo>
                    <a:pt x="110" y="92"/>
                  </a:lnTo>
                  <a:lnTo>
                    <a:pt x="116" y="82"/>
                  </a:lnTo>
                  <a:lnTo>
                    <a:pt x="120" y="72"/>
                  </a:lnTo>
                  <a:lnTo>
                    <a:pt x="122" y="60"/>
                  </a:lnTo>
                  <a:lnTo>
                    <a:pt x="122" y="60"/>
                  </a:lnTo>
                  <a:lnTo>
                    <a:pt x="120" y="48"/>
                  </a:lnTo>
                  <a:lnTo>
                    <a:pt x="116" y="36"/>
                  </a:lnTo>
                  <a:lnTo>
                    <a:pt x="110" y="26"/>
                  </a:lnTo>
                  <a:lnTo>
                    <a:pt x="104" y="18"/>
                  </a:lnTo>
                  <a:lnTo>
                    <a:pt x="94" y="10"/>
                  </a:lnTo>
                  <a:lnTo>
                    <a:pt x="84" y="4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0"/>
                  </a:lnTo>
                  <a:lnTo>
                    <a:pt x="38" y="4"/>
                  </a:lnTo>
                  <a:lnTo>
                    <a:pt x="26" y="10"/>
                  </a:lnTo>
                  <a:lnTo>
                    <a:pt x="18" y="18"/>
                  </a:lnTo>
                  <a:lnTo>
                    <a:pt x="10" y="26"/>
                  </a:lnTo>
                  <a:lnTo>
                    <a:pt x="6" y="36"/>
                  </a:lnTo>
                  <a:lnTo>
                    <a:pt x="2" y="4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72"/>
                  </a:lnTo>
                  <a:lnTo>
                    <a:pt x="6" y="82"/>
                  </a:lnTo>
                  <a:lnTo>
                    <a:pt x="10" y="92"/>
                  </a:lnTo>
                  <a:lnTo>
                    <a:pt x="18" y="102"/>
                  </a:lnTo>
                  <a:lnTo>
                    <a:pt x="26" y="108"/>
                  </a:lnTo>
                  <a:lnTo>
                    <a:pt x="38" y="114"/>
                  </a:lnTo>
                  <a:lnTo>
                    <a:pt x="48" y="118"/>
                  </a:lnTo>
                  <a:lnTo>
                    <a:pt x="60" y="120"/>
                  </a:lnTo>
                  <a:lnTo>
                    <a:pt x="60" y="120"/>
                  </a:lnTo>
                  <a:close/>
                </a:path>
              </a:pathLst>
            </a:custGeom>
            <a:solidFill>
              <a:srgbClr val="97D9E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344" name="Freeform 56"/>
            <p:cNvSpPr>
              <a:spLocks noEditPoints="1"/>
            </p:cNvSpPr>
            <p:nvPr userDrawn="1"/>
          </p:nvSpPr>
          <p:spPr bwMode="auto">
            <a:xfrm>
              <a:off x="4540250" y="1062038"/>
              <a:ext cx="358775" cy="2381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50"/>
                </a:cxn>
                <a:cxn ang="0">
                  <a:pos x="226" y="150"/>
                </a:cxn>
                <a:cxn ang="0">
                  <a:pos x="226" y="0"/>
                </a:cxn>
                <a:cxn ang="0">
                  <a:pos x="0" y="0"/>
                </a:cxn>
                <a:cxn ang="0">
                  <a:pos x="188" y="112"/>
                </a:cxn>
                <a:cxn ang="0">
                  <a:pos x="150" y="74"/>
                </a:cxn>
                <a:cxn ang="0">
                  <a:pos x="94" y="130"/>
                </a:cxn>
                <a:cxn ang="0">
                  <a:pos x="20" y="56"/>
                </a:cxn>
                <a:cxn ang="0">
                  <a:pos x="58" y="56"/>
                </a:cxn>
                <a:cxn ang="0">
                  <a:pos x="94" y="94"/>
                </a:cxn>
                <a:cxn ang="0">
                  <a:pos x="132" y="56"/>
                </a:cxn>
                <a:cxn ang="0">
                  <a:pos x="94" y="18"/>
                </a:cxn>
                <a:cxn ang="0">
                  <a:pos x="188" y="18"/>
                </a:cxn>
                <a:cxn ang="0">
                  <a:pos x="188" y="112"/>
                </a:cxn>
              </a:cxnLst>
              <a:rect l="0" t="0" r="r" b="b"/>
              <a:pathLst>
                <a:path w="226" h="150">
                  <a:moveTo>
                    <a:pt x="0" y="0"/>
                  </a:moveTo>
                  <a:lnTo>
                    <a:pt x="0" y="150"/>
                  </a:lnTo>
                  <a:lnTo>
                    <a:pt x="226" y="150"/>
                  </a:lnTo>
                  <a:lnTo>
                    <a:pt x="226" y="0"/>
                  </a:lnTo>
                  <a:lnTo>
                    <a:pt x="0" y="0"/>
                  </a:lnTo>
                  <a:close/>
                  <a:moveTo>
                    <a:pt x="188" y="112"/>
                  </a:moveTo>
                  <a:lnTo>
                    <a:pt x="150" y="74"/>
                  </a:lnTo>
                  <a:lnTo>
                    <a:pt x="94" y="130"/>
                  </a:lnTo>
                  <a:lnTo>
                    <a:pt x="20" y="56"/>
                  </a:lnTo>
                  <a:lnTo>
                    <a:pt x="58" y="56"/>
                  </a:lnTo>
                  <a:lnTo>
                    <a:pt x="94" y="94"/>
                  </a:lnTo>
                  <a:lnTo>
                    <a:pt x="132" y="56"/>
                  </a:lnTo>
                  <a:lnTo>
                    <a:pt x="94" y="18"/>
                  </a:lnTo>
                  <a:lnTo>
                    <a:pt x="188" y="18"/>
                  </a:lnTo>
                  <a:lnTo>
                    <a:pt x="188" y="112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347" name="Rectangle 59"/>
            <p:cNvSpPr>
              <a:spLocks noChangeArrowheads="1"/>
            </p:cNvSpPr>
            <p:nvPr userDrawn="1"/>
          </p:nvSpPr>
          <p:spPr bwMode="auto">
            <a:xfrm>
              <a:off x="2863850" y="2703513"/>
              <a:ext cx="85725" cy="1628775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348" name="Freeform 60"/>
            <p:cNvSpPr>
              <a:spLocks/>
            </p:cNvSpPr>
            <p:nvPr userDrawn="1"/>
          </p:nvSpPr>
          <p:spPr bwMode="auto">
            <a:xfrm>
              <a:off x="2844800" y="2043113"/>
              <a:ext cx="104775" cy="149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6" y="18"/>
                </a:cxn>
                <a:cxn ang="0">
                  <a:pos x="8" y="36"/>
                </a:cxn>
                <a:cxn ang="0">
                  <a:pos x="12" y="54"/>
                </a:cxn>
                <a:cxn ang="0">
                  <a:pos x="12" y="74"/>
                </a:cxn>
                <a:cxn ang="0">
                  <a:pos x="12" y="94"/>
                </a:cxn>
                <a:cxn ang="0">
                  <a:pos x="12" y="94"/>
                </a:cxn>
                <a:cxn ang="0">
                  <a:pos x="38" y="74"/>
                </a:cxn>
                <a:cxn ang="0">
                  <a:pos x="66" y="58"/>
                </a:cxn>
                <a:cxn ang="0">
                  <a:pos x="66" y="58"/>
                </a:cxn>
                <a:cxn ang="0">
                  <a:pos x="62" y="28"/>
                </a:cxn>
                <a:cxn ang="0">
                  <a:pos x="56" y="0"/>
                </a:cxn>
                <a:cxn ang="0">
                  <a:pos x="0" y="0"/>
                </a:cxn>
              </a:cxnLst>
              <a:rect l="0" t="0" r="r" b="b"/>
              <a:pathLst>
                <a:path w="66" h="94">
                  <a:moveTo>
                    <a:pt x="0" y="0"/>
                  </a:moveTo>
                  <a:lnTo>
                    <a:pt x="0" y="0"/>
                  </a:lnTo>
                  <a:lnTo>
                    <a:pt x="6" y="18"/>
                  </a:lnTo>
                  <a:lnTo>
                    <a:pt x="8" y="36"/>
                  </a:lnTo>
                  <a:lnTo>
                    <a:pt x="12" y="54"/>
                  </a:lnTo>
                  <a:lnTo>
                    <a:pt x="12" y="74"/>
                  </a:lnTo>
                  <a:lnTo>
                    <a:pt x="12" y="94"/>
                  </a:lnTo>
                  <a:lnTo>
                    <a:pt x="12" y="94"/>
                  </a:lnTo>
                  <a:lnTo>
                    <a:pt x="38" y="74"/>
                  </a:lnTo>
                  <a:lnTo>
                    <a:pt x="66" y="58"/>
                  </a:lnTo>
                  <a:lnTo>
                    <a:pt x="66" y="58"/>
                  </a:lnTo>
                  <a:lnTo>
                    <a:pt x="62" y="28"/>
                  </a:lnTo>
                  <a:lnTo>
                    <a:pt x="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349" name="Freeform 61"/>
            <p:cNvSpPr>
              <a:spLocks/>
            </p:cNvSpPr>
            <p:nvPr userDrawn="1"/>
          </p:nvSpPr>
          <p:spPr bwMode="auto">
            <a:xfrm>
              <a:off x="2863850" y="2236788"/>
              <a:ext cx="85725" cy="381000"/>
            </a:xfrm>
            <a:custGeom>
              <a:avLst/>
              <a:gdLst/>
              <a:ahLst/>
              <a:cxnLst>
                <a:cxn ang="0">
                  <a:pos x="54" y="52"/>
                </a:cxn>
                <a:cxn ang="0">
                  <a:pos x="54" y="0"/>
                </a:cxn>
                <a:cxn ang="0">
                  <a:pos x="54" y="0"/>
                </a:cxn>
                <a:cxn ang="0">
                  <a:pos x="40" y="10"/>
                </a:cxn>
                <a:cxn ang="0">
                  <a:pos x="26" y="24"/>
                </a:cxn>
                <a:cxn ang="0">
                  <a:pos x="12" y="38"/>
                </a:cxn>
                <a:cxn ang="0">
                  <a:pos x="0" y="52"/>
                </a:cxn>
                <a:cxn ang="0">
                  <a:pos x="0" y="98"/>
                </a:cxn>
                <a:cxn ang="0">
                  <a:pos x="0" y="240"/>
                </a:cxn>
                <a:cxn ang="0">
                  <a:pos x="54" y="240"/>
                </a:cxn>
                <a:cxn ang="0">
                  <a:pos x="54" y="110"/>
                </a:cxn>
                <a:cxn ang="0">
                  <a:pos x="54" y="52"/>
                </a:cxn>
              </a:cxnLst>
              <a:rect l="0" t="0" r="r" b="b"/>
              <a:pathLst>
                <a:path w="54" h="240">
                  <a:moveTo>
                    <a:pt x="54" y="52"/>
                  </a:moveTo>
                  <a:lnTo>
                    <a:pt x="54" y="0"/>
                  </a:lnTo>
                  <a:lnTo>
                    <a:pt x="54" y="0"/>
                  </a:lnTo>
                  <a:lnTo>
                    <a:pt x="40" y="10"/>
                  </a:lnTo>
                  <a:lnTo>
                    <a:pt x="26" y="24"/>
                  </a:lnTo>
                  <a:lnTo>
                    <a:pt x="12" y="38"/>
                  </a:lnTo>
                  <a:lnTo>
                    <a:pt x="0" y="52"/>
                  </a:lnTo>
                  <a:lnTo>
                    <a:pt x="0" y="98"/>
                  </a:lnTo>
                  <a:lnTo>
                    <a:pt x="0" y="240"/>
                  </a:lnTo>
                  <a:lnTo>
                    <a:pt x="54" y="240"/>
                  </a:lnTo>
                  <a:lnTo>
                    <a:pt x="54" y="110"/>
                  </a:lnTo>
                  <a:lnTo>
                    <a:pt x="54" y="52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350" name="Freeform 62"/>
            <p:cNvSpPr>
              <a:spLocks/>
            </p:cNvSpPr>
            <p:nvPr userDrawn="1"/>
          </p:nvSpPr>
          <p:spPr bwMode="auto">
            <a:xfrm>
              <a:off x="3419475" y="2043113"/>
              <a:ext cx="400050" cy="660400"/>
            </a:xfrm>
            <a:custGeom>
              <a:avLst/>
              <a:gdLst/>
              <a:ahLst/>
              <a:cxnLst>
                <a:cxn ang="0">
                  <a:pos x="252" y="0"/>
                </a:cxn>
                <a:cxn ang="0">
                  <a:pos x="252" y="0"/>
                </a:cxn>
                <a:cxn ang="0">
                  <a:pos x="250" y="0"/>
                </a:cxn>
                <a:cxn ang="0">
                  <a:pos x="198" y="0"/>
                </a:cxn>
                <a:cxn ang="0">
                  <a:pos x="198" y="18"/>
                </a:cxn>
                <a:cxn ang="0">
                  <a:pos x="198" y="74"/>
                </a:cxn>
                <a:cxn ang="0">
                  <a:pos x="198" y="186"/>
                </a:cxn>
                <a:cxn ang="0">
                  <a:pos x="198" y="186"/>
                </a:cxn>
                <a:cxn ang="0">
                  <a:pos x="198" y="228"/>
                </a:cxn>
                <a:cxn ang="0">
                  <a:pos x="198" y="228"/>
                </a:cxn>
                <a:cxn ang="0">
                  <a:pos x="196" y="316"/>
                </a:cxn>
                <a:cxn ang="0">
                  <a:pos x="194" y="344"/>
                </a:cxn>
                <a:cxn ang="0">
                  <a:pos x="192" y="354"/>
                </a:cxn>
                <a:cxn ang="0">
                  <a:pos x="190" y="360"/>
                </a:cxn>
                <a:cxn ang="0">
                  <a:pos x="190" y="360"/>
                </a:cxn>
                <a:cxn ang="0">
                  <a:pos x="184" y="360"/>
                </a:cxn>
                <a:cxn ang="0">
                  <a:pos x="168" y="362"/>
                </a:cxn>
                <a:cxn ang="0">
                  <a:pos x="0" y="362"/>
                </a:cxn>
                <a:cxn ang="0">
                  <a:pos x="0" y="416"/>
                </a:cxn>
                <a:cxn ang="0">
                  <a:pos x="168" y="416"/>
                </a:cxn>
                <a:cxn ang="0">
                  <a:pos x="168" y="416"/>
                </a:cxn>
                <a:cxn ang="0">
                  <a:pos x="184" y="416"/>
                </a:cxn>
                <a:cxn ang="0">
                  <a:pos x="200" y="414"/>
                </a:cxn>
                <a:cxn ang="0">
                  <a:pos x="214" y="408"/>
                </a:cxn>
                <a:cxn ang="0">
                  <a:pos x="222" y="404"/>
                </a:cxn>
                <a:cxn ang="0">
                  <a:pos x="228" y="398"/>
                </a:cxn>
                <a:cxn ang="0">
                  <a:pos x="228" y="398"/>
                </a:cxn>
                <a:cxn ang="0">
                  <a:pos x="236" y="388"/>
                </a:cxn>
                <a:cxn ang="0">
                  <a:pos x="242" y="376"/>
                </a:cxn>
                <a:cxn ang="0">
                  <a:pos x="246" y="362"/>
                </a:cxn>
                <a:cxn ang="0">
                  <a:pos x="250" y="344"/>
                </a:cxn>
                <a:cxn ang="0">
                  <a:pos x="252" y="296"/>
                </a:cxn>
                <a:cxn ang="0">
                  <a:pos x="252" y="228"/>
                </a:cxn>
                <a:cxn ang="0">
                  <a:pos x="252" y="228"/>
                </a:cxn>
                <a:cxn ang="0">
                  <a:pos x="252" y="186"/>
                </a:cxn>
                <a:cxn ang="0">
                  <a:pos x="252" y="74"/>
                </a:cxn>
                <a:cxn ang="0">
                  <a:pos x="252" y="18"/>
                </a:cxn>
                <a:cxn ang="0">
                  <a:pos x="252" y="0"/>
                </a:cxn>
              </a:cxnLst>
              <a:rect l="0" t="0" r="r" b="b"/>
              <a:pathLst>
                <a:path w="252" h="416">
                  <a:moveTo>
                    <a:pt x="252" y="0"/>
                  </a:moveTo>
                  <a:lnTo>
                    <a:pt x="252" y="0"/>
                  </a:lnTo>
                  <a:lnTo>
                    <a:pt x="250" y="0"/>
                  </a:lnTo>
                  <a:lnTo>
                    <a:pt x="198" y="0"/>
                  </a:lnTo>
                  <a:lnTo>
                    <a:pt x="198" y="18"/>
                  </a:lnTo>
                  <a:lnTo>
                    <a:pt x="198" y="74"/>
                  </a:lnTo>
                  <a:lnTo>
                    <a:pt x="198" y="186"/>
                  </a:lnTo>
                  <a:lnTo>
                    <a:pt x="198" y="186"/>
                  </a:lnTo>
                  <a:lnTo>
                    <a:pt x="198" y="228"/>
                  </a:lnTo>
                  <a:lnTo>
                    <a:pt x="198" y="228"/>
                  </a:lnTo>
                  <a:lnTo>
                    <a:pt x="196" y="316"/>
                  </a:lnTo>
                  <a:lnTo>
                    <a:pt x="194" y="344"/>
                  </a:lnTo>
                  <a:lnTo>
                    <a:pt x="192" y="354"/>
                  </a:lnTo>
                  <a:lnTo>
                    <a:pt x="190" y="360"/>
                  </a:lnTo>
                  <a:lnTo>
                    <a:pt x="190" y="360"/>
                  </a:lnTo>
                  <a:lnTo>
                    <a:pt x="184" y="360"/>
                  </a:lnTo>
                  <a:lnTo>
                    <a:pt x="168" y="362"/>
                  </a:lnTo>
                  <a:lnTo>
                    <a:pt x="0" y="362"/>
                  </a:lnTo>
                  <a:lnTo>
                    <a:pt x="0" y="416"/>
                  </a:lnTo>
                  <a:lnTo>
                    <a:pt x="168" y="416"/>
                  </a:lnTo>
                  <a:lnTo>
                    <a:pt x="168" y="416"/>
                  </a:lnTo>
                  <a:lnTo>
                    <a:pt x="184" y="416"/>
                  </a:lnTo>
                  <a:lnTo>
                    <a:pt x="200" y="414"/>
                  </a:lnTo>
                  <a:lnTo>
                    <a:pt x="214" y="408"/>
                  </a:lnTo>
                  <a:lnTo>
                    <a:pt x="222" y="404"/>
                  </a:lnTo>
                  <a:lnTo>
                    <a:pt x="228" y="398"/>
                  </a:lnTo>
                  <a:lnTo>
                    <a:pt x="228" y="398"/>
                  </a:lnTo>
                  <a:lnTo>
                    <a:pt x="236" y="388"/>
                  </a:lnTo>
                  <a:lnTo>
                    <a:pt x="242" y="376"/>
                  </a:lnTo>
                  <a:lnTo>
                    <a:pt x="246" y="362"/>
                  </a:lnTo>
                  <a:lnTo>
                    <a:pt x="250" y="344"/>
                  </a:lnTo>
                  <a:lnTo>
                    <a:pt x="252" y="296"/>
                  </a:lnTo>
                  <a:lnTo>
                    <a:pt x="252" y="228"/>
                  </a:lnTo>
                  <a:lnTo>
                    <a:pt x="252" y="228"/>
                  </a:lnTo>
                  <a:lnTo>
                    <a:pt x="252" y="186"/>
                  </a:lnTo>
                  <a:lnTo>
                    <a:pt x="252" y="74"/>
                  </a:lnTo>
                  <a:lnTo>
                    <a:pt x="252" y="18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351" name="Freeform 63"/>
            <p:cNvSpPr>
              <a:spLocks/>
            </p:cNvSpPr>
            <p:nvPr userDrawn="1"/>
          </p:nvSpPr>
          <p:spPr bwMode="auto">
            <a:xfrm>
              <a:off x="2593975" y="2617788"/>
              <a:ext cx="736600" cy="1714500"/>
            </a:xfrm>
            <a:custGeom>
              <a:avLst/>
              <a:gdLst/>
              <a:ahLst/>
              <a:cxnLst>
                <a:cxn ang="0">
                  <a:pos x="434" y="0"/>
                </a:cxn>
                <a:cxn ang="0">
                  <a:pos x="396" y="0"/>
                </a:cxn>
                <a:cxn ang="0">
                  <a:pos x="340" y="0"/>
                </a:cxn>
                <a:cxn ang="0">
                  <a:pos x="308" y="0"/>
                </a:cxn>
                <a:cxn ang="0">
                  <a:pos x="252" y="0"/>
                </a:cxn>
                <a:cxn ang="0">
                  <a:pos x="224" y="0"/>
                </a:cxn>
                <a:cxn ang="0">
                  <a:pos x="170" y="0"/>
                </a:cxn>
                <a:cxn ang="0">
                  <a:pos x="114" y="0"/>
                </a:cxn>
                <a:cxn ang="0">
                  <a:pos x="94" y="0"/>
                </a:cxn>
                <a:cxn ang="0">
                  <a:pos x="94" y="0"/>
                </a:cxn>
                <a:cxn ang="0">
                  <a:pos x="94" y="0"/>
                </a:cxn>
                <a:cxn ang="0">
                  <a:pos x="94" y="0"/>
                </a:cxn>
                <a:cxn ang="0">
                  <a:pos x="76" y="0"/>
                </a:cxn>
                <a:cxn ang="0">
                  <a:pos x="60" y="2"/>
                </a:cxn>
                <a:cxn ang="0">
                  <a:pos x="60" y="2"/>
                </a:cxn>
                <a:cxn ang="0">
                  <a:pos x="46" y="4"/>
                </a:cxn>
                <a:cxn ang="0">
                  <a:pos x="32" y="12"/>
                </a:cxn>
                <a:cxn ang="0">
                  <a:pos x="22" y="20"/>
                </a:cxn>
                <a:cxn ang="0">
                  <a:pos x="12" y="36"/>
                </a:cxn>
                <a:cxn ang="0">
                  <a:pos x="12" y="36"/>
                </a:cxn>
                <a:cxn ang="0">
                  <a:pos x="8" y="46"/>
                </a:cxn>
                <a:cxn ang="0">
                  <a:pos x="6" y="56"/>
                </a:cxn>
                <a:cxn ang="0">
                  <a:pos x="2" y="86"/>
                </a:cxn>
                <a:cxn ang="0">
                  <a:pos x="0" y="128"/>
                </a:cxn>
                <a:cxn ang="0">
                  <a:pos x="0" y="186"/>
                </a:cxn>
                <a:cxn ang="0">
                  <a:pos x="0" y="1080"/>
                </a:cxn>
                <a:cxn ang="0">
                  <a:pos x="54" y="1080"/>
                </a:cxn>
                <a:cxn ang="0">
                  <a:pos x="54" y="186"/>
                </a:cxn>
                <a:cxn ang="0">
                  <a:pos x="54" y="186"/>
                </a:cxn>
                <a:cxn ang="0">
                  <a:pos x="54" y="118"/>
                </a:cxn>
                <a:cxn ang="0">
                  <a:pos x="56" y="86"/>
                </a:cxn>
                <a:cxn ang="0">
                  <a:pos x="60" y="64"/>
                </a:cxn>
                <a:cxn ang="0">
                  <a:pos x="60" y="64"/>
                </a:cxn>
                <a:cxn ang="0">
                  <a:pos x="64" y="56"/>
                </a:cxn>
                <a:cxn ang="0">
                  <a:pos x="64" y="56"/>
                </a:cxn>
                <a:cxn ang="0">
                  <a:pos x="68" y="56"/>
                </a:cxn>
                <a:cxn ang="0">
                  <a:pos x="76" y="54"/>
                </a:cxn>
                <a:cxn ang="0">
                  <a:pos x="96" y="54"/>
                </a:cxn>
                <a:cxn ang="0">
                  <a:pos x="114" y="54"/>
                </a:cxn>
                <a:cxn ang="0">
                  <a:pos x="170" y="54"/>
                </a:cxn>
                <a:cxn ang="0">
                  <a:pos x="224" y="54"/>
                </a:cxn>
                <a:cxn ang="0">
                  <a:pos x="252" y="54"/>
                </a:cxn>
                <a:cxn ang="0">
                  <a:pos x="308" y="54"/>
                </a:cxn>
                <a:cxn ang="0">
                  <a:pos x="348" y="54"/>
                </a:cxn>
                <a:cxn ang="0">
                  <a:pos x="402" y="54"/>
                </a:cxn>
                <a:cxn ang="0">
                  <a:pos x="434" y="54"/>
                </a:cxn>
                <a:cxn ang="0">
                  <a:pos x="464" y="54"/>
                </a:cxn>
                <a:cxn ang="0">
                  <a:pos x="464" y="0"/>
                </a:cxn>
                <a:cxn ang="0">
                  <a:pos x="434" y="0"/>
                </a:cxn>
              </a:cxnLst>
              <a:rect l="0" t="0" r="r" b="b"/>
              <a:pathLst>
                <a:path w="464" h="1080">
                  <a:moveTo>
                    <a:pt x="434" y="0"/>
                  </a:moveTo>
                  <a:lnTo>
                    <a:pt x="396" y="0"/>
                  </a:lnTo>
                  <a:lnTo>
                    <a:pt x="340" y="0"/>
                  </a:lnTo>
                  <a:lnTo>
                    <a:pt x="308" y="0"/>
                  </a:lnTo>
                  <a:lnTo>
                    <a:pt x="252" y="0"/>
                  </a:lnTo>
                  <a:lnTo>
                    <a:pt x="224" y="0"/>
                  </a:lnTo>
                  <a:lnTo>
                    <a:pt x="170" y="0"/>
                  </a:lnTo>
                  <a:lnTo>
                    <a:pt x="11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76" y="0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46" y="4"/>
                  </a:lnTo>
                  <a:lnTo>
                    <a:pt x="32" y="12"/>
                  </a:lnTo>
                  <a:lnTo>
                    <a:pt x="22" y="20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8" y="46"/>
                  </a:lnTo>
                  <a:lnTo>
                    <a:pt x="6" y="56"/>
                  </a:lnTo>
                  <a:lnTo>
                    <a:pt x="2" y="86"/>
                  </a:lnTo>
                  <a:lnTo>
                    <a:pt x="0" y="128"/>
                  </a:lnTo>
                  <a:lnTo>
                    <a:pt x="0" y="186"/>
                  </a:lnTo>
                  <a:lnTo>
                    <a:pt x="0" y="1080"/>
                  </a:lnTo>
                  <a:lnTo>
                    <a:pt x="54" y="1080"/>
                  </a:lnTo>
                  <a:lnTo>
                    <a:pt x="54" y="186"/>
                  </a:lnTo>
                  <a:lnTo>
                    <a:pt x="54" y="186"/>
                  </a:lnTo>
                  <a:lnTo>
                    <a:pt x="54" y="118"/>
                  </a:lnTo>
                  <a:lnTo>
                    <a:pt x="56" y="86"/>
                  </a:lnTo>
                  <a:lnTo>
                    <a:pt x="60" y="64"/>
                  </a:lnTo>
                  <a:lnTo>
                    <a:pt x="60" y="64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68" y="56"/>
                  </a:lnTo>
                  <a:lnTo>
                    <a:pt x="76" y="54"/>
                  </a:lnTo>
                  <a:lnTo>
                    <a:pt x="96" y="54"/>
                  </a:lnTo>
                  <a:lnTo>
                    <a:pt x="114" y="54"/>
                  </a:lnTo>
                  <a:lnTo>
                    <a:pt x="170" y="54"/>
                  </a:lnTo>
                  <a:lnTo>
                    <a:pt x="224" y="54"/>
                  </a:lnTo>
                  <a:lnTo>
                    <a:pt x="252" y="54"/>
                  </a:lnTo>
                  <a:lnTo>
                    <a:pt x="308" y="54"/>
                  </a:lnTo>
                  <a:lnTo>
                    <a:pt x="348" y="54"/>
                  </a:lnTo>
                  <a:lnTo>
                    <a:pt x="402" y="54"/>
                  </a:lnTo>
                  <a:lnTo>
                    <a:pt x="434" y="54"/>
                  </a:lnTo>
                  <a:lnTo>
                    <a:pt x="464" y="54"/>
                  </a:lnTo>
                  <a:lnTo>
                    <a:pt x="464" y="0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352" name="Freeform 64"/>
            <p:cNvSpPr>
              <a:spLocks/>
            </p:cNvSpPr>
            <p:nvPr userDrawn="1"/>
          </p:nvSpPr>
          <p:spPr bwMode="auto">
            <a:xfrm>
              <a:off x="3733800" y="992188"/>
              <a:ext cx="85725" cy="965200"/>
            </a:xfrm>
            <a:custGeom>
              <a:avLst/>
              <a:gdLst/>
              <a:ahLst/>
              <a:cxnLst>
                <a:cxn ang="0">
                  <a:pos x="0" y="236"/>
                </a:cxn>
                <a:cxn ang="0">
                  <a:pos x="0" y="608"/>
                </a:cxn>
                <a:cxn ang="0">
                  <a:pos x="52" y="608"/>
                </a:cxn>
                <a:cxn ang="0">
                  <a:pos x="52" y="608"/>
                </a:cxn>
                <a:cxn ang="0">
                  <a:pos x="54" y="608"/>
                </a:cxn>
                <a:cxn ang="0">
                  <a:pos x="54" y="236"/>
                </a:cxn>
                <a:cxn ang="0">
                  <a:pos x="54" y="182"/>
                </a:cxn>
                <a:cxn ang="0">
                  <a:pos x="54" y="0"/>
                </a:cxn>
                <a:cxn ang="0">
                  <a:pos x="54" y="0"/>
                </a:cxn>
                <a:cxn ang="0">
                  <a:pos x="28" y="20"/>
                </a:cxn>
                <a:cxn ang="0">
                  <a:pos x="0" y="38"/>
                </a:cxn>
                <a:cxn ang="0">
                  <a:pos x="0" y="182"/>
                </a:cxn>
                <a:cxn ang="0">
                  <a:pos x="0" y="236"/>
                </a:cxn>
              </a:cxnLst>
              <a:rect l="0" t="0" r="r" b="b"/>
              <a:pathLst>
                <a:path w="54" h="608">
                  <a:moveTo>
                    <a:pt x="0" y="236"/>
                  </a:moveTo>
                  <a:lnTo>
                    <a:pt x="0" y="608"/>
                  </a:lnTo>
                  <a:lnTo>
                    <a:pt x="52" y="608"/>
                  </a:lnTo>
                  <a:lnTo>
                    <a:pt x="52" y="608"/>
                  </a:lnTo>
                  <a:lnTo>
                    <a:pt x="54" y="608"/>
                  </a:lnTo>
                  <a:lnTo>
                    <a:pt x="54" y="236"/>
                  </a:lnTo>
                  <a:lnTo>
                    <a:pt x="54" y="182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28" y="20"/>
                  </a:lnTo>
                  <a:lnTo>
                    <a:pt x="0" y="38"/>
                  </a:lnTo>
                  <a:lnTo>
                    <a:pt x="0" y="182"/>
                  </a:lnTo>
                  <a:lnTo>
                    <a:pt x="0" y="236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355" name="Freeform 67"/>
            <p:cNvSpPr>
              <a:spLocks/>
            </p:cNvSpPr>
            <p:nvPr userDrawn="1"/>
          </p:nvSpPr>
          <p:spPr bwMode="auto">
            <a:xfrm>
              <a:off x="1501775" y="592138"/>
              <a:ext cx="320675" cy="187325"/>
            </a:xfrm>
            <a:custGeom>
              <a:avLst/>
              <a:gdLst/>
              <a:ahLst/>
              <a:cxnLst>
                <a:cxn ang="0">
                  <a:pos x="0" y="66"/>
                </a:cxn>
                <a:cxn ang="0">
                  <a:pos x="0" y="66"/>
                </a:cxn>
                <a:cxn ang="0">
                  <a:pos x="16" y="50"/>
                </a:cxn>
                <a:cxn ang="0">
                  <a:pos x="34" y="40"/>
                </a:cxn>
                <a:cxn ang="0">
                  <a:pos x="56" y="32"/>
                </a:cxn>
                <a:cxn ang="0">
                  <a:pos x="78" y="28"/>
                </a:cxn>
                <a:cxn ang="0">
                  <a:pos x="78" y="28"/>
                </a:cxn>
                <a:cxn ang="0">
                  <a:pos x="100" y="28"/>
                </a:cxn>
                <a:cxn ang="0">
                  <a:pos x="120" y="32"/>
                </a:cxn>
                <a:cxn ang="0">
                  <a:pos x="140" y="40"/>
                </a:cxn>
                <a:cxn ang="0">
                  <a:pos x="156" y="52"/>
                </a:cxn>
                <a:cxn ang="0">
                  <a:pos x="172" y="64"/>
                </a:cxn>
                <a:cxn ang="0">
                  <a:pos x="184" y="80"/>
                </a:cxn>
                <a:cxn ang="0">
                  <a:pos x="194" y="98"/>
                </a:cxn>
                <a:cxn ang="0">
                  <a:pos x="202" y="118"/>
                </a:cxn>
                <a:cxn ang="0">
                  <a:pos x="202" y="118"/>
                </a:cxn>
                <a:cxn ang="0">
                  <a:pos x="202" y="98"/>
                </a:cxn>
                <a:cxn ang="0">
                  <a:pos x="202" y="98"/>
                </a:cxn>
                <a:cxn ang="0">
                  <a:pos x="198" y="76"/>
                </a:cxn>
                <a:cxn ang="0">
                  <a:pos x="190" y="58"/>
                </a:cxn>
                <a:cxn ang="0">
                  <a:pos x="180" y="40"/>
                </a:cxn>
                <a:cxn ang="0">
                  <a:pos x="166" y="26"/>
                </a:cxn>
                <a:cxn ang="0">
                  <a:pos x="150" y="14"/>
                </a:cxn>
                <a:cxn ang="0">
                  <a:pos x="132" y="6"/>
                </a:cxn>
                <a:cxn ang="0">
                  <a:pos x="112" y="0"/>
                </a:cxn>
                <a:cxn ang="0">
                  <a:pos x="90" y="0"/>
                </a:cxn>
                <a:cxn ang="0">
                  <a:pos x="90" y="0"/>
                </a:cxn>
                <a:cxn ang="0">
                  <a:pos x="74" y="2"/>
                </a:cxn>
                <a:cxn ang="0">
                  <a:pos x="60" y="6"/>
                </a:cxn>
                <a:cxn ang="0">
                  <a:pos x="48" y="12"/>
                </a:cxn>
                <a:cxn ang="0">
                  <a:pos x="34" y="20"/>
                </a:cxn>
                <a:cxn ang="0">
                  <a:pos x="24" y="30"/>
                </a:cxn>
                <a:cxn ang="0">
                  <a:pos x="14" y="40"/>
                </a:cxn>
                <a:cxn ang="0">
                  <a:pos x="6" y="52"/>
                </a:cxn>
                <a:cxn ang="0">
                  <a:pos x="0" y="66"/>
                </a:cxn>
                <a:cxn ang="0">
                  <a:pos x="0" y="66"/>
                </a:cxn>
              </a:cxnLst>
              <a:rect l="0" t="0" r="r" b="b"/>
              <a:pathLst>
                <a:path w="202" h="118">
                  <a:moveTo>
                    <a:pt x="0" y="66"/>
                  </a:moveTo>
                  <a:lnTo>
                    <a:pt x="0" y="66"/>
                  </a:lnTo>
                  <a:lnTo>
                    <a:pt x="16" y="50"/>
                  </a:lnTo>
                  <a:lnTo>
                    <a:pt x="34" y="40"/>
                  </a:lnTo>
                  <a:lnTo>
                    <a:pt x="56" y="32"/>
                  </a:lnTo>
                  <a:lnTo>
                    <a:pt x="78" y="28"/>
                  </a:lnTo>
                  <a:lnTo>
                    <a:pt x="78" y="28"/>
                  </a:lnTo>
                  <a:lnTo>
                    <a:pt x="100" y="28"/>
                  </a:lnTo>
                  <a:lnTo>
                    <a:pt x="120" y="32"/>
                  </a:lnTo>
                  <a:lnTo>
                    <a:pt x="140" y="40"/>
                  </a:lnTo>
                  <a:lnTo>
                    <a:pt x="156" y="52"/>
                  </a:lnTo>
                  <a:lnTo>
                    <a:pt x="172" y="64"/>
                  </a:lnTo>
                  <a:lnTo>
                    <a:pt x="184" y="80"/>
                  </a:lnTo>
                  <a:lnTo>
                    <a:pt x="194" y="98"/>
                  </a:lnTo>
                  <a:lnTo>
                    <a:pt x="202" y="118"/>
                  </a:lnTo>
                  <a:lnTo>
                    <a:pt x="202" y="118"/>
                  </a:lnTo>
                  <a:lnTo>
                    <a:pt x="202" y="98"/>
                  </a:lnTo>
                  <a:lnTo>
                    <a:pt x="202" y="98"/>
                  </a:lnTo>
                  <a:lnTo>
                    <a:pt x="198" y="76"/>
                  </a:lnTo>
                  <a:lnTo>
                    <a:pt x="190" y="58"/>
                  </a:lnTo>
                  <a:lnTo>
                    <a:pt x="180" y="40"/>
                  </a:lnTo>
                  <a:lnTo>
                    <a:pt x="166" y="26"/>
                  </a:lnTo>
                  <a:lnTo>
                    <a:pt x="150" y="14"/>
                  </a:lnTo>
                  <a:lnTo>
                    <a:pt x="132" y="6"/>
                  </a:lnTo>
                  <a:lnTo>
                    <a:pt x="112" y="0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74" y="2"/>
                  </a:lnTo>
                  <a:lnTo>
                    <a:pt x="60" y="6"/>
                  </a:lnTo>
                  <a:lnTo>
                    <a:pt x="48" y="12"/>
                  </a:lnTo>
                  <a:lnTo>
                    <a:pt x="34" y="20"/>
                  </a:lnTo>
                  <a:lnTo>
                    <a:pt x="24" y="30"/>
                  </a:lnTo>
                  <a:lnTo>
                    <a:pt x="14" y="40"/>
                  </a:lnTo>
                  <a:lnTo>
                    <a:pt x="6" y="52"/>
                  </a:lnTo>
                  <a:lnTo>
                    <a:pt x="0" y="66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356" name="Freeform 68"/>
            <p:cNvSpPr>
              <a:spLocks noEditPoints="1"/>
            </p:cNvSpPr>
            <p:nvPr userDrawn="1"/>
          </p:nvSpPr>
          <p:spPr bwMode="auto">
            <a:xfrm>
              <a:off x="1152525" y="503238"/>
              <a:ext cx="765175" cy="819150"/>
            </a:xfrm>
            <a:custGeom>
              <a:avLst/>
              <a:gdLst/>
              <a:ahLst/>
              <a:cxnLst>
                <a:cxn ang="0">
                  <a:pos x="26" y="510"/>
                </a:cxn>
                <a:cxn ang="0">
                  <a:pos x="54" y="516"/>
                </a:cxn>
                <a:cxn ang="0">
                  <a:pos x="80" y="506"/>
                </a:cxn>
                <a:cxn ang="0">
                  <a:pos x="186" y="386"/>
                </a:cxn>
                <a:cxn ang="0">
                  <a:pos x="198" y="364"/>
                </a:cxn>
                <a:cxn ang="0">
                  <a:pos x="198" y="342"/>
                </a:cxn>
                <a:cxn ang="0">
                  <a:pos x="218" y="298"/>
                </a:cxn>
                <a:cxn ang="0">
                  <a:pos x="242" y="314"/>
                </a:cxn>
                <a:cxn ang="0">
                  <a:pos x="282" y="328"/>
                </a:cxn>
                <a:cxn ang="0">
                  <a:pos x="328" y="332"/>
                </a:cxn>
                <a:cxn ang="0">
                  <a:pos x="360" y="326"/>
                </a:cxn>
                <a:cxn ang="0">
                  <a:pos x="406" y="306"/>
                </a:cxn>
                <a:cxn ang="0">
                  <a:pos x="442" y="274"/>
                </a:cxn>
                <a:cxn ang="0">
                  <a:pos x="468" y="234"/>
                </a:cxn>
                <a:cxn ang="0">
                  <a:pos x="482" y="188"/>
                </a:cxn>
                <a:cxn ang="0">
                  <a:pos x="482" y="154"/>
                </a:cxn>
                <a:cxn ang="0">
                  <a:pos x="472" y="106"/>
                </a:cxn>
                <a:cxn ang="0">
                  <a:pos x="448" y="64"/>
                </a:cxn>
                <a:cxn ang="0">
                  <a:pos x="414" y="32"/>
                </a:cxn>
                <a:cxn ang="0">
                  <a:pos x="372" y="10"/>
                </a:cxn>
                <a:cxn ang="0">
                  <a:pos x="322" y="0"/>
                </a:cxn>
                <a:cxn ang="0">
                  <a:pos x="288" y="2"/>
                </a:cxn>
                <a:cxn ang="0">
                  <a:pos x="242" y="18"/>
                </a:cxn>
                <a:cxn ang="0">
                  <a:pos x="204" y="46"/>
                </a:cxn>
                <a:cxn ang="0">
                  <a:pos x="174" y="82"/>
                </a:cxn>
                <a:cxn ang="0">
                  <a:pos x="156" y="128"/>
                </a:cxn>
                <a:cxn ang="0">
                  <a:pos x="152" y="176"/>
                </a:cxn>
                <a:cxn ang="0">
                  <a:pos x="156" y="206"/>
                </a:cxn>
                <a:cxn ang="0">
                  <a:pos x="178" y="256"/>
                </a:cxn>
                <a:cxn ang="0">
                  <a:pos x="170" y="308"/>
                </a:cxn>
                <a:cxn ang="0">
                  <a:pos x="146" y="304"/>
                </a:cxn>
                <a:cxn ang="0">
                  <a:pos x="124" y="310"/>
                </a:cxn>
                <a:cxn ang="0">
                  <a:pos x="12" y="434"/>
                </a:cxn>
                <a:cxn ang="0">
                  <a:pos x="2" y="450"/>
                </a:cxn>
                <a:cxn ang="0">
                  <a:pos x="2" y="480"/>
                </a:cxn>
                <a:cxn ang="0">
                  <a:pos x="16" y="504"/>
                </a:cxn>
                <a:cxn ang="0">
                  <a:pos x="182" y="174"/>
                </a:cxn>
                <a:cxn ang="0">
                  <a:pos x="184" y="134"/>
                </a:cxn>
                <a:cxn ang="0">
                  <a:pos x="200" y="98"/>
                </a:cxn>
                <a:cxn ang="0">
                  <a:pos x="224" y="68"/>
                </a:cxn>
                <a:cxn ang="0">
                  <a:pos x="256" y="44"/>
                </a:cxn>
                <a:cxn ang="0">
                  <a:pos x="294" y="32"/>
                </a:cxn>
                <a:cxn ang="0">
                  <a:pos x="322" y="30"/>
                </a:cxn>
                <a:cxn ang="0">
                  <a:pos x="362" y="38"/>
                </a:cxn>
                <a:cxn ang="0">
                  <a:pos x="396" y="56"/>
                </a:cxn>
                <a:cxn ang="0">
                  <a:pos x="424" y="82"/>
                </a:cxn>
                <a:cxn ang="0">
                  <a:pos x="444" y="116"/>
                </a:cxn>
                <a:cxn ang="0">
                  <a:pos x="452" y="156"/>
                </a:cxn>
                <a:cxn ang="0">
                  <a:pos x="452" y="184"/>
                </a:cxn>
                <a:cxn ang="0">
                  <a:pos x="440" y="222"/>
                </a:cxn>
                <a:cxn ang="0">
                  <a:pos x="418" y="256"/>
                </a:cxn>
                <a:cxn ang="0">
                  <a:pos x="390" y="280"/>
                </a:cxn>
                <a:cxn ang="0">
                  <a:pos x="352" y="296"/>
                </a:cxn>
                <a:cxn ang="0">
                  <a:pos x="326" y="302"/>
                </a:cxn>
                <a:cxn ang="0">
                  <a:pos x="286" y="298"/>
                </a:cxn>
                <a:cxn ang="0">
                  <a:pos x="248" y="284"/>
                </a:cxn>
                <a:cxn ang="0">
                  <a:pos x="218" y="258"/>
                </a:cxn>
                <a:cxn ang="0">
                  <a:pos x="196" y="226"/>
                </a:cxn>
                <a:cxn ang="0">
                  <a:pos x="184" y="188"/>
                </a:cxn>
              </a:cxnLst>
              <a:rect l="0" t="0" r="r" b="b"/>
              <a:pathLst>
                <a:path w="482" h="516">
                  <a:moveTo>
                    <a:pt x="16" y="504"/>
                  </a:moveTo>
                  <a:lnTo>
                    <a:pt x="16" y="504"/>
                  </a:lnTo>
                  <a:lnTo>
                    <a:pt x="26" y="510"/>
                  </a:lnTo>
                  <a:lnTo>
                    <a:pt x="34" y="514"/>
                  </a:lnTo>
                  <a:lnTo>
                    <a:pt x="44" y="516"/>
                  </a:lnTo>
                  <a:lnTo>
                    <a:pt x="54" y="516"/>
                  </a:lnTo>
                  <a:lnTo>
                    <a:pt x="62" y="516"/>
                  </a:lnTo>
                  <a:lnTo>
                    <a:pt x="72" y="512"/>
                  </a:lnTo>
                  <a:lnTo>
                    <a:pt x="80" y="506"/>
                  </a:lnTo>
                  <a:lnTo>
                    <a:pt x="88" y="500"/>
                  </a:lnTo>
                  <a:lnTo>
                    <a:pt x="186" y="386"/>
                  </a:lnTo>
                  <a:lnTo>
                    <a:pt x="186" y="386"/>
                  </a:lnTo>
                  <a:lnTo>
                    <a:pt x="192" y="380"/>
                  </a:lnTo>
                  <a:lnTo>
                    <a:pt x="196" y="372"/>
                  </a:lnTo>
                  <a:lnTo>
                    <a:pt x="198" y="364"/>
                  </a:lnTo>
                  <a:lnTo>
                    <a:pt x="200" y="358"/>
                  </a:lnTo>
                  <a:lnTo>
                    <a:pt x="200" y="350"/>
                  </a:lnTo>
                  <a:lnTo>
                    <a:pt x="198" y="342"/>
                  </a:lnTo>
                  <a:lnTo>
                    <a:pt x="196" y="334"/>
                  </a:lnTo>
                  <a:lnTo>
                    <a:pt x="192" y="328"/>
                  </a:lnTo>
                  <a:lnTo>
                    <a:pt x="218" y="298"/>
                  </a:lnTo>
                  <a:lnTo>
                    <a:pt x="218" y="298"/>
                  </a:lnTo>
                  <a:lnTo>
                    <a:pt x="230" y="306"/>
                  </a:lnTo>
                  <a:lnTo>
                    <a:pt x="242" y="314"/>
                  </a:lnTo>
                  <a:lnTo>
                    <a:pt x="254" y="320"/>
                  </a:lnTo>
                  <a:lnTo>
                    <a:pt x="268" y="324"/>
                  </a:lnTo>
                  <a:lnTo>
                    <a:pt x="282" y="328"/>
                  </a:lnTo>
                  <a:lnTo>
                    <a:pt x="298" y="330"/>
                  </a:lnTo>
                  <a:lnTo>
                    <a:pt x="312" y="332"/>
                  </a:lnTo>
                  <a:lnTo>
                    <a:pt x="328" y="332"/>
                  </a:lnTo>
                  <a:lnTo>
                    <a:pt x="328" y="332"/>
                  </a:lnTo>
                  <a:lnTo>
                    <a:pt x="344" y="330"/>
                  </a:lnTo>
                  <a:lnTo>
                    <a:pt x="360" y="326"/>
                  </a:lnTo>
                  <a:lnTo>
                    <a:pt x="376" y="320"/>
                  </a:lnTo>
                  <a:lnTo>
                    <a:pt x="392" y="314"/>
                  </a:lnTo>
                  <a:lnTo>
                    <a:pt x="406" y="306"/>
                  </a:lnTo>
                  <a:lnTo>
                    <a:pt x="418" y="296"/>
                  </a:lnTo>
                  <a:lnTo>
                    <a:pt x="430" y="286"/>
                  </a:lnTo>
                  <a:lnTo>
                    <a:pt x="442" y="274"/>
                  </a:lnTo>
                  <a:lnTo>
                    <a:pt x="452" y="262"/>
                  </a:lnTo>
                  <a:lnTo>
                    <a:pt x="460" y="250"/>
                  </a:lnTo>
                  <a:lnTo>
                    <a:pt x="468" y="234"/>
                  </a:lnTo>
                  <a:lnTo>
                    <a:pt x="474" y="220"/>
                  </a:lnTo>
                  <a:lnTo>
                    <a:pt x="478" y="204"/>
                  </a:lnTo>
                  <a:lnTo>
                    <a:pt x="482" y="188"/>
                  </a:lnTo>
                  <a:lnTo>
                    <a:pt x="482" y="172"/>
                  </a:lnTo>
                  <a:lnTo>
                    <a:pt x="482" y="154"/>
                  </a:lnTo>
                  <a:lnTo>
                    <a:pt x="482" y="154"/>
                  </a:lnTo>
                  <a:lnTo>
                    <a:pt x="480" y="138"/>
                  </a:lnTo>
                  <a:lnTo>
                    <a:pt x="476" y="122"/>
                  </a:lnTo>
                  <a:lnTo>
                    <a:pt x="472" y="106"/>
                  </a:lnTo>
                  <a:lnTo>
                    <a:pt x="464" y="92"/>
                  </a:lnTo>
                  <a:lnTo>
                    <a:pt x="456" y="78"/>
                  </a:lnTo>
                  <a:lnTo>
                    <a:pt x="448" y="64"/>
                  </a:lnTo>
                  <a:lnTo>
                    <a:pt x="438" y="52"/>
                  </a:lnTo>
                  <a:lnTo>
                    <a:pt x="426" y="42"/>
                  </a:lnTo>
                  <a:lnTo>
                    <a:pt x="414" y="32"/>
                  </a:lnTo>
                  <a:lnTo>
                    <a:pt x="400" y="22"/>
                  </a:lnTo>
                  <a:lnTo>
                    <a:pt x="386" y="16"/>
                  </a:lnTo>
                  <a:lnTo>
                    <a:pt x="372" y="10"/>
                  </a:lnTo>
                  <a:lnTo>
                    <a:pt x="356" y="4"/>
                  </a:lnTo>
                  <a:lnTo>
                    <a:pt x="340" y="2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306" y="0"/>
                  </a:lnTo>
                  <a:lnTo>
                    <a:pt x="288" y="2"/>
                  </a:lnTo>
                  <a:lnTo>
                    <a:pt x="272" y="6"/>
                  </a:lnTo>
                  <a:lnTo>
                    <a:pt x="258" y="12"/>
                  </a:lnTo>
                  <a:lnTo>
                    <a:pt x="242" y="18"/>
                  </a:lnTo>
                  <a:lnTo>
                    <a:pt x="228" y="26"/>
                  </a:lnTo>
                  <a:lnTo>
                    <a:pt x="216" y="34"/>
                  </a:lnTo>
                  <a:lnTo>
                    <a:pt x="204" y="46"/>
                  </a:lnTo>
                  <a:lnTo>
                    <a:pt x="192" y="56"/>
                  </a:lnTo>
                  <a:lnTo>
                    <a:pt x="182" y="70"/>
                  </a:lnTo>
                  <a:lnTo>
                    <a:pt x="174" y="82"/>
                  </a:lnTo>
                  <a:lnTo>
                    <a:pt x="166" y="96"/>
                  </a:lnTo>
                  <a:lnTo>
                    <a:pt x="160" y="112"/>
                  </a:lnTo>
                  <a:lnTo>
                    <a:pt x="156" y="128"/>
                  </a:lnTo>
                  <a:lnTo>
                    <a:pt x="152" y="144"/>
                  </a:lnTo>
                  <a:lnTo>
                    <a:pt x="152" y="160"/>
                  </a:lnTo>
                  <a:lnTo>
                    <a:pt x="152" y="176"/>
                  </a:lnTo>
                  <a:lnTo>
                    <a:pt x="152" y="176"/>
                  </a:lnTo>
                  <a:lnTo>
                    <a:pt x="154" y="192"/>
                  </a:lnTo>
                  <a:lnTo>
                    <a:pt x="156" y="206"/>
                  </a:lnTo>
                  <a:lnTo>
                    <a:pt x="160" y="218"/>
                  </a:lnTo>
                  <a:lnTo>
                    <a:pt x="164" y="232"/>
                  </a:lnTo>
                  <a:lnTo>
                    <a:pt x="178" y="256"/>
                  </a:lnTo>
                  <a:lnTo>
                    <a:pt x="194" y="278"/>
                  </a:lnTo>
                  <a:lnTo>
                    <a:pt x="170" y="308"/>
                  </a:lnTo>
                  <a:lnTo>
                    <a:pt x="170" y="308"/>
                  </a:lnTo>
                  <a:lnTo>
                    <a:pt x="162" y="304"/>
                  </a:lnTo>
                  <a:lnTo>
                    <a:pt x="154" y="304"/>
                  </a:lnTo>
                  <a:lnTo>
                    <a:pt x="146" y="304"/>
                  </a:lnTo>
                  <a:lnTo>
                    <a:pt x="138" y="304"/>
                  </a:lnTo>
                  <a:lnTo>
                    <a:pt x="130" y="306"/>
                  </a:lnTo>
                  <a:lnTo>
                    <a:pt x="124" y="310"/>
                  </a:lnTo>
                  <a:lnTo>
                    <a:pt x="118" y="314"/>
                  </a:lnTo>
                  <a:lnTo>
                    <a:pt x="112" y="320"/>
                  </a:lnTo>
                  <a:lnTo>
                    <a:pt x="12" y="434"/>
                  </a:lnTo>
                  <a:lnTo>
                    <a:pt x="12" y="434"/>
                  </a:lnTo>
                  <a:lnTo>
                    <a:pt x="6" y="442"/>
                  </a:lnTo>
                  <a:lnTo>
                    <a:pt x="2" y="450"/>
                  </a:lnTo>
                  <a:lnTo>
                    <a:pt x="0" y="460"/>
                  </a:lnTo>
                  <a:lnTo>
                    <a:pt x="0" y="470"/>
                  </a:lnTo>
                  <a:lnTo>
                    <a:pt x="2" y="480"/>
                  </a:lnTo>
                  <a:lnTo>
                    <a:pt x="4" y="488"/>
                  </a:lnTo>
                  <a:lnTo>
                    <a:pt x="10" y="496"/>
                  </a:lnTo>
                  <a:lnTo>
                    <a:pt x="16" y="504"/>
                  </a:lnTo>
                  <a:lnTo>
                    <a:pt x="16" y="504"/>
                  </a:lnTo>
                  <a:close/>
                  <a:moveTo>
                    <a:pt x="182" y="174"/>
                  </a:moveTo>
                  <a:lnTo>
                    <a:pt x="182" y="174"/>
                  </a:lnTo>
                  <a:lnTo>
                    <a:pt x="182" y="160"/>
                  </a:lnTo>
                  <a:lnTo>
                    <a:pt x="182" y="148"/>
                  </a:lnTo>
                  <a:lnTo>
                    <a:pt x="184" y="134"/>
                  </a:lnTo>
                  <a:lnTo>
                    <a:pt x="188" y="122"/>
                  </a:lnTo>
                  <a:lnTo>
                    <a:pt x="194" y="110"/>
                  </a:lnTo>
                  <a:lnTo>
                    <a:pt x="200" y="98"/>
                  </a:lnTo>
                  <a:lnTo>
                    <a:pt x="206" y="86"/>
                  </a:lnTo>
                  <a:lnTo>
                    <a:pt x="214" y="76"/>
                  </a:lnTo>
                  <a:lnTo>
                    <a:pt x="224" y="68"/>
                  </a:lnTo>
                  <a:lnTo>
                    <a:pt x="234" y="58"/>
                  </a:lnTo>
                  <a:lnTo>
                    <a:pt x="244" y="52"/>
                  </a:lnTo>
                  <a:lnTo>
                    <a:pt x="256" y="44"/>
                  </a:lnTo>
                  <a:lnTo>
                    <a:pt x="268" y="40"/>
                  </a:lnTo>
                  <a:lnTo>
                    <a:pt x="280" y="36"/>
                  </a:lnTo>
                  <a:lnTo>
                    <a:pt x="294" y="32"/>
                  </a:lnTo>
                  <a:lnTo>
                    <a:pt x="308" y="30"/>
                  </a:lnTo>
                  <a:lnTo>
                    <a:pt x="308" y="30"/>
                  </a:lnTo>
                  <a:lnTo>
                    <a:pt x="322" y="30"/>
                  </a:lnTo>
                  <a:lnTo>
                    <a:pt x="336" y="32"/>
                  </a:lnTo>
                  <a:lnTo>
                    <a:pt x="348" y="34"/>
                  </a:lnTo>
                  <a:lnTo>
                    <a:pt x="362" y="38"/>
                  </a:lnTo>
                  <a:lnTo>
                    <a:pt x="374" y="42"/>
                  </a:lnTo>
                  <a:lnTo>
                    <a:pt x="384" y="48"/>
                  </a:lnTo>
                  <a:lnTo>
                    <a:pt x="396" y="56"/>
                  </a:lnTo>
                  <a:lnTo>
                    <a:pt x="406" y="64"/>
                  </a:lnTo>
                  <a:lnTo>
                    <a:pt x="416" y="72"/>
                  </a:lnTo>
                  <a:lnTo>
                    <a:pt x="424" y="82"/>
                  </a:lnTo>
                  <a:lnTo>
                    <a:pt x="432" y="94"/>
                  </a:lnTo>
                  <a:lnTo>
                    <a:pt x="438" y="104"/>
                  </a:lnTo>
                  <a:lnTo>
                    <a:pt x="444" y="116"/>
                  </a:lnTo>
                  <a:lnTo>
                    <a:pt x="448" y="130"/>
                  </a:lnTo>
                  <a:lnTo>
                    <a:pt x="450" y="142"/>
                  </a:lnTo>
                  <a:lnTo>
                    <a:pt x="452" y="156"/>
                  </a:lnTo>
                  <a:lnTo>
                    <a:pt x="452" y="156"/>
                  </a:lnTo>
                  <a:lnTo>
                    <a:pt x="452" y="170"/>
                  </a:lnTo>
                  <a:lnTo>
                    <a:pt x="452" y="184"/>
                  </a:lnTo>
                  <a:lnTo>
                    <a:pt x="448" y="198"/>
                  </a:lnTo>
                  <a:lnTo>
                    <a:pt x="444" y="210"/>
                  </a:lnTo>
                  <a:lnTo>
                    <a:pt x="440" y="222"/>
                  </a:lnTo>
                  <a:lnTo>
                    <a:pt x="434" y="234"/>
                  </a:lnTo>
                  <a:lnTo>
                    <a:pt x="426" y="244"/>
                  </a:lnTo>
                  <a:lnTo>
                    <a:pt x="418" y="256"/>
                  </a:lnTo>
                  <a:lnTo>
                    <a:pt x="410" y="264"/>
                  </a:lnTo>
                  <a:lnTo>
                    <a:pt x="400" y="272"/>
                  </a:lnTo>
                  <a:lnTo>
                    <a:pt x="390" y="280"/>
                  </a:lnTo>
                  <a:lnTo>
                    <a:pt x="378" y="286"/>
                  </a:lnTo>
                  <a:lnTo>
                    <a:pt x="366" y="292"/>
                  </a:lnTo>
                  <a:lnTo>
                    <a:pt x="352" y="296"/>
                  </a:lnTo>
                  <a:lnTo>
                    <a:pt x="340" y="300"/>
                  </a:lnTo>
                  <a:lnTo>
                    <a:pt x="326" y="302"/>
                  </a:lnTo>
                  <a:lnTo>
                    <a:pt x="326" y="302"/>
                  </a:lnTo>
                  <a:lnTo>
                    <a:pt x="312" y="302"/>
                  </a:lnTo>
                  <a:lnTo>
                    <a:pt x="298" y="300"/>
                  </a:lnTo>
                  <a:lnTo>
                    <a:pt x="286" y="298"/>
                  </a:lnTo>
                  <a:lnTo>
                    <a:pt x="272" y="294"/>
                  </a:lnTo>
                  <a:lnTo>
                    <a:pt x="260" y="290"/>
                  </a:lnTo>
                  <a:lnTo>
                    <a:pt x="248" y="284"/>
                  </a:lnTo>
                  <a:lnTo>
                    <a:pt x="238" y="276"/>
                  </a:lnTo>
                  <a:lnTo>
                    <a:pt x="228" y="268"/>
                  </a:lnTo>
                  <a:lnTo>
                    <a:pt x="218" y="258"/>
                  </a:lnTo>
                  <a:lnTo>
                    <a:pt x="210" y="248"/>
                  </a:lnTo>
                  <a:lnTo>
                    <a:pt x="202" y="238"/>
                  </a:lnTo>
                  <a:lnTo>
                    <a:pt x="196" y="226"/>
                  </a:lnTo>
                  <a:lnTo>
                    <a:pt x="190" y="214"/>
                  </a:lnTo>
                  <a:lnTo>
                    <a:pt x="186" y="202"/>
                  </a:lnTo>
                  <a:lnTo>
                    <a:pt x="184" y="188"/>
                  </a:lnTo>
                  <a:lnTo>
                    <a:pt x="182" y="174"/>
                  </a:lnTo>
                  <a:lnTo>
                    <a:pt x="182" y="17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374" name="Freeform 86"/>
            <p:cNvSpPr>
              <a:spLocks/>
            </p:cNvSpPr>
            <p:nvPr userDrawn="1"/>
          </p:nvSpPr>
          <p:spPr bwMode="auto">
            <a:xfrm>
              <a:off x="2819400" y="2319338"/>
              <a:ext cx="44450" cy="73025"/>
            </a:xfrm>
            <a:custGeom>
              <a:avLst/>
              <a:gdLst/>
              <a:ahLst/>
              <a:cxnLst>
                <a:cxn ang="0">
                  <a:pos x="28" y="46"/>
                </a:cxn>
                <a:cxn ang="0">
                  <a:pos x="28" y="0"/>
                </a:cxn>
                <a:cxn ang="0">
                  <a:pos x="28" y="0"/>
                </a:cxn>
                <a:cxn ang="0">
                  <a:pos x="12" y="22"/>
                </a:cxn>
                <a:cxn ang="0">
                  <a:pos x="0" y="46"/>
                </a:cxn>
                <a:cxn ang="0">
                  <a:pos x="12" y="46"/>
                </a:cxn>
                <a:cxn ang="0">
                  <a:pos x="12" y="46"/>
                </a:cxn>
                <a:cxn ang="0">
                  <a:pos x="28" y="46"/>
                </a:cxn>
                <a:cxn ang="0">
                  <a:pos x="28" y="46"/>
                </a:cxn>
              </a:cxnLst>
              <a:rect l="0" t="0" r="r" b="b"/>
              <a:pathLst>
                <a:path w="28" h="46">
                  <a:moveTo>
                    <a:pt x="28" y="46"/>
                  </a:moveTo>
                  <a:lnTo>
                    <a:pt x="28" y="0"/>
                  </a:lnTo>
                  <a:lnTo>
                    <a:pt x="28" y="0"/>
                  </a:lnTo>
                  <a:lnTo>
                    <a:pt x="12" y="22"/>
                  </a:lnTo>
                  <a:lnTo>
                    <a:pt x="0" y="46"/>
                  </a:lnTo>
                  <a:lnTo>
                    <a:pt x="12" y="46"/>
                  </a:lnTo>
                  <a:lnTo>
                    <a:pt x="12" y="46"/>
                  </a:lnTo>
                  <a:lnTo>
                    <a:pt x="28" y="46"/>
                  </a:lnTo>
                  <a:lnTo>
                    <a:pt x="28" y="46"/>
                  </a:lnTo>
                  <a:close/>
                </a:path>
              </a:pathLst>
            </a:custGeom>
            <a:solidFill>
              <a:srgbClr val="F2932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376" name="Freeform 88"/>
            <p:cNvSpPr>
              <a:spLocks/>
            </p:cNvSpPr>
            <p:nvPr userDrawn="1"/>
          </p:nvSpPr>
          <p:spPr bwMode="auto">
            <a:xfrm>
              <a:off x="844550" y="1588"/>
              <a:ext cx="549275" cy="136525"/>
            </a:xfrm>
            <a:custGeom>
              <a:avLst/>
              <a:gdLst/>
              <a:ahLst/>
              <a:cxnLst>
                <a:cxn ang="0">
                  <a:pos x="156" y="86"/>
                </a:cxn>
                <a:cxn ang="0">
                  <a:pos x="156" y="86"/>
                </a:cxn>
                <a:cxn ang="0">
                  <a:pos x="172" y="86"/>
                </a:cxn>
                <a:cxn ang="0">
                  <a:pos x="172" y="86"/>
                </a:cxn>
                <a:cxn ang="0">
                  <a:pos x="192" y="86"/>
                </a:cxn>
                <a:cxn ang="0">
                  <a:pos x="210" y="84"/>
                </a:cxn>
                <a:cxn ang="0">
                  <a:pos x="210" y="84"/>
                </a:cxn>
                <a:cxn ang="0">
                  <a:pos x="230" y="78"/>
                </a:cxn>
                <a:cxn ang="0">
                  <a:pos x="250" y="72"/>
                </a:cxn>
                <a:cxn ang="0">
                  <a:pos x="268" y="64"/>
                </a:cxn>
                <a:cxn ang="0">
                  <a:pos x="286" y="54"/>
                </a:cxn>
                <a:cxn ang="0">
                  <a:pos x="304" y="42"/>
                </a:cxn>
                <a:cxn ang="0">
                  <a:pos x="318" y="30"/>
                </a:cxn>
                <a:cxn ang="0">
                  <a:pos x="332" y="14"/>
                </a:cxn>
                <a:cxn ang="0">
                  <a:pos x="346" y="0"/>
                </a:cxn>
                <a:cxn ang="0">
                  <a:pos x="272" y="0"/>
                </a:cxn>
                <a:cxn ang="0">
                  <a:pos x="272" y="0"/>
                </a:cxn>
                <a:cxn ang="0">
                  <a:pos x="256" y="10"/>
                </a:cxn>
                <a:cxn ang="0">
                  <a:pos x="240" y="18"/>
                </a:cxn>
                <a:cxn ang="0">
                  <a:pos x="222" y="26"/>
                </a:cxn>
                <a:cxn ang="0">
                  <a:pos x="204" y="30"/>
                </a:cxn>
                <a:cxn ang="0">
                  <a:pos x="204" y="30"/>
                </a:cxn>
                <a:cxn ang="0">
                  <a:pos x="218" y="16"/>
                </a:cxn>
                <a:cxn ang="0">
                  <a:pos x="230" y="0"/>
                </a:cxn>
                <a:cxn ang="0">
                  <a:pos x="194" y="0"/>
                </a:cxn>
                <a:cxn ang="0">
                  <a:pos x="194" y="0"/>
                </a:cxn>
                <a:cxn ang="0">
                  <a:pos x="184" y="10"/>
                </a:cxn>
                <a:cxn ang="0">
                  <a:pos x="172" y="20"/>
                </a:cxn>
                <a:cxn ang="0">
                  <a:pos x="172" y="20"/>
                </a:cxn>
                <a:cxn ang="0">
                  <a:pos x="162" y="10"/>
                </a:cxn>
                <a:cxn ang="0">
                  <a:pos x="152" y="0"/>
                </a:cxn>
                <a:cxn ang="0">
                  <a:pos x="116" y="0"/>
                </a:cxn>
                <a:cxn ang="0">
                  <a:pos x="116" y="0"/>
                </a:cxn>
                <a:cxn ang="0">
                  <a:pos x="128" y="16"/>
                </a:cxn>
                <a:cxn ang="0">
                  <a:pos x="142" y="30"/>
                </a:cxn>
                <a:cxn ang="0">
                  <a:pos x="142" y="30"/>
                </a:cxn>
                <a:cxn ang="0">
                  <a:pos x="124" y="26"/>
                </a:cxn>
                <a:cxn ang="0">
                  <a:pos x="106" y="18"/>
                </a:cxn>
                <a:cxn ang="0">
                  <a:pos x="90" y="10"/>
                </a:cxn>
                <a:cxn ang="0">
                  <a:pos x="7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4" y="16"/>
                </a:cxn>
                <a:cxn ang="0">
                  <a:pos x="30" y="32"/>
                </a:cxn>
                <a:cxn ang="0">
                  <a:pos x="48" y="46"/>
                </a:cxn>
                <a:cxn ang="0">
                  <a:pos x="68" y="58"/>
                </a:cxn>
                <a:cxn ang="0">
                  <a:pos x="88" y="70"/>
                </a:cxn>
                <a:cxn ang="0">
                  <a:pos x="110" y="78"/>
                </a:cxn>
                <a:cxn ang="0">
                  <a:pos x="132" y="82"/>
                </a:cxn>
                <a:cxn ang="0">
                  <a:pos x="156" y="86"/>
                </a:cxn>
                <a:cxn ang="0">
                  <a:pos x="156" y="86"/>
                </a:cxn>
              </a:cxnLst>
              <a:rect l="0" t="0" r="r" b="b"/>
              <a:pathLst>
                <a:path w="346" h="86">
                  <a:moveTo>
                    <a:pt x="156" y="86"/>
                  </a:moveTo>
                  <a:lnTo>
                    <a:pt x="156" y="86"/>
                  </a:lnTo>
                  <a:lnTo>
                    <a:pt x="172" y="86"/>
                  </a:lnTo>
                  <a:lnTo>
                    <a:pt x="172" y="86"/>
                  </a:lnTo>
                  <a:lnTo>
                    <a:pt x="192" y="86"/>
                  </a:lnTo>
                  <a:lnTo>
                    <a:pt x="210" y="84"/>
                  </a:lnTo>
                  <a:lnTo>
                    <a:pt x="210" y="84"/>
                  </a:lnTo>
                  <a:lnTo>
                    <a:pt x="230" y="78"/>
                  </a:lnTo>
                  <a:lnTo>
                    <a:pt x="250" y="72"/>
                  </a:lnTo>
                  <a:lnTo>
                    <a:pt x="268" y="64"/>
                  </a:lnTo>
                  <a:lnTo>
                    <a:pt x="286" y="54"/>
                  </a:lnTo>
                  <a:lnTo>
                    <a:pt x="304" y="42"/>
                  </a:lnTo>
                  <a:lnTo>
                    <a:pt x="318" y="30"/>
                  </a:lnTo>
                  <a:lnTo>
                    <a:pt x="332" y="14"/>
                  </a:lnTo>
                  <a:lnTo>
                    <a:pt x="346" y="0"/>
                  </a:lnTo>
                  <a:lnTo>
                    <a:pt x="272" y="0"/>
                  </a:lnTo>
                  <a:lnTo>
                    <a:pt x="272" y="0"/>
                  </a:lnTo>
                  <a:lnTo>
                    <a:pt x="256" y="10"/>
                  </a:lnTo>
                  <a:lnTo>
                    <a:pt x="240" y="18"/>
                  </a:lnTo>
                  <a:lnTo>
                    <a:pt x="222" y="26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18" y="16"/>
                  </a:lnTo>
                  <a:lnTo>
                    <a:pt x="230" y="0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184" y="10"/>
                  </a:lnTo>
                  <a:lnTo>
                    <a:pt x="172" y="20"/>
                  </a:lnTo>
                  <a:lnTo>
                    <a:pt x="172" y="20"/>
                  </a:lnTo>
                  <a:lnTo>
                    <a:pt x="162" y="10"/>
                  </a:lnTo>
                  <a:lnTo>
                    <a:pt x="152" y="0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128" y="16"/>
                  </a:lnTo>
                  <a:lnTo>
                    <a:pt x="142" y="30"/>
                  </a:lnTo>
                  <a:lnTo>
                    <a:pt x="142" y="30"/>
                  </a:lnTo>
                  <a:lnTo>
                    <a:pt x="124" y="26"/>
                  </a:lnTo>
                  <a:lnTo>
                    <a:pt x="106" y="18"/>
                  </a:lnTo>
                  <a:lnTo>
                    <a:pt x="90" y="10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" y="16"/>
                  </a:lnTo>
                  <a:lnTo>
                    <a:pt x="30" y="32"/>
                  </a:lnTo>
                  <a:lnTo>
                    <a:pt x="48" y="46"/>
                  </a:lnTo>
                  <a:lnTo>
                    <a:pt x="68" y="58"/>
                  </a:lnTo>
                  <a:lnTo>
                    <a:pt x="88" y="70"/>
                  </a:lnTo>
                  <a:lnTo>
                    <a:pt x="110" y="78"/>
                  </a:lnTo>
                  <a:lnTo>
                    <a:pt x="132" y="82"/>
                  </a:lnTo>
                  <a:lnTo>
                    <a:pt x="156" y="86"/>
                  </a:lnTo>
                  <a:lnTo>
                    <a:pt x="156" y="86"/>
                  </a:lnTo>
                  <a:close/>
                </a:path>
              </a:pathLst>
            </a:custGeom>
            <a:solidFill>
              <a:srgbClr val="F2932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377" name="Freeform 89"/>
            <p:cNvSpPr>
              <a:spLocks/>
            </p:cNvSpPr>
            <p:nvPr userDrawn="1"/>
          </p:nvSpPr>
          <p:spPr bwMode="auto">
            <a:xfrm>
              <a:off x="596900" y="306388"/>
              <a:ext cx="85725" cy="155575"/>
            </a:xfrm>
            <a:custGeom>
              <a:avLst/>
              <a:gdLst/>
              <a:ahLst/>
              <a:cxnLst>
                <a:cxn ang="0">
                  <a:pos x="16" y="52"/>
                </a:cxn>
                <a:cxn ang="0">
                  <a:pos x="24" y="68"/>
                </a:cxn>
                <a:cxn ang="0">
                  <a:pos x="32" y="82"/>
                </a:cxn>
                <a:cxn ang="0">
                  <a:pos x="38" y="98"/>
                </a:cxn>
                <a:cxn ang="0">
                  <a:pos x="54" y="90"/>
                </a:cxn>
                <a:cxn ang="0">
                  <a:pos x="46" y="76"/>
                </a:cxn>
                <a:cxn ang="0">
                  <a:pos x="38" y="60"/>
                </a:cxn>
                <a:cxn ang="0">
                  <a:pos x="30" y="46"/>
                </a:cxn>
                <a:cxn ang="0">
                  <a:pos x="24" y="30"/>
                </a:cxn>
                <a:cxn ang="0">
                  <a:pos x="38" y="22"/>
                </a:cxn>
                <a:cxn ang="0">
                  <a:pos x="54" y="14"/>
                </a:cxn>
                <a:cxn ang="0">
                  <a:pos x="46" y="0"/>
                </a:cxn>
                <a:cxn ang="0">
                  <a:pos x="30" y="8"/>
                </a:cxn>
                <a:cxn ang="0">
                  <a:pos x="16" y="16"/>
                </a:cxn>
                <a:cxn ang="0">
                  <a:pos x="0" y="22"/>
                </a:cxn>
                <a:cxn ang="0">
                  <a:pos x="8" y="38"/>
                </a:cxn>
                <a:cxn ang="0">
                  <a:pos x="16" y="52"/>
                </a:cxn>
              </a:cxnLst>
              <a:rect l="0" t="0" r="r" b="b"/>
              <a:pathLst>
                <a:path w="54" h="98">
                  <a:moveTo>
                    <a:pt x="16" y="52"/>
                  </a:moveTo>
                  <a:lnTo>
                    <a:pt x="24" y="68"/>
                  </a:lnTo>
                  <a:lnTo>
                    <a:pt x="32" y="82"/>
                  </a:lnTo>
                  <a:lnTo>
                    <a:pt x="38" y="98"/>
                  </a:lnTo>
                  <a:lnTo>
                    <a:pt x="54" y="90"/>
                  </a:lnTo>
                  <a:lnTo>
                    <a:pt x="46" y="76"/>
                  </a:lnTo>
                  <a:lnTo>
                    <a:pt x="38" y="60"/>
                  </a:lnTo>
                  <a:lnTo>
                    <a:pt x="30" y="46"/>
                  </a:lnTo>
                  <a:lnTo>
                    <a:pt x="24" y="30"/>
                  </a:lnTo>
                  <a:lnTo>
                    <a:pt x="38" y="22"/>
                  </a:lnTo>
                  <a:lnTo>
                    <a:pt x="54" y="14"/>
                  </a:lnTo>
                  <a:lnTo>
                    <a:pt x="46" y="0"/>
                  </a:lnTo>
                  <a:lnTo>
                    <a:pt x="30" y="8"/>
                  </a:lnTo>
                  <a:lnTo>
                    <a:pt x="16" y="16"/>
                  </a:lnTo>
                  <a:lnTo>
                    <a:pt x="0" y="22"/>
                  </a:lnTo>
                  <a:lnTo>
                    <a:pt x="8" y="38"/>
                  </a:lnTo>
                  <a:lnTo>
                    <a:pt x="16" y="52"/>
                  </a:lnTo>
                  <a:close/>
                </a:path>
              </a:pathLst>
            </a:custGeom>
            <a:solidFill>
              <a:srgbClr val="F2932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378" name="Freeform 90"/>
            <p:cNvSpPr>
              <a:spLocks/>
            </p:cNvSpPr>
            <p:nvPr userDrawn="1"/>
          </p:nvSpPr>
          <p:spPr bwMode="auto">
            <a:xfrm>
              <a:off x="682625" y="306388"/>
              <a:ext cx="69850" cy="117475"/>
            </a:xfrm>
            <a:custGeom>
              <a:avLst/>
              <a:gdLst/>
              <a:ahLst/>
              <a:cxnLst>
                <a:cxn ang="0">
                  <a:pos x="14" y="44"/>
                </a:cxn>
                <a:cxn ang="0">
                  <a:pos x="22" y="60"/>
                </a:cxn>
                <a:cxn ang="0">
                  <a:pos x="30" y="74"/>
                </a:cxn>
                <a:cxn ang="0">
                  <a:pos x="44" y="68"/>
                </a:cxn>
                <a:cxn ang="0">
                  <a:pos x="38" y="52"/>
                </a:cxn>
                <a:cxn ang="0">
                  <a:pos x="30" y="38"/>
                </a:cxn>
                <a:cxn ang="0">
                  <a:pos x="22" y="22"/>
                </a:cxn>
                <a:cxn ang="0">
                  <a:pos x="36" y="14"/>
                </a:cxn>
                <a:cxn ang="0">
                  <a:pos x="30" y="0"/>
                </a:cxn>
                <a:cxn ang="0">
                  <a:pos x="14" y="8"/>
                </a:cxn>
                <a:cxn ang="0">
                  <a:pos x="0" y="14"/>
                </a:cxn>
                <a:cxn ang="0">
                  <a:pos x="6" y="30"/>
                </a:cxn>
                <a:cxn ang="0">
                  <a:pos x="14" y="44"/>
                </a:cxn>
              </a:cxnLst>
              <a:rect l="0" t="0" r="r" b="b"/>
              <a:pathLst>
                <a:path w="44" h="74">
                  <a:moveTo>
                    <a:pt x="14" y="44"/>
                  </a:moveTo>
                  <a:lnTo>
                    <a:pt x="22" y="60"/>
                  </a:lnTo>
                  <a:lnTo>
                    <a:pt x="30" y="74"/>
                  </a:lnTo>
                  <a:lnTo>
                    <a:pt x="44" y="68"/>
                  </a:lnTo>
                  <a:lnTo>
                    <a:pt x="38" y="52"/>
                  </a:lnTo>
                  <a:lnTo>
                    <a:pt x="30" y="38"/>
                  </a:lnTo>
                  <a:lnTo>
                    <a:pt x="22" y="22"/>
                  </a:lnTo>
                  <a:lnTo>
                    <a:pt x="36" y="14"/>
                  </a:lnTo>
                  <a:lnTo>
                    <a:pt x="30" y="0"/>
                  </a:lnTo>
                  <a:lnTo>
                    <a:pt x="14" y="8"/>
                  </a:lnTo>
                  <a:lnTo>
                    <a:pt x="0" y="14"/>
                  </a:lnTo>
                  <a:lnTo>
                    <a:pt x="6" y="30"/>
                  </a:lnTo>
                  <a:lnTo>
                    <a:pt x="14" y="44"/>
                  </a:lnTo>
                  <a:close/>
                </a:path>
              </a:pathLst>
            </a:custGeom>
            <a:solidFill>
              <a:srgbClr val="F2932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379" name="Freeform 91"/>
            <p:cNvSpPr>
              <a:spLocks/>
            </p:cNvSpPr>
            <p:nvPr userDrawn="1"/>
          </p:nvSpPr>
          <p:spPr bwMode="auto">
            <a:xfrm>
              <a:off x="739775" y="315913"/>
              <a:ext cx="38100" cy="38100"/>
            </a:xfrm>
            <a:custGeom>
              <a:avLst/>
              <a:gdLst/>
              <a:ahLst/>
              <a:cxnLst>
                <a:cxn ang="0">
                  <a:pos x="24" y="16"/>
                </a:cxn>
                <a:cxn ang="0">
                  <a:pos x="16" y="0"/>
                </a:cxn>
                <a:cxn ang="0">
                  <a:pos x="0" y="8"/>
                </a:cxn>
                <a:cxn ang="0">
                  <a:pos x="8" y="24"/>
                </a:cxn>
                <a:cxn ang="0">
                  <a:pos x="24" y="16"/>
                </a:cxn>
              </a:cxnLst>
              <a:rect l="0" t="0" r="r" b="b"/>
              <a:pathLst>
                <a:path w="24" h="24">
                  <a:moveTo>
                    <a:pt x="24" y="16"/>
                  </a:moveTo>
                  <a:lnTo>
                    <a:pt x="16" y="0"/>
                  </a:lnTo>
                  <a:lnTo>
                    <a:pt x="0" y="8"/>
                  </a:lnTo>
                  <a:lnTo>
                    <a:pt x="8" y="24"/>
                  </a:lnTo>
                  <a:lnTo>
                    <a:pt x="24" y="16"/>
                  </a:lnTo>
                  <a:close/>
                </a:path>
              </a:pathLst>
            </a:custGeom>
            <a:solidFill>
              <a:srgbClr val="F2932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383" name="Freeform 95"/>
            <p:cNvSpPr>
              <a:spLocks/>
            </p:cNvSpPr>
            <p:nvPr userDrawn="1"/>
          </p:nvSpPr>
          <p:spPr bwMode="auto">
            <a:xfrm>
              <a:off x="612775" y="712788"/>
              <a:ext cx="47625" cy="6032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0" y="8"/>
                </a:cxn>
                <a:cxn ang="0">
                  <a:pos x="8" y="22"/>
                </a:cxn>
                <a:cxn ang="0">
                  <a:pos x="16" y="38"/>
                </a:cxn>
                <a:cxn ang="0">
                  <a:pos x="30" y="30"/>
                </a:cxn>
                <a:cxn ang="0">
                  <a:pos x="22" y="14"/>
                </a:cxn>
                <a:cxn ang="0">
                  <a:pos x="16" y="0"/>
                </a:cxn>
              </a:cxnLst>
              <a:rect l="0" t="0" r="r" b="b"/>
              <a:pathLst>
                <a:path w="30" h="38">
                  <a:moveTo>
                    <a:pt x="16" y="0"/>
                  </a:moveTo>
                  <a:lnTo>
                    <a:pt x="0" y="8"/>
                  </a:lnTo>
                  <a:lnTo>
                    <a:pt x="8" y="22"/>
                  </a:lnTo>
                  <a:lnTo>
                    <a:pt x="16" y="38"/>
                  </a:lnTo>
                  <a:lnTo>
                    <a:pt x="30" y="30"/>
                  </a:lnTo>
                  <a:lnTo>
                    <a:pt x="22" y="1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2932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385" name="Freeform 97"/>
            <p:cNvSpPr>
              <a:spLocks/>
            </p:cNvSpPr>
            <p:nvPr userDrawn="1"/>
          </p:nvSpPr>
          <p:spPr bwMode="auto">
            <a:xfrm>
              <a:off x="530225" y="665163"/>
              <a:ext cx="34925" cy="34925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6" y="22"/>
                </a:cxn>
                <a:cxn ang="0">
                  <a:pos x="22" y="16"/>
                </a:cxn>
                <a:cxn ang="0">
                  <a:pos x="14" y="0"/>
                </a:cxn>
                <a:cxn ang="0">
                  <a:pos x="0" y="8"/>
                </a:cxn>
              </a:cxnLst>
              <a:rect l="0" t="0" r="r" b="b"/>
              <a:pathLst>
                <a:path w="22" h="22">
                  <a:moveTo>
                    <a:pt x="0" y="8"/>
                  </a:moveTo>
                  <a:lnTo>
                    <a:pt x="6" y="22"/>
                  </a:lnTo>
                  <a:lnTo>
                    <a:pt x="22" y="16"/>
                  </a:lnTo>
                  <a:lnTo>
                    <a:pt x="14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2932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399" name="Freeform 111"/>
            <p:cNvSpPr>
              <a:spLocks/>
            </p:cNvSpPr>
            <p:nvPr userDrawn="1"/>
          </p:nvSpPr>
          <p:spPr bwMode="auto">
            <a:xfrm>
              <a:off x="1981200" y="3535363"/>
              <a:ext cx="1920875" cy="2647950"/>
            </a:xfrm>
            <a:custGeom>
              <a:avLst/>
              <a:gdLst/>
              <a:ahLst/>
              <a:cxnLst>
                <a:cxn ang="0">
                  <a:pos x="1210" y="1594"/>
                </a:cxn>
                <a:cxn ang="0">
                  <a:pos x="1210" y="1594"/>
                </a:cxn>
                <a:cxn ang="0">
                  <a:pos x="1208" y="1608"/>
                </a:cxn>
                <a:cxn ang="0">
                  <a:pos x="1204" y="1622"/>
                </a:cxn>
                <a:cxn ang="0">
                  <a:pos x="1198" y="1636"/>
                </a:cxn>
                <a:cxn ang="0">
                  <a:pos x="1188" y="1646"/>
                </a:cxn>
                <a:cxn ang="0">
                  <a:pos x="1178" y="1656"/>
                </a:cxn>
                <a:cxn ang="0">
                  <a:pos x="1164" y="1662"/>
                </a:cxn>
                <a:cxn ang="0">
                  <a:pos x="1150" y="1666"/>
                </a:cxn>
                <a:cxn ang="0">
                  <a:pos x="1136" y="1668"/>
                </a:cxn>
                <a:cxn ang="0">
                  <a:pos x="76" y="1668"/>
                </a:cxn>
                <a:cxn ang="0">
                  <a:pos x="76" y="1668"/>
                </a:cxn>
                <a:cxn ang="0">
                  <a:pos x="60" y="1666"/>
                </a:cxn>
                <a:cxn ang="0">
                  <a:pos x="46" y="1662"/>
                </a:cxn>
                <a:cxn ang="0">
                  <a:pos x="34" y="1656"/>
                </a:cxn>
                <a:cxn ang="0">
                  <a:pos x="22" y="1646"/>
                </a:cxn>
                <a:cxn ang="0">
                  <a:pos x="12" y="1636"/>
                </a:cxn>
                <a:cxn ang="0">
                  <a:pos x="6" y="1622"/>
                </a:cxn>
                <a:cxn ang="0">
                  <a:pos x="2" y="1608"/>
                </a:cxn>
                <a:cxn ang="0">
                  <a:pos x="0" y="1594"/>
                </a:cxn>
                <a:cxn ang="0">
                  <a:pos x="0" y="76"/>
                </a:cxn>
                <a:cxn ang="0">
                  <a:pos x="0" y="76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4"/>
                </a:cxn>
                <a:cxn ang="0">
                  <a:pos x="22" y="22"/>
                </a:cxn>
                <a:cxn ang="0">
                  <a:pos x="34" y="14"/>
                </a:cxn>
                <a:cxn ang="0">
                  <a:pos x="46" y="6"/>
                </a:cxn>
                <a:cxn ang="0">
                  <a:pos x="60" y="2"/>
                </a:cxn>
                <a:cxn ang="0">
                  <a:pos x="76" y="0"/>
                </a:cxn>
                <a:cxn ang="0">
                  <a:pos x="1136" y="0"/>
                </a:cxn>
                <a:cxn ang="0">
                  <a:pos x="1136" y="0"/>
                </a:cxn>
                <a:cxn ang="0">
                  <a:pos x="1150" y="2"/>
                </a:cxn>
                <a:cxn ang="0">
                  <a:pos x="1164" y="6"/>
                </a:cxn>
                <a:cxn ang="0">
                  <a:pos x="1178" y="14"/>
                </a:cxn>
                <a:cxn ang="0">
                  <a:pos x="1188" y="22"/>
                </a:cxn>
                <a:cxn ang="0">
                  <a:pos x="1198" y="34"/>
                </a:cxn>
                <a:cxn ang="0">
                  <a:pos x="1204" y="46"/>
                </a:cxn>
                <a:cxn ang="0">
                  <a:pos x="1208" y="60"/>
                </a:cxn>
                <a:cxn ang="0">
                  <a:pos x="1210" y="76"/>
                </a:cxn>
                <a:cxn ang="0">
                  <a:pos x="1210" y="1594"/>
                </a:cxn>
              </a:cxnLst>
              <a:rect l="0" t="0" r="r" b="b"/>
              <a:pathLst>
                <a:path w="1210" h="1668">
                  <a:moveTo>
                    <a:pt x="1210" y="1594"/>
                  </a:moveTo>
                  <a:lnTo>
                    <a:pt x="1210" y="1594"/>
                  </a:lnTo>
                  <a:lnTo>
                    <a:pt x="1208" y="1608"/>
                  </a:lnTo>
                  <a:lnTo>
                    <a:pt x="1204" y="1622"/>
                  </a:lnTo>
                  <a:lnTo>
                    <a:pt x="1198" y="1636"/>
                  </a:lnTo>
                  <a:lnTo>
                    <a:pt x="1188" y="1646"/>
                  </a:lnTo>
                  <a:lnTo>
                    <a:pt x="1178" y="1656"/>
                  </a:lnTo>
                  <a:lnTo>
                    <a:pt x="1164" y="1662"/>
                  </a:lnTo>
                  <a:lnTo>
                    <a:pt x="1150" y="1666"/>
                  </a:lnTo>
                  <a:lnTo>
                    <a:pt x="1136" y="1668"/>
                  </a:lnTo>
                  <a:lnTo>
                    <a:pt x="76" y="1668"/>
                  </a:lnTo>
                  <a:lnTo>
                    <a:pt x="76" y="1668"/>
                  </a:lnTo>
                  <a:lnTo>
                    <a:pt x="60" y="1666"/>
                  </a:lnTo>
                  <a:lnTo>
                    <a:pt x="46" y="1662"/>
                  </a:lnTo>
                  <a:lnTo>
                    <a:pt x="34" y="1656"/>
                  </a:lnTo>
                  <a:lnTo>
                    <a:pt x="22" y="1646"/>
                  </a:lnTo>
                  <a:lnTo>
                    <a:pt x="12" y="1636"/>
                  </a:lnTo>
                  <a:lnTo>
                    <a:pt x="6" y="1622"/>
                  </a:lnTo>
                  <a:lnTo>
                    <a:pt x="2" y="1608"/>
                  </a:lnTo>
                  <a:lnTo>
                    <a:pt x="0" y="1594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4"/>
                  </a:lnTo>
                  <a:lnTo>
                    <a:pt x="22" y="22"/>
                  </a:lnTo>
                  <a:lnTo>
                    <a:pt x="34" y="14"/>
                  </a:lnTo>
                  <a:lnTo>
                    <a:pt x="46" y="6"/>
                  </a:lnTo>
                  <a:lnTo>
                    <a:pt x="60" y="2"/>
                  </a:lnTo>
                  <a:lnTo>
                    <a:pt x="76" y="0"/>
                  </a:lnTo>
                  <a:lnTo>
                    <a:pt x="1136" y="0"/>
                  </a:lnTo>
                  <a:lnTo>
                    <a:pt x="1136" y="0"/>
                  </a:lnTo>
                  <a:lnTo>
                    <a:pt x="1150" y="2"/>
                  </a:lnTo>
                  <a:lnTo>
                    <a:pt x="1164" y="6"/>
                  </a:lnTo>
                  <a:lnTo>
                    <a:pt x="1178" y="14"/>
                  </a:lnTo>
                  <a:lnTo>
                    <a:pt x="1188" y="22"/>
                  </a:lnTo>
                  <a:lnTo>
                    <a:pt x="1198" y="34"/>
                  </a:lnTo>
                  <a:lnTo>
                    <a:pt x="1204" y="46"/>
                  </a:lnTo>
                  <a:lnTo>
                    <a:pt x="1208" y="60"/>
                  </a:lnTo>
                  <a:lnTo>
                    <a:pt x="1210" y="76"/>
                  </a:lnTo>
                  <a:lnTo>
                    <a:pt x="1210" y="1594"/>
                  </a:lnTo>
                  <a:close/>
                </a:path>
              </a:pathLst>
            </a:custGeom>
            <a:solidFill>
              <a:srgbClr val="4A22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400" name="Freeform 112"/>
            <p:cNvSpPr>
              <a:spLocks/>
            </p:cNvSpPr>
            <p:nvPr userDrawn="1"/>
          </p:nvSpPr>
          <p:spPr bwMode="auto">
            <a:xfrm>
              <a:off x="2124075" y="3662363"/>
              <a:ext cx="1635125" cy="2254250"/>
            </a:xfrm>
            <a:custGeom>
              <a:avLst/>
              <a:gdLst/>
              <a:ahLst/>
              <a:cxnLst>
                <a:cxn ang="0">
                  <a:pos x="1030" y="1356"/>
                </a:cxn>
                <a:cxn ang="0">
                  <a:pos x="1030" y="1356"/>
                </a:cxn>
                <a:cxn ang="0">
                  <a:pos x="1030" y="1368"/>
                </a:cxn>
                <a:cxn ang="0">
                  <a:pos x="1026" y="1380"/>
                </a:cxn>
                <a:cxn ang="0">
                  <a:pos x="1020" y="1392"/>
                </a:cxn>
                <a:cxn ang="0">
                  <a:pos x="1012" y="1400"/>
                </a:cxn>
                <a:cxn ang="0">
                  <a:pos x="1002" y="1408"/>
                </a:cxn>
                <a:cxn ang="0">
                  <a:pos x="992" y="1414"/>
                </a:cxn>
                <a:cxn ang="0">
                  <a:pos x="980" y="1418"/>
                </a:cxn>
                <a:cxn ang="0">
                  <a:pos x="966" y="1420"/>
                </a:cxn>
                <a:cxn ang="0">
                  <a:pos x="64" y="1420"/>
                </a:cxn>
                <a:cxn ang="0">
                  <a:pos x="64" y="1420"/>
                </a:cxn>
                <a:cxn ang="0">
                  <a:pos x="50" y="1418"/>
                </a:cxn>
                <a:cxn ang="0">
                  <a:pos x="38" y="1414"/>
                </a:cxn>
                <a:cxn ang="0">
                  <a:pos x="28" y="1408"/>
                </a:cxn>
                <a:cxn ang="0">
                  <a:pos x="18" y="1400"/>
                </a:cxn>
                <a:cxn ang="0">
                  <a:pos x="10" y="1392"/>
                </a:cxn>
                <a:cxn ang="0">
                  <a:pos x="6" y="1380"/>
                </a:cxn>
                <a:cxn ang="0">
                  <a:pos x="2" y="1368"/>
                </a:cxn>
                <a:cxn ang="0">
                  <a:pos x="0" y="1356"/>
                </a:cxn>
                <a:cxn ang="0">
                  <a:pos x="0" y="64"/>
                </a:cxn>
                <a:cxn ang="0">
                  <a:pos x="0" y="64"/>
                </a:cxn>
                <a:cxn ang="0">
                  <a:pos x="2" y="50"/>
                </a:cxn>
                <a:cxn ang="0">
                  <a:pos x="6" y="38"/>
                </a:cxn>
                <a:cxn ang="0">
                  <a:pos x="10" y="28"/>
                </a:cxn>
                <a:cxn ang="0">
                  <a:pos x="18" y="18"/>
                </a:cxn>
                <a:cxn ang="0">
                  <a:pos x="28" y="10"/>
                </a:cxn>
                <a:cxn ang="0">
                  <a:pos x="38" y="4"/>
                </a:cxn>
                <a:cxn ang="0">
                  <a:pos x="50" y="0"/>
                </a:cxn>
                <a:cxn ang="0">
                  <a:pos x="64" y="0"/>
                </a:cxn>
                <a:cxn ang="0">
                  <a:pos x="966" y="0"/>
                </a:cxn>
                <a:cxn ang="0">
                  <a:pos x="966" y="0"/>
                </a:cxn>
                <a:cxn ang="0">
                  <a:pos x="980" y="0"/>
                </a:cxn>
                <a:cxn ang="0">
                  <a:pos x="992" y="4"/>
                </a:cxn>
                <a:cxn ang="0">
                  <a:pos x="1002" y="10"/>
                </a:cxn>
                <a:cxn ang="0">
                  <a:pos x="1012" y="18"/>
                </a:cxn>
                <a:cxn ang="0">
                  <a:pos x="1020" y="28"/>
                </a:cxn>
                <a:cxn ang="0">
                  <a:pos x="1026" y="38"/>
                </a:cxn>
                <a:cxn ang="0">
                  <a:pos x="1030" y="50"/>
                </a:cxn>
                <a:cxn ang="0">
                  <a:pos x="1030" y="64"/>
                </a:cxn>
                <a:cxn ang="0">
                  <a:pos x="1030" y="1356"/>
                </a:cxn>
              </a:cxnLst>
              <a:rect l="0" t="0" r="r" b="b"/>
              <a:pathLst>
                <a:path w="1030" h="1420">
                  <a:moveTo>
                    <a:pt x="1030" y="1356"/>
                  </a:moveTo>
                  <a:lnTo>
                    <a:pt x="1030" y="1356"/>
                  </a:lnTo>
                  <a:lnTo>
                    <a:pt x="1030" y="1368"/>
                  </a:lnTo>
                  <a:lnTo>
                    <a:pt x="1026" y="1380"/>
                  </a:lnTo>
                  <a:lnTo>
                    <a:pt x="1020" y="1392"/>
                  </a:lnTo>
                  <a:lnTo>
                    <a:pt x="1012" y="1400"/>
                  </a:lnTo>
                  <a:lnTo>
                    <a:pt x="1002" y="1408"/>
                  </a:lnTo>
                  <a:lnTo>
                    <a:pt x="992" y="1414"/>
                  </a:lnTo>
                  <a:lnTo>
                    <a:pt x="980" y="1418"/>
                  </a:lnTo>
                  <a:lnTo>
                    <a:pt x="966" y="1420"/>
                  </a:lnTo>
                  <a:lnTo>
                    <a:pt x="64" y="1420"/>
                  </a:lnTo>
                  <a:lnTo>
                    <a:pt x="64" y="1420"/>
                  </a:lnTo>
                  <a:lnTo>
                    <a:pt x="50" y="1418"/>
                  </a:lnTo>
                  <a:lnTo>
                    <a:pt x="38" y="1414"/>
                  </a:lnTo>
                  <a:lnTo>
                    <a:pt x="28" y="1408"/>
                  </a:lnTo>
                  <a:lnTo>
                    <a:pt x="18" y="1400"/>
                  </a:lnTo>
                  <a:lnTo>
                    <a:pt x="10" y="1392"/>
                  </a:lnTo>
                  <a:lnTo>
                    <a:pt x="6" y="1380"/>
                  </a:lnTo>
                  <a:lnTo>
                    <a:pt x="2" y="1368"/>
                  </a:lnTo>
                  <a:lnTo>
                    <a:pt x="0" y="1356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2" y="50"/>
                  </a:lnTo>
                  <a:lnTo>
                    <a:pt x="6" y="38"/>
                  </a:lnTo>
                  <a:lnTo>
                    <a:pt x="10" y="28"/>
                  </a:lnTo>
                  <a:lnTo>
                    <a:pt x="18" y="18"/>
                  </a:lnTo>
                  <a:lnTo>
                    <a:pt x="28" y="10"/>
                  </a:lnTo>
                  <a:lnTo>
                    <a:pt x="38" y="4"/>
                  </a:lnTo>
                  <a:lnTo>
                    <a:pt x="50" y="0"/>
                  </a:lnTo>
                  <a:lnTo>
                    <a:pt x="64" y="0"/>
                  </a:lnTo>
                  <a:lnTo>
                    <a:pt x="966" y="0"/>
                  </a:lnTo>
                  <a:lnTo>
                    <a:pt x="966" y="0"/>
                  </a:lnTo>
                  <a:lnTo>
                    <a:pt x="980" y="0"/>
                  </a:lnTo>
                  <a:lnTo>
                    <a:pt x="992" y="4"/>
                  </a:lnTo>
                  <a:lnTo>
                    <a:pt x="1002" y="10"/>
                  </a:lnTo>
                  <a:lnTo>
                    <a:pt x="1012" y="18"/>
                  </a:lnTo>
                  <a:lnTo>
                    <a:pt x="1020" y="28"/>
                  </a:lnTo>
                  <a:lnTo>
                    <a:pt x="1026" y="38"/>
                  </a:lnTo>
                  <a:lnTo>
                    <a:pt x="1030" y="50"/>
                  </a:lnTo>
                  <a:lnTo>
                    <a:pt x="1030" y="64"/>
                  </a:lnTo>
                  <a:lnTo>
                    <a:pt x="1030" y="1356"/>
                  </a:lnTo>
                  <a:close/>
                </a:path>
              </a:pathLst>
            </a:custGeom>
            <a:solidFill>
              <a:srgbClr val="97D9E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401" name="Freeform 113"/>
            <p:cNvSpPr>
              <a:spLocks/>
            </p:cNvSpPr>
            <p:nvPr userDrawn="1"/>
          </p:nvSpPr>
          <p:spPr bwMode="auto">
            <a:xfrm>
              <a:off x="2841625" y="3589338"/>
              <a:ext cx="200025" cy="38100"/>
            </a:xfrm>
            <a:custGeom>
              <a:avLst/>
              <a:gdLst/>
              <a:ahLst/>
              <a:cxnLst>
                <a:cxn ang="0">
                  <a:pos x="126" y="12"/>
                </a:cxn>
                <a:cxn ang="0">
                  <a:pos x="126" y="12"/>
                </a:cxn>
                <a:cxn ang="0">
                  <a:pos x="126" y="18"/>
                </a:cxn>
                <a:cxn ang="0">
                  <a:pos x="122" y="22"/>
                </a:cxn>
                <a:cxn ang="0">
                  <a:pos x="118" y="24"/>
                </a:cxn>
                <a:cxn ang="0">
                  <a:pos x="114" y="24"/>
                </a:cxn>
                <a:cxn ang="0">
                  <a:pos x="12" y="24"/>
                </a:cxn>
                <a:cxn ang="0">
                  <a:pos x="12" y="24"/>
                </a:cxn>
                <a:cxn ang="0">
                  <a:pos x="8" y="24"/>
                </a:cxn>
                <a:cxn ang="0">
                  <a:pos x="4" y="22"/>
                </a:cxn>
                <a:cxn ang="0">
                  <a:pos x="2" y="1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4"/>
                </a:cxn>
                <a:cxn ang="0">
                  <a:pos x="8" y="2"/>
                </a:cxn>
                <a:cxn ang="0">
                  <a:pos x="12" y="0"/>
                </a:cxn>
                <a:cxn ang="0">
                  <a:pos x="114" y="0"/>
                </a:cxn>
                <a:cxn ang="0">
                  <a:pos x="114" y="0"/>
                </a:cxn>
                <a:cxn ang="0">
                  <a:pos x="118" y="2"/>
                </a:cxn>
                <a:cxn ang="0">
                  <a:pos x="122" y="4"/>
                </a:cxn>
                <a:cxn ang="0">
                  <a:pos x="126" y="8"/>
                </a:cxn>
                <a:cxn ang="0">
                  <a:pos x="126" y="12"/>
                </a:cxn>
                <a:cxn ang="0">
                  <a:pos x="126" y="12"/>
                </a:cxn>
              </a:cxnLst>
              <a:rect l="0" t="0" r="r" b="b"/>
              <a:pathLst>
                <a:path w="126" h="24">
                  <a:moveTo>
                    <a:pt x="126" y="12"/>
                  </a:moveTo>
                  <a:lnTo>
                    <a:pt x="126" y="12"/>
                  </a:lnTo>
                  <a:lnTo>
                    <a:pt x="126" y="18"/>
                  </a:lnTo>
                  <a:lnTo>
                    <a:pt x="122" y="22"/>
                  </a:lnTo>
                  <a:lnTo>
                    <a:pt x="118" y="24"/>
                  </a:lnTo>
                  <a:lnTo>
                    <a:pt x="114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8" y="24"/>
                  </a:lnTo>
                  <a:lnTo>
                    <a:pt x="4" y="22"/>
                  </a:lnTo>
                  <a:lnTo>
                    <a:pt x="2" y="1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8" y="2"/>
                  </a:lnTo>
                  <a:lnTo>
                    <a:pt x="122" y="4"/>
                  </a:lnTo>
                  <a:lnTo>
                    <a:pt x="126" y="8"/>
                  </a:lnTo>
                  <a:lnTo>
                    <a:pt x="126" y="12"/>
                  </a:lnTo>
                  <a:lnTo>
                    <a:pt x="126" y="12"/>
                  </a:lnTo>
                  <a:close/>
                </a:path>
              </a:pathLst>
            </a:custGeom>
            <a:solidFill>
              <a:srgbClr val="8E5C6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402" name="Freeform 114"/>
            <p:cNvSpPr>
              <a:spLocks/>
            </p:cNvSpPr>
            <p:nvPr userDrawn="1"/>
          </p:nvSpPr>
          <p:spPr bwMode="auto">
            <a:xfrm>
              <a:off x="2800350" y="5995988"/>
              <a:ext cx="282575" cy="92075"/>
            </a:xfrm>
            <a:custGeom>
              <a:avLst/>
              <a:gdLst/>
              <a:ahLst/>
              <a:cxnLst>
                <a:cxn ang="0">
                  <a:pos x="178" y="28"/>
                </a:cxn>
                <a:cxn ang="0">
                  <a:pos x="178" y="28"/>
                </a:cxn>
                <a:cxn ang="0">
                  <a:pos x="178" y="34"/>
                </a:cxn>
                <a:cxn ang="0">
                  <a:pos x="172" y="40"/>
                </a:cxn>
                <a:cxn ang="0">
                  <a:pos x="164" y="44"/>
                </a:cxn>
                <a:cxn ang="0">
                  <a:pos x="152" y="50"/>
                </a:cxn>
                <a:cxn ang="0">
                  <a:pos x="140" y="52"/>
                </a:cxn>
                <a:cxn ang="0">
                  <a:pos x="124" y="56"/>
                </a:cxn>
                <a:cxn ang="0">
                  <a:pos x="108" y="58"/>
                </a:cxn>
                <a:cxn ang="0">
                  <a:pos x="90" y="58"/>
                </a:cxn>
                <a:cxn ang="0">
                  <a:pos x="90" y="58"/>
                </a:cxn>
                <a:cxn ang="0">
                  <a:pos x="72" y="58"/>
                </a:cxn>
                <a:cxn ang="0">
                  <a:pos x="54" y="56"/>
                </a:cxn>
                <a:cxn ang="0">
                  <a:pos x="40" y="52"/>
                </a:cxn>
                <a:cxn ang="0">
                  <a:pos x="26" y="50"/>
                </a:cxn>
                <a:cxn ang="0">
                  <a:pos x="14" y="44"/>
                </a:cxn>
                <a:cxn ang="0">
                  <a:pos x="6" y="40"/>
                </a:cxn>
                <a:cxn ang="0">
                  <a:pos x="2" y="34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2" y="22"/>
                </a:cxn>
                <a:cxn ang="0">
                  <a:pos x="6" y="18"/>
                </a:cxn>
                <a:cxn ang="0">
                  <a:pos x="14" y="12"/>
                </a:cxn>
                <a:cxn ang="0">
                  <a:pos x="26" y="8"/>
                </a:cxn>
                <a:cxn ang="0">
                  <a:pos x="40" y="4"/>
                </a:cxn>
                <a:cxn ang="0">
                  <a:pos x="54" y="2"/>
                </a:cxn>
                <a:cxn ang="0">
                  <a:pos x="72" y="0"/>
                </a:cxn>
                <a:cxn ang="0">
                  <a:pos x="90" y="0"/>
                </a:cxn>
                <a:cxn ang="0">
                  <a:pos x="90" y="0"/>
                </a:cxn>
                <a:cxn ang="0">
                  <a:pos x="108" y="0"/>
                </a:cxn>
                <a:cxn ang="0">
                  <a:pos x="124" y="2"/>
                </a:cxn>
                <a:cxn ang="0">
                  <a:pos x="140" y="4"/>
                </a:cxn>
                <a:cxn ang="0">
                  <a:pos x="152" y="8"/>
                </a:cxn>
                <a:cxn ang="0">
                  <a:pos x="164" y="12"/>
                </a:cxn>
                <a:cxn ang="0">
                  <a:pos x="172" y="18"/>
                </a:cxn>
                <a:cxn ang="0">
                  <a:pos x="178" y="22"/>
                </a:cxn>
                <a:cxn ang="0">
                  <a:pos x="178" y="28"/>
                </a:cxn>
                <a:cxn ang="0">
                  <a:pos x="178" y="28"/>
                </a:cxn>
              </a:cxnLst>
              <a:rect l="0" t="0" r="r" b="b"/>
              <a:pathLst>
                <a:path w="178" h="58">
                  <a:moveTo>
                    <a:pt x="178" y="28"/>
                  </a:moveTo>
                  <a:lnTo>
                    <a:pt x="178" y="28"/>
                  </a:lnTo>
                  <a:lnTo>
                    <a:pt x="178" y="34"/>
                  </a:lnTo>
                  <a:lnTo>
                    <a:pt x="172" y="40"/>
                  </a:lnTo>
                  <a:lnTo>
                    <a:pt x="164" y="44"/>
                  </a:lnTo>
                  <a:lnTo>
                    <a:pt x="152" y="50"/>
                  </a:lnTo>
                  <a:lnTo>
                    <a:pt x="140" y="52"/>
                  </a:lnTo>
                  <a:lnTo>
                    <a:pt x="124" y="56"/>
                  </a:lnTo>
                  <a:lnTo>
                    <a:pt x="108" y="58"/>
                  </a:lnTo>
                  <a:lnTo>
                    <a:pt x="90" y="58"/>
                  </a:lnTo>
                  <a:lnTo>
                    <a:pt x="90" y="58"/>
                  </a:lnTo>
                  <a:lnTo>
                    <a:pt x="72" y="58"/>
                  </a:lnTo>
                  <a:lnTo>
                    <a:pt x="54" y="56"/>
                  </a:lnTo>
                  <a:lnTo>
                    <a:pt x="40" y="52"/>
                  </a:lnTo>
                  <a:lnTo>
                    <a:pt x="26" y="50"/>
                  </a:lnTo>
                  <a:lnTo>
                    <a:pt x="14" y="44"/>
                  </a:lnTo>
                  <a:lnTo>
                    <a:pt x="6" y="40"/>
                  </a:lnTo>
                  <a:lnTo>
                    <a:pt x="2" y="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22"/>
                  </a:lnTo>
                  <a:lnTo>
                    <a:pt x="6" y="18"/>
                  </a:lnTo>
                  <a:lnTo>
                    <a:pt x="14" y="12"/>
                  </a:lnTo>
                  <a:lnTo>
                    <a:pt x="26" y="8"/>
                  </a:lnTo>
                  <a:lnTo>
                    <a:pt x="40" y="4"/>
                  </a:lnTo>
                  <a:lnTo>
                    <a:pt x="54" y="2"/>
                  </a:lnTo>
                  <a:lnTo>
                    <a:pt x="72" y="0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108" y="0"/>
                  </a:lnTo>
                  <a:lnTo>
                    <a:pt x="124" y="2"/>
                  </a:lnTo>
                  <a:lnTo>
                    <a:pt x="140" y="4"/>
                  </a:lnTo>
                  <a:lnTo>
                    <a:pt x="152" y="8"/>
                  </a:lnTo>
                  <a:lnTo>
                    <a:pt x="164" y="12"/>
                  </a:lnTo>
                  <a:lnTo>
                    <a:pt x="172" y="18"/>
                  </a:lnTo>
                  <a:lnTo>
                    <a:pt x="178" y="22"/>
                  </a:lnTo>
                  <a:lnTo>
                    <a:pt x="178" y="28"/>
                  </a:lnTo>
                  <a:lnTo>
                    <a:pt x="178" y="28"/>
                  </a:lnTo>
                  <a:close/>
                </a:path>
              </a:pathLst>
            </a:custGeom>
            <a:solidFill>
              <a:srgbClr val="8E5C6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403" name="Freeform 115"/>
            <p:cNvSpPr>
              <a:spLocks/>
            </p:cNvSpPr>
            <p:nvPr userDrawn="1"/>
          </p:nvSpPr>
          <p:spPr bwMode="auto">
            <a:xfrm>
              <a:off x="3032125" y="4567238"/>
              <a:ext cx="374650" cy="371475"/>
            </a:xfrm>
            <a:custGeom>
              <a:avLst/>
              <a:gdLst/>
              <a:ahLst/>
              <a:cxnLst>
                <a:cxn ang="0">
                  <a:pos x="236" y="118"/>
                </a:cxn>
                <a:cxn ang="0">
                  <a:pos x="236" y="118"/>
                </a:cxn>
                <a:cxn ang="0">
                  <a:pos x="234" y="130"/>
                </a:cxn>
                <a:cxn ang="0">
                  <a:pos x="234" y="140"/>
                </a:cxn>
                <a:cxn ang="0">
                  <a:pos x="226" y="164"/>
                </a:cxn>
                <a:cxn ang="0">
                  <a:pos x="216" y="184"/>
                </a:cxn>
                <a:cxn ang="0">
                  <a:pos x="202" y="200"/>
                </a:cxn>
                <a:cxn ang="0">
                  <a:pos x="184" y="214"/>
                </a:cxn>
                <a:cxn ang="0">
                  <a:pos x="164" y="226"/>
                </a:cxn>
                <a:cxn ang="0">
                  <a:pos x="142" y="232"/>
                </a:cxn>
                <a:cxn ang="0">
                  <a:pos x="130" y="234"/>
                </a:cxn>
                <a:cxn ang="0">
                  <a:pos x="118" y="234"/>
                </a:cxn>
                <a:cxn ang="0">
                  <a:pos x="118" y="234"/>
                </a:cxn>
                <a:cxn ang="0">
                  <a:pos x="106" y="234"/>
                </a:cxn>
                <a:cxn ang="0">
                  <a:pos x="94" y="232"/>
                </a:cxn>
                <a:cxn ang="0">
                  <a:pos x="72" y="226"/>
                </a:cxn>
                <a:cxn ang="0">
                  <a:pos x="52" y="214"/>
                </a:cxn>
                <a:cxn ang="0">
                  <a:pos x="34" y="200"/>
                </a:cxn>
                <a:cxn ang="0">
                  <a:pos x="20" y="184"/>
                </a:cxn>
                <a:cxn ang="0">
                  <a:pos x="10" y="164"/>
                </a:cxn>
                <a:cxn ang="0">
                  <a:pos x="2" y="140"/>
                </a:cxn>
                <a:cxn ang="0">
                  <a:pos x="0" y="130"/>
                </a:cxn>
                <a:cxn ang="0">
                  <a:pos x="0" y="118"/>
                </a:cxn>
                <a:cxn ang="0">
                  <a:pos x="0" y="118"/>
                </a:cxn>
                <a:cxn ang="0">
                  <a:pos x="0" y="106"/>
                </a:cxn>
                <a:cxn ang="0">
                  <a:pos x="2" y="94"/>
                </a:cxn>
                <a:cxn ang="0">
                  <a:pos x="10" y="72"/>
                </a:cxn>
                <a:cxn ang="0">
                  <a:pos x="20" y="52"/>
                </a:cxn>
                <a:cxn ang="0">
                  <a:pos x="34" y="34"/>
                </a:cxn>
                <a:cxn ang="0">
                  <a:pos x="52" y="20"/>
                </a:cxn>
                <a:cxn ang="0">
                  <a:pos x="72" y="8"/>
                </a:cxn>
                <a:cxn ang="0">
                  <a:pos x="94" y="2"/>
                </a:cxn>
                <a:cxn ang="0">
                  <a:pos x="106" y="0"/>
                </a:cxn>
                <a:cxn ang="0">
                  <a:pos x="118" y="0"/>
                </a:cxn>
                <a:cxn ang="0">
                  <a:pos x="118" y="0"/>
                </a:cxn>
                <a:cxn ang="0">
                  <a:pos x="130" y="0"/>
                </a:cxn>
                <a:cxn ang="0">
                  <a:pos x="142" y="2"/>
                </a:cxn>
                <a:cxn ang="0">
                  <a:pos x="164" y="8"/>
                </a:cxn>
                <a:cxn ang="0">
                  <a:pos x="184" y="20"/>
                </a:cxn>
                <a:cxn ang="0">
                  <a:pos x="202" y="34"/>
                </a:cxn>
                <a:cxn ang="0">
                  <a:pos x="216" y="52"/>
                </a:cxn>
                <a:cxn ang="0">
                  <a:pos x="226" y="72"/>
                </a:cxn>
                <a:cxn ang="0">
                  <a:pos x="234" y="94"/>
                </a:cxn>
                <a:cxn ang="0">
                  <a:pos x="234" y="106"/>
                </a:cxn>
                <a:cxn ang="0">
                  <a:pos x="236" y="118"/>
                </a:cxn>
                <a:cxn ang="0">
                  <a:pos x="236" y="118"/>
                </a:cxn>
              </a:cxnLst>
              <a:rect l="0" t="0" r="r" b="b"/>
              <a:pathLst>
                <a:path w="236" h="234">
                  <a:moveTo>
                    <a:pt x="236" y="118"/>
                  </a:moveTo>
                  <a:lnTo>
                    <a:pt x="236" y="118"/>
                  </a:lnTo>
                  <a:lnTo>
                    <a:pt x="234" y="130"/>
                  </a:lnTo>
                  <a:lnTo>
                    <a:pt x="234" y="140"/>
                  </a:lnTo>
                  <a:lnTo>
                    <a:pt x="226" y="164"/>
                  </a:lnTo>
                  <a:lnTo>
                    <a:pt x="216" y="184"/>
                  </a:lnTo>
                  <a:lnTo>
                    <a:pt x="202" y="200"/>
                  </a:lnTo>
                  <a:lnTo>
                    <a:pt x="184" y="214"/>
                  </a:lnTo>
                  <a:lnTo>
                    <a:pt x="164" y="226"/>
                  </a:lnTo>
                  <a:lnTo>
                    <a:pt x="142" y="232"/>
                  </a:lnTo>
                  <a:lnTo>
                    <a:pt x="130" y="234"/>
                  </a:lnTo>
                  <a:lnTo>
                    <a:pt x="118" y="234"/>
                  </a:lnTo>
                  <a:lnTo>
                    <a:pt x="118" y="234"/>
                  </a:lnTo>
                  <a:lnTo>
                    <a:pt x="106" y="234"/>
                  </a:lnTo>
                  <a:lnTo>
                    <a:pt x="94" y="232"/>
                  </a:lnTo>
                  <a:lnTo>
                    <a:pt x="72" y="226"/>
                  </a:lnTo>
                  <a:lnTo>
                    <a:pt x="52" y="214"/>
                  </a:lnTo>
                  <a:lnTo>
                    <a:pt x="34" y="200"/>
                  </a:lnTo>
                  <a:lnTo>
                    <a:pt x="20" y="184"/>
                  </a:lnTo>
                  <a:lnTo>
                    <a:pt x="10" y="164"/>
                  </a:lnTo>
                  <a:lnTo>
                    <a:pt x="2" y="140"/>
                  </a:lnTo>
                  <a:lnTo>
                    <a:pt x="0" y="130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0" y="106"/>
                  </a:lnTo>
                  <a:lnTo>
                    <a:pt x="2" y="94"/>
                  </a:lnTo>
                  <a:lnTo>
                    <a:pt x="10" y="72"/>
                  </a:lnTo>
                  <a:lnTo>
                    <a:pt x="20" y="52"/>
                  </a:lnTo>
                  <a:lnTo>
                    <a:pt x="34" y="34"/>
                  </a:lnTo>
                  <a:lnTo>
                    <a:pt x="52" y="20"/>
                  </a:lnTo>
                  <a:lnTo>
                    <a:pt x="72" y="8"/>
                  </a:lnTo>
                  <a:lnTo>
                    <a:pt x="94" y="2"/>
                  </a:lnTo>
                  <a:lnTo>
                    <a:pt x="106" y="0"/>
                  </a:lnTo>
                  <a:lnTo>
                    <a:pt x="118" y="0"/>
                  </a:lnTo>
                  <a:lnTo>
                    <a:pt x="118" y="0"/>
                  </a:lnTo>
                  <a:lnTo>
                    <a:pt x="130" y="0"/>
                  </a:lnTo>
                  <a:lnTo>
                    <a:pt x="142" y="2"/>
                  </a:lnTo>
                  <a:lnTo>
                    <a:pt x="164" y="8"/>
                  </a:lnTo>
                  <a:lnTo>
                    <a:pt x="184" y="20"/>
                  </a:lnTo>
                  <a:lnTo>
                    <a:pt x="202" y="34"/>
                  </a:lnTo>
                  <a:lnTo>
                    <a:pt x="216" y="52"/>
                  </a:lnTo>
                  <a:lnTo>
                    <a:pt x="226" y="72"/>
                  </a:lnTo>
                  <a:lnTo>
                    <a:pt x="234" y="94"/>
                  </a:lnTo>
                  <a:lnTo>
                    <a:pt x="234" y="106"/>
                  </a:lnTo>
                  <a:lnTo>
                    <a:pt x="236" y="118"/>
                  </a:lnTo>
                  <a:lnTo>
                    <a:pt x="236" y="1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404" name="Freeform 116"/>
            <p:cNvSpPr>
              <a:spLocks noEditPoints="1"/>
            </p:cNvSpPr>
            <p:nvPr userDrawn="1"/>
          </p:nvSpPr>
          <p:spPr bwMode="auto">
            <a:xfrm>
              <a:off x="2851150" y="4386263"/>
              <a:ext cx="733425" cy="733425"/>
            </a:xfrm>
            <a:custGeom>
              <a:avLst/>
              <a:gdLst/>
              <a:ahLst/>
              <a:cxnLst>
                <a:cxn ang="0">
                  <a:pos x="208" y="462"/>
                </a:cxn>
                <a:cxn ang="0">
                  <a:pos x="142" y="444"/>
                </a:cxn>
                <a:cxn ang="0">
                  <a:pos x="86" y="410"/>
                </a:cxn>
                <a:cxn ang="0">
                  <a:pos x="40" y="360"/>
                </a:cxn>
                <a:cxn ang="0">
                  <a:pos x="12" y="300"/>
                </a:cxn>
                <a:cxn ang="0">
                  <a:pos x="0" y="232"/>
                </a:cxn>
                <a:cxn ang="0">
                  <a:pos x="6" y="184"/>
                </a:cxn>
                <a:cxn ang="0">
                  <a:pos x="28" y="122"/>
                </a:cxn>
                <a:cxn ang="0">
                  <a:pos x="68" y="68"/>
                </a:cxn>
                <a:cxn ang="0">
                  <a:pos x="122" y="28"/>
                </a:cxn>
                <a:cxn ang="0">
                  <a:pos x="186" y="4"/>
                </a:cxn>
                <a:cxn ang="0">
                  <a:pos x="232" y="0"/>
                </a:cxn>
                <a:cxn ang="0">
                  <a:pos x="300" y="10"/>
                </a:cxn>
                <a:cxn ang="0">
                  <a:pos x="362" y="40"/>
                </a:cxn>
                <a:cxn ang="0">
                  <a:pos x="410" y="84"/>
                </a:cxn>
                <a:cxn ang="0">
                  <a:pos x="444" y="142"/>
                </a:cxn>
                <a:cxn ang="0">
                  <a:pos x="462" y="208"/>
                </a:cxn>
                <a:cxn ang="0">
                  <a:pos x="462" y="254"/>
                </a:cxn>
                <a:cxn ang="0">
                  <a:pos x="444" y="322"/>
                </a:cxn>
                <a:cxn ang="0">
                  <a:pos x="410" y="378"/>
                </a:cxn>
                <a:cxn ang="0">
                  <a:pos x="362" y="422"/>
                </a:cxn>
                <a:cxn ang="0">
                  <a:pos x="300" y="452"/>
                </a:cxn>
                <a:cxn ang="0">
                  <a:pos x="232" y="462"/>
                </a:cxn>
                <a:cxn ang="0">
                  <a:pos x="232" y="66"/>
                </a:cxn>
                <a:cxn ang="0">
                  <a:pos x="182" y="74"/>
                </a:cxn>
                <a:cxn ang="0">
                  <a:pos x="140" y="94"/>
                </a:cxn>
                <a:cxn ang="0">
                  <a:pos x="104" y="126"/>
                </a:cxn>
                <a:cxn ang="0">
                  <a:pos x="80" y="168"/>
                </a:cxn>
                <a:cxn ang="0">
                  <a:pos x="68" y="214"/>
                </a:cxn>
                <a:cxn ang="0">
                  <a:pos x="68" y="248"/>
                </a:cxn>
                <a:cxn ang="0">
                  <a:pos x="80" y="296"/>
                </a:cxn>
                <a:cxn ang="0">
                  <a:pos x="104" y="336"/>
                </a:cxn>
                <a:cxn ang="0">
                  <a:pos x="140" y="368"/>
                </a:cxn>
                <a:cxn ang="0">
                  <a:pos x="182" y="390"/>
                </a:cxn>
                <a:cxn ang="0">
                  <a:pos x="232" y="396"/>
                </a:cxn>
                <a:cxn ang="0">
                  <a:pos x="266" y="394"/>
                </a:cxn>
                <a:cxn ang="0">
                  <a:pos x="310" y="376"/>
                </a:cxn>
                <a:cxn ang="0">
                  <a:pos x="348" y="348"/>
                </a:cxn>
                <a:cxn ang="0">
                  <a:pos x="378" y="310"/>
                </a:cxn>
                <a:cxn ang="0">
                  <a:pos x="394" y="264"/>
                </a:cxn>
                <a:cxn ang="0">
                  <a:pos x="398" y="232"/>
                </a:cxn>
                <a:cxn ang="0">
                  <a:pos x="390" y="182"/>
                </a:cxn>
                <a:cxn ang="0">
                  <a:pos x="368" y="140"/>
                </a:cxn>
                <a:cxn ang="0">
                  <a:pos x="336" y="104"/>
                </a:cxn>
                <a:cxn ang="0">
                  <a:pos x="296" y="80"/>
                </a:cxn>
                <a:cxn ang="0">
                  <a:pos x="248" y="66"/>
                </a:cxn>
              </a:cxnLst>
              <a:rect l="0" t="0" r="r" b="b"/>
              <a:pathLst>
                <a:path w="462" h="462">
                  <a:moveTo>
                    <a:pt x="232" y="462"/>
                  </a:moveTo>
                  <a:lnTo>
                    <a:pt x="232" y="462"/>
                  </a:lnTo>
                  <a:lnTo>
                    <a:pt x="208" y="462"/>
                  </a:lnTo>
                  <a:lnTo>
                    <a:pt x="186" y="458"/>
                  </a:lnTo>
                  <a:lnTo>
                    <a:pt x="164" y="452"/>
                  </a:lnTo>
                  <a:lnTo>
                    <a:pt x="142" y="444"/>
                  </a:lnTo>
                  <a:lnTo>
                    <a:pt x="122" y="434"/>
                  </a:lnTo>
                  <a:lnTo>
                    <a:pt x="102" y="422"/>
                  </a:lnTo>
                  <a:lnTo>
                    <a:pt x="86" y="410"/>
                  </a:lnTo>
                  <a:lnTo>
                    <a:pt x="68" y="394"/>
                  </a:lnTo>
                  <a:lnTo>
                    <a:pt x="54" y="378"/>
                  </a:lnTo>
                  <a:lnTo>
                    <a:pt x="40" y="360"/>
                  </a:lnTo>
                  <a:lnTo>
                    <a:pt x="28" y="342"/>
                  </a:lnTo>
                  <a:lnTo>
                    <a:pt x="20" y="322"/>
                  </a:lnTo>
                  <a:lnTo>
                    <a:pt x="12" y="300"/>
                  </a:lnTo>
                  <a:lnTo>
                    <a:pt x="6" y="278"/>
                  </a:lnTo>
                  <a:lnTo>
                    <a:pt x="2" y="254"/>
                  </a:lnTo>
                  <a:lnTo>
                    <a:pt x="0" y="232"/>
                  </a:lnTo>
                  <a:lnTo>
                    <a:pt x="0" y="232"/>
                  </a:lnTo>
                  <a:lnTo>
                    <a:pt x="2" y="208"/>
                  </a:lnTo>
                  <a:lnTo>
                    <a:pt x="6" y="184"/>
                  </a:lnTo>
                  <a:lnTo>
                    <a:pt x="12" y="162"/>
                  </a:lnTo>
                  <a:lnTo>
                    <a:pt x="20" y="142"/>
                  </a:lnTo>
                  <a:lnTo>
                    <a:pt x="28" y="122"/>
                  </a:lnTo>
                  <a:lnTo>
                    <a:pt x="40" y="102"/>
                  </a:lnTo>
                  <a:lnTo>
                    <a:pt x="54" y="84"/>
                  </a:lnTo>
                  <a:lnTo>
                    <a:pt x="68" y="68"/>
                  </a:lnTo>
                  <a:lnTo>
                    <a:pt x="86" y="54"/>
                  </a:lnTo>
                  <a:lnTo>
                    <a:pt x="102" y="40"/>
                  </a:lnTo>
                  <a:lnTo>
                    <a:pt x="122" y="28"/>
                  </a:lnTo>
                  <a:lnTo>
                    <a:pt x="142" y="18"/>
                  </a:lnTo>
                  <a:lnTo>
                    <a:pt x="164" y="10"/>
                  </a:lnTo>
                  <a:lnTo>
                    <a:pt x="186" y="4"/>
                  </a:lnTo>
                  <a:lnTo>
                    <a:pt x="208" y="2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56" y="2"/>
                  </a:lnTo>
                  <a:lnTo>
                    <a:pt x="278" y="4"/>
                  </a:lnTo>
                  <a:lnTo>
                    <a:pt x="300" y="10"/>
                  </a:lnTo>
                  <a:lnTo>
                    <a:pt x="322" y="18"/>
                  </a:lnTo>
                  <a:lnTo>
                    <a:pt x="342" y="28"/>
                  </a:lnTo>
                  <a:lnTo>
                    <a:pt x="362" y="40"/>
                  </a:lnTo>
                  <a:lnTo>
                    <a:pt x="378" y="54"/>
                  </a:lnTo>
                  <a:lnTo>
                    <a:pt x="396" y="68"/>
                  </a:lnTo>
                  <a:lnTo>
                    <a:pt x="410" y="84"/>
                  </a:lnTo>
                  <a:lnTo>
                    <a:pt x="424" y="102"/>
                  </a:lnTo>
                  <a:lnTo>
                    <a:pt x="436" y="122"/>
                  </a:lnTo>
                  <a:lnTo>
                    <a:pt x="444" y="142"/>
                  </a:lnTo>
                  <a:lnTo>
                    <a:pt x="452" y="162"/>
                  </a:lnTo>
                  <a:lnTo>
                    <a:pt x="458" y="184"/>
                  </a:lnTo>
                  <a:lnTo>
                    <a:pt x="462" y="208"/>
                  </a:lnTo>
                  <a:lnTo>
                    <a:pt x="462" y="232"/>
                  </a:lnTo>
                  <a:lnTo>
                    <a:pt x="462" y="232"/>
                  </a:lnTo>
                  <a:lnTo>
                    <a:pt x="462" y="254"/>
                  </a:lnTo>
                  <a:lnTo>
                    <a:pt x="458" y="278"/>
                  </a:lnTo>
                  <a:lnTo>
                    <a:pt x="452" y="300"/>
                  </a:lnTo>
                  <a:lnTo>
                    <a:pt x="444" y="322"/>
                  </a:lnTo>
                  <a:lnTo>
                    <a:pt x="436" y="342"/>
                  </a:lnTo>
                  <a:lnTo>
                    <a:pt x="424" y="360"/>
                  </a:lnTo>
                  <a:lnTo>
                    <a:pt x="410" y="378"/>
                  </a:lnTo>
                  <a:lnTo>
                    <a:pt x="396" y="394"/>
                  </a:lnTo>
                  <a:lnTo>
                    <a:pt x="378" y="410"/>
                  </a:lnTo>
                  <a:lnTo>
                    <a:pt x="362" y="422"/>
                  </a:lnTo>
                  <a:lnTo>
                    <a:pt x="342" y="434"/>
                  </a:lnTo>
                  <a:lnTo>
                    <a:pt x="322" y="444"/>
                  </a:lnTo>
                  <a:lnTo>
                    <a:pt x="300" y="452"/>
                  </a:lnTo>
                  <a:lnTo>
                    <a:pt x="278" y="458"/>
                  </a:lnTo>
                  <a:lnTo>
                    <a:pt x="256" y="462"/>
                  </a:lnTo>
                  <a:lnTo>
                    <a:pt x="232" y="462"/>
                  </a:lnTo>
                  <a:lnTo>
                    <a:pt x="232" y="462"/>
                  </a:lnTo>
                  <a:close/>
                  <a:moveTo>
                    <a:pt x="232" y="66"/>
                  </a:moveTo>
                  <a:lnTo>
                    <a:pt x="232" y="66"/>
                  </a:lnTo>
                  <a:lnTo>
                    <a:pt x="216" y="66"/>
                  </a:lnTo>
                  <a:lnTo>
                    <a:pt x="198" y="70"/>
                  </a:lnTo>
                  <a:lnTo>
                    <a:pt x="182" y="74"/>
                  </a:lnTo>
                  <a:lnTo>
                    <a:pt x="168" y="80"/>
                  </a:lnTo>
                  <a:lnTo>
                    <a:pt x="154" y="86"/>
                  </a:lnTo>
                  <a:lnTo>
                    <a:pt x="140" y="94"/>
                  </a:lnTo>
                  <a:lnTo>
                    <a:pt x="126" y="104"/>
                  </a:lnTo>
                  <a:lnTo>
                    <a:pt x="116" y="114"/>
                  </a:lnTo>
                  <a:lnTo>
                    <a:pt x="104" y="126"/>
                  </a:lnTo>
                  <a:lnTo>
                    <a:pt x="96" y="140"/>
                  </a:lnTo>
                  <a:lnTo>
                    <a:pt x="86" y="152"/>
                  </a:lnTo>
                  <a:lnTo>
                    <a:pt x="80" y="168"/>
                  </a:lnTo>
                  <a:lnTo>
                    <a:pt x="74" y="182"/>
                  </a:lnTo>
                  <a:lnTo>
                    <a:pt x="70" y="198"/>
                  </a:lnTo>
                  <a:lnTo>
                    <a:pt x="68" y="214"/>
                  </a:lnTo>
                  <a:lnTo>
                    <a:pt x="66" y="232"/>
                  </a:lnTo>
                  <a:lnTo>
                    <a:pt x="66" y="232"/>
                  </a:lnTo>
                  <a:lnTo>
                    <a:pt x="68" y="248"/>
                  </a:lnTo>
                  <a:lnTo>
                    <a:pt x="70" y="264"/>
                  </a:lnTo>
                  <a:lnTo>
                    <a:pt x="74" y="280"/>
                  </a:lnTo>
                  <a:lnTo>
                    <a:pt x="80" y="296"/>
                  </a:lnTo>
                  <a:lnTo>
                    <a:pt x="86" y="310"/>
                  </a:lnTo>
                  <a:lnTo>
                    <a:pt x="96" y="324"/>
                  </a:lnTo>
                  <a:lnTo>
                    <a:pt x="104" y="336"/>
                  </a:lnTo>
                  <a:lnTo>
                    <a:pt x="116" y="348"/>
                  </a:lnTo>
                  <a:lnTo>
                    <a:pt x="126" y="358"/>
                  </a:lnTo>
                  <a:lnTo>
                    <a:pt x="140" y="368"/>
                  </a:lnTo>
                  <a:lnTo>
                    <a:pt x="154" y="376"/>
                  </a:lnTo>
                  <a:lnTo>
                    <a:pt x="168" y="384"/>
                  </a:lnTo>
                  <a:lnTo>
                    <a:pt x="182" y="390"/>
                  </a:lnTo>
                  <a:lnTo>
                    <a:pt x="198" y="394"/>
                  </a:lnTo>
                  <a:lnTo>
                    <a:pt x="216" y="396"/>
                  </a:lnTo>
                  <a:lnTo>
                    <a:pt x="232" y="396"/>
                  </a:lnTo>
                  <a:lnTo>
                    <a:pt x="232" y="396"/>
                  </a:lnTo>
                  <a:lnTo>
                    <a:pt x="248" y="396"/>
                  </a:lnTo>
                  <a:lnTo>
                    <a:pt x="266" y="394"/>
                  </a:lnTo>
                  <a:lnTo>
                    <a:pt x="280" y="390"/>
                  </a:lnTo>
                  <a:lnTo>
                    <a:pt x="296" y="384"/>
                  </a:lnTo>
                  <a:lnTo>
                    <a:pt x="310" y="376"/>
                  </a:lnTo>
                  <a:lnTo>
                    <a:pt x="324" y="368"/>
                  </a:lnTo>
                  <a:lnTo>
                    <a:pt x="336" y="358"/>
                  </a:lnTo>
                  <a:lnTo>
                    <a:pt x="348" y="348"/>
                  </a:lnTo>
                  <a:lnTo>
                    <a:pt x="360" y="336"/>
                  </a:lnTo>
                  <a:lnTo>
                    <a:pt x="368" y="324"/>
                  </a:lnTo>
                  <a:lnTo>
                    <a:pt x="378" y="310"/>
                  </a:lnTo>
                  <a:lnTo>
                    <a:pt x="384" y="296"/>
                  </a:lnTo>
                  <a:lnTo>
                    <a:pt x="390" y="280"/>
                  </a:lnTo>
                  <a:lnTo>
                    <a:pt x="394" y="264"/>
                  </a:lnTo>
                  <a:lnTo>
                    <a:pt x="396" y="248"/>
                  </a:lnTo>
                  <a:lnTo>
                    <a:pt x="398" y="232"/>
                  </a:lnTo>
                  <a:lnTo>
                    <a:pt x="398" y="232"/>
                  </a:lnTo>
                  <a:lnTo>
                    <a:pt x="396" y="214"/>
                  </a:lnTo>
                  <a:lnTo>
                    <a:pt x="394" y="198"/>
                  </a:lnTo>
                  <a:lnTo>
                    <a:pt x="390" y="182"/>
                  </a:lnTo>
                  <a:lnTo>
                    <a:pt x="384" y="168"/>
                  </a:lnTo>
                  <a:lnTo>
                    <a:pt x="378" y="152"/>
                  </a:lnTo>
                  <a:lnTo>
                    <a:pt x="368" y="140"/>
                  </a:lnTo>
                  <a:lnTo>
                    <a:pt x="360" y="126"/>
                  </a:lnTo>
                  <a:lnTo>
                    <a:pt x="348" y="114"/>
                  </a:lnTo>
                  <a:lnTo>
                    <a:pt x="336" y="104"/>
                  </a:lnTo>
                  <a:lnTo>
                    <a:pt x="324" y="94"/>
                  </a:lnTo>
                  <a:lnTo>
                    <a:pt x="310" y="86"/>
                  </a:lnTo>
                  <a:lnTo>
                    <a:pt x="296" y="80"/>
                  </a:lnTo>
                  <a:lnTo>
                    <a:pt x="280" y="74"/>
                  </a:lnTo>
                  <a:lnTo>
                    <a:pt x="266" y="70"/>
                  </a:lnTo>
                  <a:lnTo>
                    <a:pt x="248" y="66"/>
                  </a:lnTo>
                  <a:lnTo>
                    <a:pt x="232" y="66"/>
                  </a:lnTo>
                  <a:lnTo>
                    <a:pt x="232" y="6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405" name="Freeform 117"/>
            <p:cNvSpPr>
              <a:spLocks/>
            </p:cNvSpPr>
            <p:nvPr userDrawn="1"/>
          </p:nvSpPr>
          <p:spPr bwMode="auto">
            <a:xfrm>
              <a:off x="3079750" y="5259388"/>
              <a:ext cx="523875" cy="806450"/>
            </a:xfrm>
            <a:custGeom>
              <a:avLst/>
              <a:gdLst/>
              <a:ahLst/>
              <a:cxnLst>
                <a:cxn ang="0">
                  <a:pos x="232" y="502"/>
                </a:cxn>
                <a:cxn ang="0">
                  <a:pos x="232" y="502"/>
                </a:cxn>
                <a:cxn ang="0">
                  <a:pos x="220" y="496"/>
                </a:cxn>
                <a:cxn ang="0">
                  <a:pos x="208" y="492"/>
                </a:cxn>
                <a:cxn ang="0">
                  <a:pos x="186" y="478"/>
                </a:cxn>
                <a:cxn ang="0">
                  <a:pos x="170" y="466"/>
                </a:cxn>
                <a:cxn ang="0">
                  <a:pos x="166" y="462"/>
                </a:cxn>
                <a:cxn ang="0">
                  <a:pos x="0" y="290"/>
                </a:cxn>
                <a:cxn ang="0">
                  <a:pos x="28" y="0"/>
                </a:cxn>
                <a:cxn ang="0">
                  <a:pos x="28" y="0"/>
                </a:cxn>
                <a:cxn ang="0">
                  <a:pos x="40" y="4"/>
                </a:cxn>
                <a:cxn ang="0">
                  <a:pos x="54" y="10"/>
                </a:cxn>
                <a:cxn ang="0">
                  <a:pos x="70" y="20"/>
                </a:cxn>
                <a:cxn ang="0">
                  <a:pos x="86" y="34"/>
                </a:cxn>
                <a:cxn ang="0">
                  <a:pos x="94" y="44"/>
                </a:cxn>
                <a:cxn ang="0">
                  <a:pos x="100" y="54"/>
                </a:cxn>
                <a:cxn ang="0">
                  <a:pos x="108" y="66"/>
                </a:cxn>
                <a:cxn ang="0">
                  <a:pos x="112" y="80"/>
                </a:cxn>
                <a:cxn ang="0">
                  <a:pos x="116" y="96"/>
                </a:cxn>
                <a:cxn ang="0">
                  <a:pos x="120" y="112"/>
                </a:cxn>
                <a:cxn ang="0">
                  <a:pos x="120" y="112"/>
                </a:cxn>
                <a:cxn ang="0">
                  <a:pos x="126" y="178"/>
                </a:cxn>
                <a:cxn ang="0">
                  <a:pos x="130" y="226"/>
                </a:cxn>
                <a:cxn ang="0">
                  <a:pos x="130" y="268"/>
                </a:cxn>
                <a:cxn ang="0">
                  <a:pos x="274" y="358"/>
                </a:cxn>
                <a:cxn ang="0">
                  <a:pos x="274" y="358"/>
                </a:cxn>
                <a:cxn ang="0">
                  <a:pos x="280" y="362"/>
                </a:cxn>
                <a:cxn ang="0">
                  <a:pos x="294" y="374"/>
                </a:cxn>
                <a:cxn ang="0">
                  <a:pos x="294" y="374"/>
                </a:cxn>
                <a:cxn ang="0">
                  <a:pos x="310" y="394"/>
                </a:cxn>
                <a:cxn ang="0">
                  <a:pos x="318" y="404"/>
                </a:cxn>
                <a:cxn ang="0">
                  <a:pos x="324" y="416"/>
                </a:cxn>
                <a:cxn ang="0">
                  <a:pos x="328" y="428"/>
                </a:cxn>
                <a:cxn ang="0">
                  <a:pos x="330" y="442"/>
                </a:cxn>
                <a:cxn ang="0">
                  <a:pos x="328" y="454"/>
                </a:cxn>
                <a:cxn ang="0">
                  <a:pos x="324" y="468"/>
                </a:cxn>
                <a:cxn ang="0">
                  <a:pos x="324" y="468"/>
                </a:cxn>
                <a:cxn ang="0">
                  <a:pos x="312" y="486"/>
                </a:cxn>
                <a:cxn ang="0">
                  <a:pos x="300" y="496"/>
                </a:cxn>
                <a:cxn ang="0">
                  <a:pos x="288" y="504"/>
                </a:cxn>
                <a:cxn ang="0">
                  <a:pos x="274" y="508"/>
                </a:cxn>
                <a:cxn ang="0">
                  <a:pos x="262" y="508"/>
                </a:cxn>
                <a:cxn ang="0">
                  <a:pos x="250" y="506"/>
                </a:cxn>
                <a:cxn ang="0">
                  <a:pos x="232" y="502"/>
                </a:cxn>
                <a:cxn ang="0">
                  <a:pos x="232" y="502"/>
                </a:cxn>
              </a:cxnLst>
              <a:rect l="0" t="0" r="r" b="b"/>
              <a:pathLst>
                <a:path w="330" h="508">
                  <a:moveTo>
                    <a:pt x="232" y="502"/>
                  </a:moveTo>
                  <a:lnTo>
                    <a:pt x="232" y="502"/>
                  </a:lnTo>
                  <a:lnTo>
                    <a:pt x="220" y="496"/>
                  </a:lnTo>
                  <a:lnTo>
                    <a:pt x="208" y="492"/>
                  </a:lnTo>
                  <a:lnTo>
                    <a:pt x="186" y="478"/>
                  </a:lnTo>
                  <a:lnTo>
                    <a:pt x="170" y="466"/>
                  </a:lnTo>
                  <a:lnTo>
                    <a:pt x="166" y="462"/>
                  </a:lnTo>
                  <a:lnTo>
                    <a:pt x="0" y="29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40" y="4"/>
                  </a:lnTo>
                  <a:lnTo>
                    <a:pt x="54" y="10"/>
                  </a:lnTo>
                  <a:lnTo>
                    <a:pt x="70" y="20"/>
                  </a:lnTo>
                  <a:lnTo>
                    <a:pt x="86" y="34"/>
                  </a:lnTo>
                  <a:lnTo>
                    <a:pt x="94" y="44"/>
                  </a:lnTo>
                  <a:lnTo>
                    <a:pt x="100" y="54"/>
                  </a:lnTo>
                  <a:lnTo>
                    <a:pt x="108" y="66"/>
                  </a:lnTo>
                  <a:lnTo>
                    <a:pt x="112" y="80"/>
                  </a:lnTo>
                  <a:lnTo>
                    <a:pt x="116" y="96"/>
                  </a:lnTo>
                  <a:lnTo>
                    <a:pt x="120" y="112"/>
                  </a:lnTo>
                  <a:lnTo>
                    <a:pt x="120" y="112"/>
                  </a:lnTo>
                  <a:lnTo>
                    <a:pt x="126" y="178"/>
                  </a:lnTo>
                  <a:lnTo>
                    <a:pt x="130" y="226"/>
                  </a:lnTo>
                  <a:lnTo>
                    <a:pt x="130" y="268"/>
                  </a:lnTo>
                  <a:lnTo>
                    <a:pt x="274" y="358"/>
                  </a:lnTo>
                  <a:lnTo>
                    <a:pt x="274" y="358"/>
                  </a:lnTo>
                  <a:lnTo>
                    <a:pt x="280" y="362"/>
                  </a:lnTo>
                  <a:lnTo>
                    <a:pt x="294" y="374"/>
                  </a:lnTo>
                  <a:lnTo>
                    <a:pt x="294" y="374"/>
                  </a:lnTo>
                  <a:lnTo>
                    <a:pt x="310" y="394"/>
                  </a:lnTo>
                  <a:lnTo>
                    <a:pt x="318" y="404"/>
                  </a:lnTo>
                  <a:lnTo>
                    <a:pt x="324" y="416"/>
                  </a:lnTo>
                  <a:lnTo>
                    <a:pt x="328" y="428"/>
                  </a:lnTo>
                  <a:lnTo>
                    <a:pt x="330" y="442"/>
                  </a:lnTo>
                  <a:lnTo>
                    <a:pt x="328" y="454"/>
                  </a:lnTo>
                  <a:lnTo>
                    <a:pt x="324" y="468"/>
                  </a:lnTo>
                  <a:lnTo>
                    <a:pt x="324" y="468"/>
                  </a:lnTo>
                  <a:lnTo>
                    <a:pt x="312" y="486"/>
                  </a:lnTo>
                  <a:lnTo>
                    <a:pt x="300" y="496"/>
                  </a:lnTo>
                  <a:lnTo>
                    <a:pt x="288" y="504"/>
                  </a:lnTo>
                  <a:lnTo>
                    <a:pt x="274" y="508"/>
                  </a:lnTo>
                  <a:lnTo>
                    <a:pt x="262" y="508"/>
                  </a:lnTo>
                  <a:lnTo>
                    <a:pt x="250" y="506"/>
                  </a:lnTo>
                  <a:lnTo>
                    <a:pt x="232" y="502"/>
                  </a:lnTo>
                  <a:lnTo>
                    <a:pt x="232" y="502"/>
                  </a:lnTo>
                  <a:close/>
                </a:path>
              </a:pathLst>
            </a:custGeom>
            <a:solidFill>
              <a:srgbClr val="EE984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406" name="Freeform 118"/>
            <p:cNvSpPr>
              <a:spLocks/>
            </p:cNvSpPr>
            <p:nvPr userDrawn="1"/>
          </p:nvSpPr>
          <p:spPr bwMode="auto">
            <a:xfrm>
              <a:off x="3746500" y="5072063"/>
              <a:ext cx="301625" cy="793750"/>
            </a:xfrm>
            <a:custGeom>
              <a:avLst/>
              <a:gdLst/>
              <a:ahLst/>
              <a:cxnLst>
                <a:cxn ang="0">
                  <a:pos x="188" y="426"/>
                </a:cxn>
                <a:cxn ang="0">
                  <a:pos x="188" y="426"/>
                </a:cxn>
                <a:cxn ang="0">
                  <a:pos x="190" y="440"/>
                </a:cxn>
                <a:cxn ang="0">
                  <a:pos x="188" y="452"/>
                </a:cxn>
                <a:cxn ang="0">
                  <a:pos x="184" y="464"/>
                </a:cxn>
                <a:cxn ang="0">
                  <a:pos x="178" y="474"/>
                </a:cxn>
                <a:cxn ang="0">
                  <a:pos x="170" y="482"/>
                </a:cxn>
                <a:cxn ang="0">
                  <a:pos x="160" y="490"/>
                </a:cxn>
                <a:cxn ang="0">
                  <a:pos x="150" y="496"/>
                </a:cxn>
                <a:cxn ang="0">
                  <a:pos x="138" y="500"/>
                </a:cxn>
                <a:cxn ang="0">
                  <a:pos x="138" y="500"/>
                </a:cxn>
                <a:cxn ang="0">
                  <a:pos x="138" y="500"/>
                </a:cxn>
                <a:cxn ang="0">
                  <a:pos x="124" y="500"/>
                </a:cxn>
                <a:cxn ang="0">
                  <a:pos x="112" y="498"/>
                </a:cxn>
                <a:cxn ang="0">
                  <a:pos x="102" y="494"/>
                </a:cxn>
                <a:cxn ang="0">
                  <a:pos x="90" y="488"/>
                </a:cxn>
                <a:cxn ang="0">
                  <a:pos x="82" y="480"/>
                </a:cxn>
                <a:cxn ang="0">
                  <a:pos x="74" y="472"/>
                </a:cxn>
                <a:cxn ang="0">
                  <a:pos x="68" y="460"/>
                </a:cxn>
                <a:cxn ang="0">
                  <a:pos x="66" y="448"/>
                </a:cxn>
                <a:cxn ang="0">
                  <a:pos x="2" y="74"/>
                </a:cxn>
                <a:cxn ang="0">
                  <a:pos x="2" y="74"/>
                </a:cxn>
                <a:cxn ang="0">
                  <a:pos x="0" y="62"/>
                </a:cxn>
                <a:cxn ang="0">
                  <a:pos x="2" y="50"/>
                </a:cxn>
                <a:cxn ang="0">
                  <a:pos x="6" y="38"/>
                </a:cxn>
                <a:cxn ang="0">
                  <a:pos x="12" y="28"/>
                </a:cxn>
                <a:cxn ang="0">
                  <a:pos x="20" y="18"/>
                </a:cxn>
                <a:cxn ang="0">
                  <a:pos x="30" y="10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52" y="2"/>
                </a:cxn>
                <a:cxn ang="0">
                  <a:pos x="52" y="2"/>
                </a:cxn>
                <a:cxn ang="0">
                  <a:pos x="66" y="0"/>
                </a:cxn>
                <a:cxn ang="0">
                  <a:pos x="78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0"/>
                </a:cxn>
                <a:cxn ang="0">
                  <a:pos x="116" y="30"/>
                </a:cxn>
                <a:cxn ang="0">
                  <a:pos x="122" y="40"/>
                </a:cxn>
                <a:cxn ang="0">
                  <a:pos x="124" y="52"/>
                </a:cxn>
                <a:cxn ang="0">
                  <a:pos x="188" y="426"/>
                </a:cxn>
              </a:cxnLst>
              <a:rect l="0" t="0" r="r" b="b"/>
              <a:pathLst>
                <a:path w="190" h="500">
                  <a:moveTo>
                    <a:pt x="188" y="426"/>
                  </a:moveTo>
                  <a:lnTo>
                    <a:pt x="188" y="426"/>
                  </a:lnTo>
                  <a:lnTo>
                    <a:pt x="190" y="440"/>
                  </a:lnTo>
                  <a:lnTo>
                    <a:pt x="188" y="452"/>
                  </a:lnTo>
                  <a:lnTo>
                    <a:pt x="184" y="464"/>
                  </a:lnTo>
                  <a:lnTo>
                    <a:pt x="178" y="474"/>
                  </a:lnTo>
                  <a:lnTo>
                    <a:pt x="170" y="482"/>
                  </a:lnTo>
                  <a:lnTo>
                    <a:pt x="160" y="490"/>
                  </a:lnTo>
                  <a:lnTo>
                    <a:pt x="150" y="496"/>
                  </a:lnTo>
                  <a:lnTo>
                    <a:pt x="138" y="500"/>
                  </a:lnTo>
                  <a:lnTo>
                    <a:pt x="138" y="500"/>
                  </a:lnTo>
                  <a:lnTo>
                    <a:pt x="138" y="500"/>
                  </a:lnTo>
                  <a:lnTo>
                    <a:pt x="124" y="500"/>
                  </a:lnTo>
                  <a:lnTo>
                    <a:pt x="112" y="498"/>
                  </a:lnTo>
                  <a:lnTo>
                    <a:pt x="102" y="494"/>
                  </a:lnTo>
                  <a:lnTo>
                    <a:pt x="90" y="488"/>
                  </a:lnTo>
                  <a:lnTo>
                    <a:pt x="82" y="480"/>
                  </a:lnTo>
                  <a:lnTo>
                    <a:pt x="74" y="472"/>
                  </a:lnTo>
                  <a:lnTo>
                    <a:pt x="68" y="460"/>
                  </a:lnTo>
                  <a:lnTo>
                    <a:pt x="66" y="448"/>
                  </a:lnTo>
                  <a:lnTo>
                    <a:pt x="2" y="74"/>
                  </a:lnTo>
                  <a:lnTo>
                    <a:pt x="2" y="74"/>
                  </a:lnTo>
                  <a:lnTo>
                    <a:pt x="0" y="62"/>
                  </a:lnTo>
                  <a:lnTo>
                    <a:pt x="2" y="50"/>
                  </a:lnTo>
                  <a:lnTo>
                    <a:pt x="6" y="38"/>
                  </a:lnTo>
                  <a:lnTo>
                    <a:pt x="12" y="28"/>
                  </a:lnTo>
                  <a:lnTo>
                    <a:pt x="20" y="18"/>
                  </a:lnTo>
                  <a:lnTo>
                    <a:pt x="30" y="10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66" y="0"/>
                  </a:lnTo>
                  <a:lnTo>
                    <a:pt x="78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0"/>
                  </a:lnTo>
                  <a:lnTo>
                    <a:pt x="116" y="30"/>
                  </a:lnTo>
                  <a:lnTo>
                    <a:pt x="122" y="40"/>
                  </a:lnTo>
                  <a:lnTo>
                    <a:pt x="124" y="52"/>
                  </a:lnTo>
                  <a:lnTo>
                    <a:pt x="188" y="426"/>
                  </a:lnTo>
                  <a:close/>
                </a:path>
              </a:pathLst>
            </a:custGeom>
            <a:solidFill>
              <a:srgbClr val="FAB07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407" name="Freeform 119"/>
            <p:cNvSpPr>
              <a:spLocks/>
            </p:cNvSpPr>
            <p:nvPr userDrawn="1"/>
          </p:nvSpPr>
          <p:spPr bwMode="auto">
            <a:xfrm>
              <a:off x="3746500" y="5106988"/>
              <a:ext cx="66675" cy="422275"/>
            </a:xfrm>
            <a:custGeom>
              <a:avLst/>
              <a:gdLst/>
              <a:ahLst/>
              <a:cxnLst>
                <a:cxn ang="0">
                  <a:pos x="42" y="23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8" y="12"/>
                </a:cxn>
                <a:cxn ang="0">
                  <a:pos x="2" y="24"/>
                </a:cxn>
                <a:cxn ang="0">
                  <a:pos x="0" y="38"/>
                </a:cxn>
                <a:cxn ang="0">
                  <a:pos x="2" y="52"/>
                </a:cxn>
                <a:cxn ang="0">
                  <a:pos x="32" y="266"/>
                </a:cxn>
                <a:cxn ang="0">
                  <a:pos x="32" y="266"/>
                </a:cxn>
                <a:cxn ang="0">
                  <a:pos x="38" y="248"/>
                </a:cxn>
                <a:cxn ang="0">
                  <a:pos x="42" y="238"/>
                </a:cxn>
                <a:cxn ang="0">
                  <a:pos x="42" y="230"/>
                </a:cxn>
                <a:cxn ang="0">
                  <a:pos x="42" y="230"/>
                </a:cxn>
              </a:cxnLst>
              <a:rect l="0" t="0" r="r" b="b"/>
              <a:pathLst>
                <a:path w="42" h="266">
                  <a:moveTo>
                    <a:pt x="42" y="23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8" y="12"/>
                  </a:lnTo>
                  <a:lnTo>
                    <a:pt x="2" y="24"/>
                  </a:lnTo>
                  <a:lnTo>
                    <a:pt x="0" y="38"/>
                  </a:lnTo>
                  <a:lnTo>
                    <a:pt x="2" y="52"/>
                  </a:lnTo>
                  <a:lnTo>
                    <a:pt x="32" y="266"/>
                  </a:lnTo>
                  <a:lnTo>
                    <a:pt x="32" y="266"/>
                  </a:lnTo>
                  <a:lnTo>
                    <a:pt x="38" y="248"/>
                  </a:lnTo>
                  <a:lnTo>
                    <a:pt x="42" y="238"/>
                  </a:lnTo>
                  <a:lnTo>
                    <a:pt x="42" y="230"/>
                  </a:lnTo>
                  <a:lnTo>
                    <a:pt x="42" y="230"/>
                  </a:lnTo>
                  <a:close/>
                </a:path>
              </a:pathLst>
            </a:custGeom>
            <a:solidFill>
              <a:srgbClr val="EE984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408" name="Freeform 120"/>
            <p:cNvSpPr>
              <a:spLocks/>
            </p:cNvSpPr>
            <p:nvPr userDrawn="1"/>
          </p:nvSpPr>
          <p:spPr bwMode="auto">
            <a:xfrm>
              <a:off x="3254375" y="5440363"/>
              <a:ext cx="793750" cy="723900"/>
            </a:xfrm>
            <a:custGeom>
              <a:avLst/>
              <a:gdLst/>
              <a:ahLst/>
              <a:cxnLst>
                <a:cxn ang="0">
                  <a:pos x="0" y="80"/>
                </a:cxn>
                <a:cxn ang="0">
                  <a:pos x="30" y="260"/>
                </a:cxn>
                <a:cxn ang="0">
                  <a:pos x="30" y="260"/>
                </a:cxn>
                <a:cxn ang="0">
                  <a:pos x="36" y="284"/>
                </a:cxn>
                <a:cxn ang="0">
                  <a:pos x="44" y="306"/>
                </a:cxn>
                <a:cxn ang="0">
                  <a:pos x="54" y="328"/>
                </a:cxn>
                <a:cxn ang="0">
                  <a:pos x="64" y="348"/>
                </a:cxn>
                <a:cxn ang="0">
                  <a:pos x="78" y="366"/>
                </a:cxn>
                <a:cxn ang="0">
                  <a:pos x="92" y="384"/>
                </a:cxn>
                <a:cxn ang="0">
                  <a:pos x="110" y="400"/>
                </a:cxn>
                <a:cxn ang="0">
                  <a:pos x="128" y="412"/>
                </a:cxn>
                <a:cxn ang="0">
                  <a:pos x="146" y="426"/>
                </a:cxn>
                <a:cxn ang="0">
                  <a:pos x="166" y="436"/>
                </a:cxn>
                <a:cxn ang="0">
                  <a:pos x="188" y="444"/>
                </a:cxn>
                <a:cxn ang="0">
                  <a:pos x="210" y="450"/>
                </a:cxn>
                <a:cxn ang="0">
                  <a:pos x="232" y="454"/>
                </a:cxn>
                <a:cxn ang="0">
                  <a:pos x="256" y="456"/>
                </a:cxn>
                <a:cxn ang="0">
                  <a:pos x="280" y="456"/>
                </a:cxn>
                <a:cxn ang="0">
                  <a:pos x="304" y="452"/>
                </a:cxn>
                <a:cxn ang="0">
                  <a:pos x="304" y="452"/>
                </a:cxn>
                <a:cxn ang="0">
                  <a:pos x="326" y="448"/>
                </a:cxn>
                <a:cxn ang="0">
                  <a:pos x="350" y="440"/>
                </a:cxn>
                <a:cxn ang="0">
                  <a:pos x="370" y="430"/>
                </a:cxn>
                <a:cxn ang="0">
                  <a:pos x="390" y="420"/>
                </a:cxn>
                <a:cxn ang="0">
                  <a:pos x="410" y="406"/>
                </a:cxn>
                <a:cxn ang="0">
                  <a:pos x="426" y="390"/>
                </a:cxn>
                <a:cxn ang="0">
                  <a:pos x="442" y="374"/>
                </a:cxn>
                <a:cxn ang="0">
                  <a:pos x="456" y="356"/>
                </a:cxn>
                <a:cxn ang="0">
                  <a:pos x="468" y="338"/>
                </a:cxn>
                <a:cxn ang="0">
                  <a:pos x="478" y="318"/>
                </a:cxn>
                <a:cxn ang="0">
                  <a:pos x="488" y="296"/>
                </a:cxn>
                <a:cxn ang="0">
                  <a:pos x="494" y="274"/>
                </a:cxn>
                <a:cxn ang="0">
                  <a:pos x="498" y="252"/>
                </a:cxn>
                <a:cxn ang="0">
                  <a:pos x="500" y="228"/>
                </a:cxn>
                <a:cxn ang="0">
                  <a:pos x="500" y="204"/>
                </a:cxn>
                <a:cxn ang="0">
                  <a:pos x="496" y="180"/>
                </a:cxn>
                <a:cxn ang="0">
                  <a:pos x="466" y="0"/>
                </a:cxn>
                <a:cxn ang="0">
                  <a:pos x="0" y="80"/>
                </a:cxn>
              </a:cxnLst>
              <a:rect l="0" t="0" r="r" b="b"/>
              <a:pathLst>
                <a:path w="500" h="456">
                  <a:moveTo>
                    <a:pt x="0" y="80"/>
                  </a:moveTo>
                  <a:lnTo>
                    <a:pt x="30" y="260"/>
                  </a:lnTo>
                  <a:lnTo>
                    <a:pt x="30" y="260"/>
                  </a:lnTo>
                  <a:lnTo>
                    <a:pt x="36" y="284"/>
                  </a:lnTo>
                  <a:lnTo>
                    <a:pt x="44" y="306"/>
                  </a:lnTo>
                  <a:lnTo>
                    <a:pt x="54" y="328"/>
                  </a:lnTo>
                  <a:lnTo>
                    <a:pt x="64" y="348"/>
                  </a:lnTo>
                  <a:lnTo>
                    <a:pt x="78" y="366"/>
                  </a:lnTo>
                  <a:lnTo>
                    <a:pt x="92" y="384"/>
                  </a:lnTo>
                  <a:lnTo>
                    <a:pt x="110" y="400"/>
                  </a:lnTo>
                  <a:lnTo>
                    <a:pt x="128" y="412"/>
                  </a:lnTo>
                  <a:lnTo>
                    <a:pt x="146" y="426"/>
                  </a:lnTo>
                  <a:lnTo>
                    <a:pt x="166" y="436"/>
                  </a:lnTo>
                  <a:lnTo>
                    <a:pt x="188" y="444"/>
                  </a:lnTo>
                  <a:lnTo>
                    <a:pt x="210" y="450"/>
                  </a:lnTo>
                  <a:lnTo>
                    <a:pt x="232" y="454"/>
                  </a:lnTo>
                  <a:lnTo>
                    <a:pt x="256" y="456"/>
                  </a:lnTo>
                  <a:lnTo>
                    <a:pt x="280" y="456"/>
                  </a:lnTo>
                  <a:lnTo>
                    <a:pt x="304" y="452"/>
                  </a:lnTo>
                  <a:lnTo>
                    <a:pt x="304" y="452"/>
                  </a:lnTo>
                  <a:lnTo>
                    <a:pt x="326" y="448"/>
                  </a:lnTo>
                  <a:lnTo>
                    <a:pt x="350" y="440"/>
                  </a:lnTo>
                  <a:lnTo>
                    <a:pt x="370" y="430"/>
                  </a:lnTo>
                  <a:lnTo>
                    <a:pt x="390" y="420"/>
                  </a:lnTo>
                  <a:lnTo>
                    <a:pt x="410" y="406"/>
                  </a:lnTo>
                  <a:lnTo>
                    <a:pt x="426" y="390"/>
                  </a:lnTo>
                  <a:lnTo>
                    <a:pt x="442" y="374"/>
                  </a:lnTo>
                  <a:lnTo>
                    <a:pt x="456" y="356"/>
                  </a:lnTo>
                  <a:lnTo>
                    <a:pt x="468" y="338"/>
                  </a:lnTo>
                  <a:lnTo>
                    <a:pt x="478" y="318"/>
                  </a:lnTo>
                  <a:lnTo>
                    <a:pt x="488" y="296"/>
                  </a:lnTo>
                  <a:lnTo>
                    <a:pt x="494" y="274"/>
                  </a:lnTo>
                  <a:lnTo>
                    <a:pt x="498" y="252"/>
                  </a:lnTo>
                  <a:lnTo>
                    <a:pt x="500" y="228"/>
                  </a:lnTo>
                  <a:lnTo>
                    <a:pt x="500" y="204"/>
                  </a:lnTo>
                  <a:lnTo>
                    <a:pt x="496" y="180"/>
                  </a:lnTo>
                  <a:lnTo>
                    <a:pt x="466" y="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FAB07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409" name="Freeform 121"/>
            <p:cNvSpPr>
              <a:spLocks/>
            </p:cNvSpPr>
            <p:nvPr userDrawn="1"/>
          </p:nvSpPr>
          <p:spPr bwMode="auto">
            <a:xfrm>
              <a:off x="3559175" y="5027613"/>
              <a:ext cx="298450" cy="793750"/>
            </a:xfrm>
            <a:custGeom>
              <a:avLst/>
              <a:gdLst/>
              <a:ahLst/>
              <a:cxnLst>
                <a:cxn ang="0">
                  <a:pos x="188" y="426"/>
                </a:cxn>
                <a:cxn ang="0">
                  <a:pos x="188" y="426"/>
                </a:cxn>
                <a:cxn ang="0">
                  <a:pos x="188" y="440"/>
                </a:cxn>
                <a:cxn ang="0">
                  <a:pos x="188" y="452"/>
                </a:cxn>
                <a:cxn ang="0">
                  <a:pos x="184" y="462"/>
                </a:cxn>
                <a:cxn ang="0">
                  <a:pos x="178" y="474"/>
                </a:cxn>
                <a:cxn ang="0">
                  <a:pos x="170" y="482"/>
                </a:cxn>
                <a:cxn ang="0">
                  <a:pos x="160" y="490"/>
                </a:cxn>
                <a:cxn ang="0">
                  <a:pos x="150" y="496"/>
                </a:cxn>
                <a:cxn ang="0">
                  <a:pos x="136" y="498"/>
                </a:cxn>
                <a:cxn ang="0">
                  <a:pos x="136" y="498"/>
                </a:cxn>
                <a:cxn ang="0">
                  <a:pos x="136" y="498"/>
                </a:cxn>
                <a:cxn ang="0">
                  <a:pos x="124" y="500"/>
                </a:cxn>
                <a:cxn ang="0">
                  <a:pos x="112" y="498"/>
                </a:cxn>
                <a:cxn ang="0">
                  <a:pos x="100" y="494"/>
                </a:cxn>
                <a:cxn ang="0">
                  <a:pos x="90" y="488"/>
                </a:cxn>
                <a:cxn ang="0">
                  <a:pos x="80" y="480"/>
                </a:cxn>
                <a:cxn ang="0">
                  <a:pos x="74" y="470"/>
                </a:cxn>
                <a:cxn ang="0">
                  <a:pos x="68" y="460"/>
                </a:cxn>
                <a:cxn ang="0">
                  <a:pos x="64" y="448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0" y="62"/>
                </a:cxn>
                <a:cxn ang="0">
                  <a:pos x="2" y="50"/>
                </a:cxn>
                <a:cxn ang="0">
                  <a:pos x="6" y="38"/>
                </a:cxn>
                <a:cxn ang="0">
                  <a:pos x="12" y="28"/>
                </a:cxn>
                <a:cxn ang="0">
                  <a:pos x="18" y="18"/>
                </a:cxn>
                <a:cxn ang="0">
                  <a:pos x="28" y="10"/>
                </a:cxn>
                <a:cxn ang="0">
                  <a:pos x="40" y="4"/>
                </a:cxn>
                <a:cxn ang="0">
                  <a:pos x="52" y="2"/>
                </a:cxn>
                <a:cxn ang="0">
                  <a:pos x="52" y="2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98" y="12"/>
                </a:cxn>
                <a:cxn ang="0">
                  <a:pos x="108" y="20"/>
                </a:cxn>
                <a:cxn ang="0">
                  <a:pos x="116" y="30"/>
                </a:cxn>
                <a:cxn ang="0">
                  <a:pos x="120" y="40"/>
                </a:cxn>
                <a:cxn ang="0">
                  <a:pos x="124" y="52"/>
                </a:cxn>
                <a:cxn ang="0">
                  <a:pos x="188" y="426"/>
                </a:cxn>
              </a:cxnLst>
              <a:rect l="0" t="0" r="r" b="b"/>
              <a:pathLst>
                <a:path w="188" h="500">
                  <a:moveTo>
                    <a:pt x="188" y="426"/>
                  </a:moveTo>
                  <a:lnTo>
                    <a:pt x="188" y="426"/>
                  </a:lnTo>
                  <a:lnTo>
                    <a:pt x="188" y="440"/>
                  </a:lnTo>
                  <a:lnTo>
                    <a:pt x="188" y="452"/>
                  </a:lnTo>
                  <a:lnTo>
                    <a:pt x="184" y="462"/>
                  </a:lnTo>
                  <a:lnTo>
                    <a:pt x="178" y="474"/>
                  </a:lnTo>
                  <a:lnTo>
                    <a:pt x="170" y="482"/>
                  </a:lnTo>
                  <a:lnTo>
                    <a:pt x="160" y="490"/>
                  </a:lnTo>
                  <a:lnTo>
                    <a:pt x="150" y="496"/>
                  </a:lnTo>
                  <a:lnTo>
                    <a:pt x="136" y="498"/>
                  </a:lnTo>
                  <a:lnTo>
                    <a:pt x="136" y="498"/>
                  </a:lnTo>
                  <a:lnTo>
                    <a:pt x="136" y="498"/>
                  </a:lnTo>
                  <a:lnTo>
                    <a:pt x="124" y="500"/>
                  </a:lnTo>
                  <a:lnTo>
                    <a:pt x="112" y="498"/>
                  </a:lnTo>
                  <a:lnTo>
                    <a:pt x="100" y="494"/>
                  </a:lnTo>
                  <a:lnTo>
                    <a:pt x="90" y="488"/>
                  </a:lnTo>
                  <a:lnTo>
                    <a:pt x="80" y="480"/>
                  </a:lnTo>
                  <a:lnTo>
                    <a:pt x="74" y="470"/>
                  </a:lnTo>
                  <a:lnTo>
                    <a:pt x="68" y="460"/>
                  </a:lnTo>
                  <a:lnTo>
                    <a:pt x="64" y="44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62"/>
                  </a:lnTo>
                  <a:lnTo>
                    <a:pt x="2" y="50"/>
                  </a:lnTo>
                  <a:lnTo>
                    <a:pt x="6" y="38"/>
                  </a:lnTo>
                  <a:lnTo>
                    <a:pt x="12" y="28"/>
                  </a:lnTo>
                  <a:lnTo>
                    <a:pt x="18" y="18"/>
                  </a:lnTo>
                  <a:lnTo>
                    <a:pt x="28" y="10"/>
                  </a:lnTo>
                  <a:lnTo>
                    <a:pt x="40" y="4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98" y="12"/>
                  </a:lnTo>
                  <a:lnTo>
                    <a:pt x="108" y="20"/>
                  </a:lnTo>
                  <a:lnTo>
                    <a:pt x="116" y="30"/>
                  </a:lnTo>
                  <a:lnTo>
                    <a:pt x="120" y="40"/>
                  </a:lnTo>
                  <a:lnTo>
                    <a:pt x="124" y="52"/>
                  </a:lnTo>
                  <a:lnTo>
                    <a:pt x="188" y="426"/>
                  </a:lnTo>
                  <a:close/>
                </a:path>
              </a:pathLst>
            </a:custGeom>
            <a:solidFill>
              <a:srgbClr val="FAB07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410" name="Freeform 122"/>
            <p:cNvSpPr>
              <a:spLocks/>
            </p:cNvSpPr>
            <p:nvPr userDrawn="1"/>
          </p:nvSpPr>
          <p:spPr bwMode="auto">
            <a:xfrm>
              <a:off x="3559175" y="5062538"/>
              <a:ext cx="53975" cy="422275"/>
            </a:xfrm>
            <a:custGeom>
              <a:avLst/>
              <a:gdLst/>
              <a:ahLst/>
              <a:cxnLst>
                <a:cxn ang="0">
                  <a:pos x="34" y="244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8" y="10"/>
                </a:cxn>
                <a:cxn ang="0">
                  <a:pos x="2" y="24"/>
                </a:cxn>
                <a:cxn ang="0">
                  <a:pos x="0" y="38"/>
                </a:cxn>
                <a:cxn ang="0">
                  <a:pos x="0" y="52"/>
                </a:cxn>
                <a:cxn ang="0">
                  <a:pos x="32" y="266"/>
                </a:cxn>
                <a:cxn ang="0">
                  <a:pos x="32" y="266"/>
                </a:cxn>
                <a:cxn ang="0">
                  <a:pos x="34" y="254"/>
                </a:cxn>
                <a:cxn ang="0">
                  <a:pos x="34" y="244"/>
                </a:cxn>
                <a:cxn ang="0">
                  <a:pos x="34" y="244"/>
                </a:cxn>
              </a:cxnLst>
              <a:rect l="0" t="0" r="r" b="b"/>
              <a:pathLst>
                <a:path w="34" h="266">
                  <a:moveTo>
                    <a:pt x="34" y="244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8" y="10"/>
                  </a:lnTo>
                  <a:lnTo>
                    <a:pt x="2" y="24"/>
                  </a:lnTo>
                  <a:lnTo>
                    <a:pt x="0" y="38"/>
                  </a:lnTo>
                  <a:lnTo>
                    <a:pt x="0" y="52"/>
                  </a:lnTo>
                  <a:lnTo>
                    <a:pt x="32" y="266"/>
                  </a:lnTo>
                  <a:lnTo>
                    <a:pt x="32" y="266"/>
                  </a:lnTo>
                  <a:lnTo>
                    <a:pt x="34" y="254"/>
                  </a:lnTo>
                  <a:lnTo>
                    <a:pt x="34" y="244"/>
                  </a:lnTo>
                  <a:lnTo>
                    <a:pt x="34" y="244"/>
                  </a:lnTo>
                  <a:close/>
                </a:path>
              </a:pathLst>
            </a:custGeom>
            <a:solidFill>
              <a:srgbClr val="EE984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411" name="Freeform 123"/>
            <p:cNvSpPr>
              <a:spLocks/>
            </p:cNvSpPr>
            <p:nvPr userDrawn="1"/>
          </p:nvSpPr>
          <p:spPr bwMode="auto">
            <a:xfrm>
              <a:off x="3368675" y="4979988"/>
              <a:ext cx="298450" cy="790575"/>
            </a:xfrm>
            <a:custGeom>
              <a:avLst/>
              <a:gdLst/>
              <a:ahLst/>
              <a:cxnLst>
                <a:cxn ang="0">
                  <a:pos x="188" y="426"/>
                </a:cxn>
                <a:cxn ang="0">
                  <a:pos x="188" y="426"/>
                </a:cxn>
                <a:cxn ang="0">
                  <a:pos x="188" y="438"/>
                </a:cxn>
                <a:cxn ang="0">
                  <a:pos x="186" y="450"/>
                </a:cxn>
                <a:cxn ang="0">
                  <a:pos x="182" y="462"/>
                </a:cxn>
                <a:cxn ang="0">
                  <a:pos x="176" y="472"/>
                </a:cxn>
                <a:cxn ang="0">
                  <a:pos x="170" y="482"/>
                </a:cxn>
                <a:cxn ang="0">
                  <a:pos x="160" y="488"/>
                </a:cxn>
                <a:cxn ang="0">
                  <a:pos x="148" y="494"/>
                </a:cxn>
                <a:cxn ang="0">
                  <a:pos x="136" y="498"/>
                </a:cxn>
                <a:cxn ang="0">
                  <a:pos x="136" y="498"/>
                </a:cxn>
                <a:cxn ang="0">
                  <a:pos x="136" y="498"/>
                </a:cxn>
                <a:cxn ang="0">
                  <a:pos x="124" y="498"/>
                </a:cxn>
                <a:cxn ang="0">
                  <a:pos x="112" y="498"/>
                </a:cxn>
                <a:cxn ang="0">
                  <a:pos x="100" y="494"/>
                </a:cxn>
                <a:cxn ang="0">
                  <a:pos x="90" y="488"/>
                </a:cxn>
                <a:cxn ang="0">
                  <a:pos x="80" y="480"/>
                </a:cxn>
                <a:cxn ang="0">
                  <a:pos x="72" y="470"/>
                </a:cxn>
                <a:cxn ang="0">
                  <a:pos x="68" y="458"/>
                </a:cxn>
                <a:cxn ang="0">
                  <a:pos x="64" y="446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0" y="60"/>
                </a:cxn>
                <a:cxn ang="0">
                  <a:pos x="0" y="48"/>
                </a:cxn>
                <a:cxn ang="0">
                  <a:pos x="4" y="36"/>
                </a:cxn>
                <a:cxn ang="0">
                  <a:pos x="10" y="26"/>
                </a:cxn>
                <a:cxn ang="0">
                  <a:pos x="18" y="18"/>
                </a:cxn>
                <a:cxn ang="0">
                  <a:pos x="28" y="10"/>
                </a:cxn>
                <a:cxn ang="0">
                  <a:pos x="38" y="4"/>
                </a:cxn>
                <a:cxn ang="0">
                  <a:pos x="52" y="0"/>
                </a:cxn>
                <a:cxn ang="0">
                  <a:pos x="52" y="0"/>
                </a:cxn>
                <a:cxn ang="0">
                  <a:pos x="52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98" y="12"/>
                </a:cxn>
                <a:cxn ang="0">
                  <a:pos x="108" y="20"/>
                </a:cxn>
                <a:cxn ang="0">
                  <a:pos x="114" y="28"/>
                </a:cxn>
                <a:cxn ang="0">
                  <a:pos x="120" y="40"/>
                </a:cxn>
                <a:cxn ang="0">
                  <a:pos x="124" y="52"/>
                </a:cxn>
                <a:cxn ang="0">
                  <a:pos x="188" y="426"/>
                </a:cxn>
              </a:cxnLst>
              <a:rect l="0" t="0" r="r" b="b"/>
              <a:pathLst>
                <a:path w="188" h="498">
                  <a:moveTo>
                    <a:pt x="188" y="426"/>
                  </a:moveTo>
                  <a:lnTo>
                    <a:pt x="188" y="426"/>
                  </a:lnTo>
                  <a:lnTo>
                    <a:pt x="188" y="438"/>
                  </a:lnTo>
                  <a:lnTo>
                    <a:pt x="186" y="450"/>
                  </a:lnTo>
                  <a:lnTo>
                    <a:pt x="182" y="462"/>
                  </a:lnTo>
                  <a:lnTo>
                    <a:pt x="176" y="472"/>
                  </a:lnTo>
                  <a:lnTo>
                    <a:pt x="170" y="482"/>
                  </a:lnTo>
                  <a:lnTo>
                    <a:pt x="160" y="488"/>
                  </a:lnTo>
                  <a:lnTo>
                    <a:pt x="148" y="494"/>
                  </a:lnTo>
                  <a:lnTo>
                    <a:pt x="136" y="498"/>
                  </a:lnTo>
                  <a:lnTo>
                    <a:pt x="136" y="498"/>
                  </a:lnTo>
                  <a:lnTo>
                    <a:pt x="136" y="498"/>
                  </a:lnTo>
                  <a:lnTo>
                    <a:pt x="124" y="498"/>
                  </a:lnTo>
                  <a:lnTo>
                    <a:pt x="112" y="498"/>
                  </a:lnTo>
                  <a:lnTo>
                    <a:pt x="100" y="494"/>
                  </a:lnTo>
                  <a:lnTo>
                    <a:pt x="90" y="488"/>
                  </a:lnTo>
                  <a:lnTo>
                    <a:pt x="80" y="480"/>
                  </a:lnTo>
                  <a:lnTo>
                    <a:pt x="72" y="470"/>
                  </a:lnTo>
                  <a:lnTo>
                    <a:pt x="68" y="458"/>
                  </a:lnTo>
                  <a:lnTo>
                    <a:pt x="64" y="446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60"/>
                  </a:lnTo>
                  <a:lnTo>
                    <a:pt x="0" y="48"/>
                  </a:lnTo>
                  <a:lnTo>
                    <a:pt x="4" y="36"/>
                  </a:lnTo>
                  <a:lnTo>
                    <a:pt x="10" y="26"/>
                  </a:lnTo>
                  <a:lnTo>
                    <a:pt x="18" y="18"/>
                  </a:lnTo>
                  <a:lnTo>
                    <a:pt x="28" y="10"/>
                  </a:lnTo>
                  <a:lnTo>
                    <a:pt x="38" y="4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98" y="12"/>
                  </a:lnTo>
                  <a:lnTo>
                    <a:pt x="108" y="20"/>
                  </a:lnTo>
                  <a:lnTo>
                    <a:pt x="114" y="28"/>
                  </a:lnTo>
                  <a:lnTo>
                    <a:pt x="120" y="40"/>
                  </a:lnTo>
                  <a:lnTo>
                    <a:pt x="124" y="52"/>
                  </a:lnTo>
                  <a:lnTo>
                    <a:pt x="188" y="426"/>
                  </a:lnTo>
                  <a:close/>
                </a:path>
              </a:pathLst>
            </a:custGeom>
            <a:solidFill>
              <a:srgbClr val="FAB07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412" name="Freeform 124"/>
            <p:cNvSpPr>
              <a:spLocks/>
            </p:cNvSpPr>
            <p:nvPr userDrawn="1"/>
          </p:nvSpPr>
          <p:spPr bwMode="auto">
            <a:xfrm>
              <a:off x="3368675" y="5011738"/>
              <a:ext cx="50800" cy="425450"/>
            </a:xfrm>
            <a:custGeom>
              <a:avLst/>
              <a:gdLst/>
              <a:ahLst/>
              <a:cxnLst>
                <a:cxn ang="0">
                  <a:pos x="32" y="244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6" y="12"/>
                </a:cxn>
                <a:cxn ang="0">
                  <a:pos x="2" y="24"/>
                </a:cxn>
                <a:cxn ang="0">
                  <a:pos x="0" y="38"/>
                </a:cxn>
                <a:cxn ang="0">
                  <a:pos x="0" y="54"/>
                </a:cxn>
                <a:cxn ang="0">
                  <a:pos x="32" y="268"/>
                </a:cxn>
                <a:cxn ang="0">
                  <a:pos x="32" y="268"/>
                </a:cxn>
                <a:cxn ang="0">
                  <a:pos x="32" y="256"/>
                </a:cxn>
                <a:cxn ang="0">
                  <a:pos x="32" y="244"/>
                </a:cxn>
                <a:cxn ang="0">
                  <a:pos x="32" y="244"/>
                </a:cxn>
              </a:cxnLst>
              <a:rect l="0" t="0" r="r" b="b"/>
              <a:pathLst>
                <a:path w="32" h="268">
                  <a:moveTo>
                    <a:pt x="32" y="244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6" y="12"/>
                  </a:lnTo>
                  <a:lnTo>
                    <a:pt x="2" y="24"/>
                  </a:lnTo>
                  <a:lnTo>
                    <a:pt x="0" y="38"/>
                  </a:lnTo>
                  <a:lnTo>
                    <a:pt x="0" y="54"/>
                  </a:lnTo>
                  <a:lnTo>
                    <a:pt x="32" y="268"/>
                  </a:lnTo>
                  <a:lnTo>
                    <a:pt x="32" y="268"/>
                  </a:lnTo>
                  <a:lnTo>
                    <a:pt x="32" y="256"/>
                  </a:lnTo>
                  <a:lnTo>
                    <a:pt x="32" y="244"/>
                  </a:lnTo>
                  <a:lnTo>
                    <a:pt x="32" y="244"/>
                  </a:lnTo>
                  <a:close/>
                </a:path>
              </a:pathLst>
            </a:custGeom>
            <a:solidFill>
              <a:srgbClr val="EE984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413" name="Freeform 125"/>
            <p:cNvSpPr>
              <a:spLocks/>
            </p:cNvSpPr>
            <p:nvPr userDrawn="1"/>
          </p:nvSpPr>
          <p:spPr bwMode="auto">
            <a:xfrm>
              <a:off x="3117850" y="4662488"/>
              <a:ext cx="374650" cy="1228725"/>
            </a:xfrm>
            <a:custGeom>
              <a:avLst/>
              <a:gdLst/>
              <a:ahLst/>
              <a:cxnLst>
                <a:cxn ang="0">
                  <a:pos x="236" y="700"/>
                </a:cxn>
                <a:cxn ang="0">
                  <a:pos x="236" y="700"/>
                </a:cxn>
                <a:cxn ang="0">
                  <a:pos x="236" y="712"/>
                </a:cxn>
                <a:cxn ang="0">
                  <a:pos x="234" y="724"/>
                </a:cxn>
                <a:cxn ang="0">
                  <a:pos x="230" y="736"/>
                </a:cxn>
                <a:cxn ang="0">
                  <a:pos x="224" y="746"/>
                </a:cxn>
                <a:cxn ang="0">
                  <a:pos x="216" y="756"/>
                </a:cxn>
                <a:cxn ang="0">
                  <a:pos x="208" y="764"/>
                </a:cxn>
                <a:cxn ang="0">
                  <a:pos x="196" y="770"/>
                </a:cxn>
                <a:cxn ang="0">
                  <a:pos x="184" y="772"/>
                </a:cxn>
                <a:cxn ang="0">
                  <a:pos x="184" y="772"/>
                </a:cxn>
                <a:cxn ang="0">
                  <a:pos x="184" y="772"/>
                </a:cxn>
                <a:cxn ang="0">
                  <a:pos x="172" y="774"/>
                </a:cxn>
                <a:cxn ang="0">
                  <a:pos x="160" y="772"/>
                </a:cxn>
                <a:cxn ang="0">
                  <a:pos x="148" y="768"/>
                </a:cxn>
                <a:cxn ang="0">
                  <a:pos x="138" y="762"/>
                </a:cxn>
                <a:cxn ang="0">
                  <a:pos x="128" y="754"/>
                </a:cxn>
                <a:cxn ang="0">
                  <a:pos x="120" y="744"/>
                </a:cxn>
                <a:cxn ang="0">
                  <a:pos x="116" y="734"/>
                </a:cxn>
                <a:cxn ang="0">
                  <a:pos x="112" y="722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0" y="62"/>
                </a:cxn>
                <a:cxn ang="0">
                  <a:pos x="2" y="50"/>
                </a:cxn>
                <a:cxn ang="0">
                  <a:pos x="6" y="38"/>
                </a:cxn>
                <a:cxn ang="0">
                  <a:pos x="12" y="28"/>
                </a:cxn>
                <a:cxn ang="0">
                  <a:pos x="20" y="18"/>
                </a:cxn>
                <a:cxn ang="0">
                  <a:pos x="28" y="10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52" y="2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78" y="2"/>
                </a:cxn>
                <a:cxn ang="0">
                  <a:pos x="88" y="6"/>
                </a:cxn>
                <a:cxn ang="0">
                  <a:pos x="98" y="12"/>
                </a:cxn>
                <a:cxn ang="0">
                  <a:pos x="108" y="20"/>
                </a:cxn>
                <a:cxn ang="0">
                  <a:pos x="116" y="30"/>
                </a:cxn>
                <a:cxn ang="0">
                  <a:pos x="122" y="40"/>
                </a:cxn>
                <a:cxn ang="0">
                  <a:pos x="124" y="52"/>
                </a:cxn>
                <a:cxn ang="0">
                  <a:pos x="236" y="700"/>
                </a:cxn>
              </a:cxnLst>
              <a:rect l="0" t="0" r="r" b="b"/>
              <a:pathLst>
                <a:path w="236" h="774">
                  <a:moveTo>
                    <a:pt x="236" y="700"/>
                  </a:moveTo>
                  <a:lnTo>
                    <a:pt x="236" y="700"/>
                  </a:lnTo>
                  <a:lnTo>
                    <a:pt x="236" y="712"/>
                  </a:lnTo>
                  <a:lnTo>
                    <a:pt x="234" y="724"/>
                  </a:lnTo>
                  <a:lnTo>
                    <a:pt x="230" y="736"/>
                  </a:lnTo>
                  <a:lnTo>
                    <a:pt x="224" y="746"/>
                  </a:lnTo>
                  <a:lnTo>
                    <a:pt x="216" y="756"/>
                  </a:lnTo>
                  <a:lnTo>
                    <a:pt x="208" y="764"/>
                  </a:lnTo>
                  <a:lnTo>
                    <a:pt x="196" y="770"/>
                  </a:lnTo>
                  <a:lnTo>
                    <a:pt x="184" y="772"/>
                  </a:lnTo>
                  <a:lnTo>
                    <a:pt x="184" y="772"/>
                  </a:lnTo>
                  <a:lnTo>
                    <a:pt x="184" y="772"/>
                  </a:lnTo>
                  <a:lnTo>
                    <a:pt x="172" y="774"/>
                  </a:lnTo>
                  <a:lnTo>
                    <a:pt x="160" y="772"/>
                  </a:lnTo>
                  <a:lnTo>
                    <a:pt x="148" y="768"/>
                  </a:lnTo>
                  <a:lnTo>
                    <a:pt x="138" y="762"/>
                  </a:lnTo>
                  <a:lnTo>
                    <a:pt x="128" y="754"/>
                  </a:lnTo>
                  <a:lnTo>
                    <a:pt x="120" y="744"/>
                  </a:lnTo>
                  <a:lnTo>
                    <a:pt x="116" y="734"/>
                  </a:lnTo>
                  <a:lnTo>
                    <a:pt x="112" y="722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62"/>
                  </a:lnTo>
                  <a:lnTo>
                    <a:pt x="2" y="50"/>
                  </a:lnTo>
                  <a:lnTo>
                    <a:pt x="6" y="38"/>
                  </a:lnTo>
                  <a:lnTo>
                    <a:pt x="12" y="28"/>
                  </a:lnTo>
                  <a:lnTo>
                    <a:pt x="20" y="18"/>
                  </a:lnTo>
                  <a:lnTo>
                    <a:pt x="28" y="10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78" y="2"/>
                  </a:lnTo>
                  <a:lnTo>
                    <a:pt x="88" y="6"/>
                  </a:lnTo>
                  <a:lnTo>
                    <a:pt x="98" y="12"/>
                  </a:lnTo>
                  <a:lnTo>
                    <a:pt x="108" y="20"/>
                  </a:lnTo>
                  <a:lnTo>
                    <a:pt x="116" y="30"/>
                  </a:lnTo>
                  <a:lnTo>
                    <a:pt x="122" y="40"/>
                  </a:lnTo>
                  <a:lnTo>
                    <a:pt x="124" y="52"/>
                  </a:lnTo>
                  <a:lnTo>
                    <a:pt x="236" y="700"/>
                  </a:lnTo>
                  <a:close/>
                </a:path>
              </a:pathLst>
            </a:custGeom>
            <a:solidFill>
              <a:srgbClr val="FAB07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414" name="Freeform 126"/>
            <p:cNvSpPr>
              <a:spLocks/>
            </p:cNvSpPr>
            <p:nvPr userDrawn="1"/>
          </p:nvSpPr>
          <p:spPr bwMode="auto">
            <a:xfrm>
              <a:off x="3155950" y="4694238"/>
              <a:ext cx="133350" cy="127000"/>
            </a:xfrm>
            <a:custGeom>
              <a:avLst/>
              <a:gdLst/>
              <a:ahLst/>
              <a:cxnLst>
                <a:cxn ang="0">
                  <a:pos x="84" y="64"/>
                </a:cxn>
                <a:cxn ang="0">
                  <a:pos x="80" y="32"/>
                </a:cxn>
                <a:cxn ang="0">
                  <a:pos x="80" y="32"/>
                </a:cxn>
                <a:cxn ang="0">
                  <a:pos x="76" y="26"/>
                </a:cxn>
                <a:cxn ang="0">
                  <a:pos x="74" y="18"/>
                </a:cxn>
                <a:cxn ang="0">
                  <a:pos x="68" y="12"/>
                </a:cxn>
                <a:cxn ang="0">
                  <a:pos x="62" y="8"/>
                </a:cxn>
                <a:cxn ang="0">
                  <a:pos x="56" y="4"/>
                </a:cxn>
                <a:cxn ang="0">
                  <a:pos x="48" y="0"/>
                </a:cxn>
                <a:cxn ang="0">
                  <a:pos x="42" y="0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26" y="2"/>
                </a:cxn>
                <a:cxn ang="0">
                  <a:pos x="18" y="6"/>
                </a:cxn>
                <a:cxn ang="0">
                  <a:pos x="12" y="10"/>
                </a:cxn>
                <a:cxn ang="0">
                  <a:pos x="8" y="16"/>
                </a:cxn>
                <a:cxn ang="0">
                  <a:pos x="4" y="24"/>
                </a:cxn>
                <a:cxn ang="0">
                  <a:pos x="2" y="30"/>
                </a:cxn>
                <a:cxn ang="0">
                  <a:pos x="0" y="38"/>
                </a:cxn>
                <a:cxn ang="0">
                  <a:pos x="0" y="46"/>
                </a:cxn>
                <a:cxn ang="0">
                  <a:pos x="6" y="76"/>
                </a:cxn>
                <a:cxn ang="0">
                  <a:pos x="6" y="76"/>
                </a:cxn>
                <a:cxn ang="0">
                  <a:pos x="16" y="78"/>
                </a:cxn>
                <a:cxn ang="0">
                  <a:pos x="28" y="80"/>
                </a:cxn>
                <a:cxn ang="0">
                  <a:pos x="44" y="78"/>
                </a:cxn>
                <a:cxn ang="0">
                  <a:pos x="44" y="78"/>
                </a:cxn>
                <a:cxn ang="0">
                  <a:pos x="64" y="74"/>
                </a:cxn>
                <a:cxn ang="0">
                  <a:pos x="74" y="70"/>
                </a:cxn>
                <a:cxn ang="0">
                  <a:pos x="80" y="66"/>
                </a:cxn>
                <a:cxn ang="0">
                  <a:pos x="84" y="64"/>
                </a:cxn>
                <a:cxn ang="0">
                  <a:pos x="84" y="64"/>
                </a:cxn>
              </a:cxnLst>
              <a:rect l="0" t="0" r="r" b="b"/>
              <a:pathLst>
                <a:path w="84" h="80">
                  <a:moveTo>
                    <a:pt x="84" y="64"/>
                  </a:moveTo>
                  <a:lnTo>
                    <a:pt x="80" y="32"/>
                  </a:lnTo>
                  <a:lnTo>
                    <a:pt x="80" y="32"/>
                  </a:lnTo>
                  <a:lnTo>
                    <a:pt x="76" y="26"/>
                  </a:lnTo>
                  <a:lnTo>
                    <a:pt x="74" y="18"/>
                  </a:lnTo>
                  <a:lnTo>
                    <a:pt x="68" y="12"/>
                  </a:lnTo>
                  <a:lnTo>
                    <a:pt x="62" y="8"/>
                  </a:lnTo>
                  <a:lnTo>
                    <a:pt x="56" y="4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6" y="2"/>
                  </a:lnTo>
                  <a:lnTo>
                    <a:pt x="18" y="6"/>
                  </a:lnTo>
                  <a:lnTo>
                    <a:pt x="12" y="10"/>
                  </a:lnTo>
                  <a:lnTo>
                    <a:pt x="8" y="16"/>
                  </a:lnTo>
                  <a:lnTo>
                    <a:pt x="4" y="24"/>
                  </a:lnTo>
                  <a:lnTo>
                    <a:pt x="2" y="30"/>
                  </a:lnTo>
                  <a:lnTo>
                    <a:pt x="0" y="38"/>
                  </a:lnTo>
                  <a:lnTo>
                    <a:pt x="0" y="46"/>
                  </a:lnTo>
                  <a:lnTo>
                    <a:pt x="6" y="76"/>
                  </a:lnTo>
                  <a:lnTo>
                    <a:pt x="6" y="76"/>
                  </a:lnTo>
                  <a:lnTo>
                    <a:pt x="16" y="78"/>
                  </a:lnTo>
                  <a:lnTo>
                    <a:pt x="28" y="80"/>
                  </a:lnTo>
                  <a:lnTo>
                    <a:pt x="44" y="78"/>
                  </a:lnTo>
                  <a:lnTo>
                    <a:pt x="44" y="78"/>
                  </a:lnTo>
                  <a:lnTo>
                    <a:pt x="64" y="74"/>
                  </a:lnTo>
                  <a:lnTo>
                    <a:pt x="74" y="70"/>
                  </a:lnTo>
                  <a:lnTo>
                    <a:pt x="80" y="66"/>
                  </a:lnTo>
                  <a:lnTo>
                    <a:pt x="84" y="64"/>
                  </a:lnTo>
                  <a:lnTo>
                    <a:pt x="84" y="64"/>
                  </a:lnTo>
                  <a:close/>
                </a:path>
              </a:pathLst>
            </a:custGeom>
            <a:solidFill>
              <a:srgbClr val="FED8B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415" name="Freeform 127"/>
            <p:cNvSpPr>
              <a:spLocks/>
            </p:cNvSpPr>
            <p:nvPr userDrawn="1"/>
          </p:nvSpPr>
          <p:spPr bwMode="auto">
            <a:xfrm>
              <a:off x="3228975" y="5189538"/>
              <a:ext cx="136525" cy="34925"/>
            </a:xfrm>
            <a:custGeom>
              <a:avLst/>
              <a:gdLst/>
              <a:ahLst/>
              <a:cxnLst>
                <a:cxn ang="0">
                  <a:pos x="86" y="4"/>
                </a:cxn>
                <a:cxn ang="0">
                  <a:pos x="86" y="4"/>
                </a:cxn>
                <a:cxn ang="0">
                  <a:pos x="86" y="8"/>
                </a:cxn>
                <a:cxn ang="0">
                  <a:pos x="82" y="10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2" y="22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0" y="16"/>
                </a:cxn>
                <a:cxn ang="0">
                  <a:pos x="4" y="14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84" y="2"/>
                </a:cxn>
                <a:cxn ang="0">
                  <a:pos x="86" y="4"/>
                </a:cxn>
                <a:cxn ang="0">
                  <a:pos x="86" y="4"/>
                </a:cxn>
              </a:cxnLst>
              <a:rect l="0" t="0" r="r" b="b"/>
              <a:pathLst>
                <a:path w="86" h="22">
                  <a:moveTo>
                    <a:pt x="86" y="4"/>
                  </a:moveTo>
                  <a:lnTo>
                    <a:pt x="86" y="4"/>
                  </a:lnTo>
                  <a:lnTo>
                    <a:pt x="86" y="8"/>
                  </a:lnTo>
                  <a:lnTo>
                    <a:pt x="82" y="10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4" y="14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4" y="2"/>
                  </a:lnTo>
                  <a:lnTo>
                    <a:pt x="86" y="4"/>
                  </a:lnTo>
                  <a:lnTo>
                    <a:pt x="86" y="4"/>
                  </a:lnTo>
                  <a:close/>
                </a:path>
              </a:pathLst>
            </a:custGeom>
            <a:solidFill>
              <a:srgbClr val="FED8B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416" name="Freeform 128"/>
            <p:cNvSpPr>
              <a:spLocks/>
            </p:cNvSpPr>
            <p:nvPr userDrawn="1"/>
          </p:nvSpPr>
          <p:spPr bwMode="auto">
            <a:xfrm>
              <a:off x="3267075" y="5230813"/>
              <a:ext cx="73025" cy="22225"/>
            </a:xfrm>
            <a:custGeom>
              <a:avLst/>
              <a:gdLst/>
              <a:ahLst/>
              <a:cxnLst>
                <a:cxn ang="0">
                  <a:pos x="46" y="4"/>
                </a:cxn>
                <a:cxn ang="0">
                  <a:pos x="46" y="4"/>
                </a:cxn>
                <a:cxn ang="0">
                  <a:pos x="46" y="6"/>
                </a:cxn>
                <a:cxn ang="0">
                  <a:pos x="44" y="8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2" y="14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8"/>
                </a:cxn>
                <a:cxn ang="0">
                  <a:pos x="4" y="6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44" y="0"/>
                </a:cxn>
                <a:cxn ang="0">
                  <a:pos x="46" y="4"/>
                </a:cxn>
                <a:cxn ang="0">
                  <a:pos x="46" y="4"/>
                </a:cxn>
              </a:cxnLst>
              <a:rect l="0" t="0" r="r" b="b"/>
              <a:pathLst>
                <a:path w="46" h="14">
                  <a:moveTo>
                    <a:pt x="46" y="4"/>
                  </a:moveTo>
                  <a:lnTo>
                    <a:pt x="46" y="4"/>
                  </a:lnTo>
                  <a:lnTo>
                    <a:pt x="46" y="6"/>
                  </a:lnTo>
                  <a:lnTo>
                    <a:pt x="44" y="8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8"/>
                  </a:lnTo>
                  <a:lnTo>
                    <a:pt x="4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6" y="4"/>
                  </a:lnTo>
                  <a:lnTo>
                    <a:pt x="46" y="4"/>
                  </a:lnTo>
                  <a:close/>
                </a:path>
              </a:pathLst>
            </a:custGeom>
            <a:solidFill>
              <a:srgbClr val="FED8B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417" name="Freeform 129"/>
            <p:cNvSpPr>
              <a:spLocks/>
            </p:cNvSpPr>
            <p:nvPr userDrawn="1"/>
          </p:nvSpPr>
          <p:spPr bwMode="auto">
            <a:xfrm>
              <a:off x="3384550" y="5951538"/>
              <a:ext cx="889000" cy="904875"/>
            </a:xfrm>
            <a:custGeom>
              <a:avLst/>
              <a:gdLst/>
              <a:ahLst/>
              <a:cxnLst>
                <a:cxn ang="0">
                  <a:pos x="0" y="58"/>
                </a:cxn>
                <a:cxn ang="0">
                  <a:pos x="50" y="570"/>
                </a:cxn>
                <a:cxn ang="0">
                  <a:pos x="560" y="570"/>
                </a:cxn>
                <a:cxn ang="0">
                  <a:pos x="414" y="0"/>
                </a:cxn>
                <a:cxn ang="0">
                  <a:pos x="414" y="0"/>
                </a:cxn>
                <a:cxn ang="0">
                  <a:pos x="398" y="6"/>
                </a:cxn>
                <a:cxn ang="0">
                  <a:pos x="378" y="12"/>
                </a:cxn>
                <a:cxn ang="0">
                  <a:pos x="330" y="24"/>
                </a:cxn>
                <a:cxn ang="0">
                  <a:pos x="270" y="34"/>
                </a:cxn>
                <a:cxn ang="0">
                  <a:pos x="206" y="44"/>
                </a:cxn>
                <a:cxn ang="0">
                  <a:pos x="142" y="52"/>
                </a:cxn>
                <a:cxn ang="0">
                  <a:pos x="84" y="58"/>
                </a:cxn>
                <a:cxn ang="0">
                  <a:pos x="34" y="60"/>
                </a:cxn>
                <a:cxn ang="0">
                  <a:pos x="16" y="60"/>
                </a:cxn>
                <a:cxn ang="0">
                  <a:pos x="0" y="58"/>
                </a:cxn>
                <a:cxn ang="0">
                  <a:pos x="0" y="58"/>
                </a:cxn>
              </a:cxnLst>
              <a:rect l="0" t="0" r="r" b="b"/>
              <a:pathLst>
                <a:path w="560" h="570">
                  <a:moveTo>
                    <a:pt x="0" y="58"/>
                  </a:moveTo>
                  <a:lnTo>
                    <a:pt x="50" y="570"/>
                  </a:lnTo>
                  <a:lnTo>
                    <a:pt x="560" y="570"/>
                  </a:lnTo>
                  <a:lnTo>
                    <a:pt x="414" y="0"/>
                  </a:lnTo>
                  <a:lnTo>
                    <a:pt x="414" y="0"/>
                  </a:lnTo>
                  <a:lnTo>
                    <a:pt x="398" y="6"/>
                  </a:lnTo>
                  <a:lnTo>
                    <a:pt x="378" y="12"/>
                  </a:lnTo>
                  <a:lnTo>
                    <a:pt x="330" y="24"/>
                  </a:lnTo>
                  <a:lnTo>
                    <a:pt x="270" y="34"/>
                  </a:lnTo>
                  <a:lnTo>
                    <a:pt x="206" y="44"/>
                  </a:lnTo>
                  <a:lnTo>
                    <a:pt x="142" y="52"/>
                  </a:lnTo>
                  <a:lnTo>
                    <a:pt x="84" y="58"/>
                  </a:lnTo>
                  <a:lnTo>
                    <a:pt x="34" y="60"/>
                  </a:lnTo>
                  <a:lnTo>
                    <a:pt x="16" y="60"/>
                  </a:lnTo>
                  <a:lnTo>
                    <a:pt x="0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2932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418" name="Freeform 130"/>
            <p:cNvSpPr>
              <a:spLocks/>
            </p:cNvSpPr>
            <p:nvPr userDrawn="1"/>
          </p:nvSpPr>
          <p:spPr bwMode="auto">
            <a:xfrm>
              <a:off x="1730375" y="4932363"/>
              <a:ext cx="361950" cy="1050925"/>
            </a:xfrm>
            <a:custGeom>
              <a:avLst/>
              <a:gdLst/>
              <a:ahLst/>
              <a:cxnLst>
                <a:cxn ang="0">
                  <a:pos x="64" y="620"/>
                </a:cxn>
                <a:cxn ang="0">
                  <a:pos x="64" y="620"/>
                </a:cxn>
                <a:cxn ang="0">
                  <a:pos x="58" y="610"/>
                </a:cxn>
                <a:cxn ang="0">
                  <a:pos x="54" y="594"/>
                </a:cxn>
                <a:cxn ang="0">
                  <a:pos x="42" y="550"/>
                </a:cxn>
                <a:cxn ang="0">
                  <a:pos x="30" y="490"/>
                </a:cxn>
                <a:cxn ang="0">
                  <a:pos x="20" y="426"/>
                </a:cxn>
                <a:cxn ang="0">
                  <a:pos x="6" y="308"/>
                </a:cxn>
                <a:cxn ang="0">
                  <a:pos x="0" y="256"/>
                </a:cxn>
                <a:cxn ang="0">
                  <a:pos x="144" y="0"/>
                </a:cxn>
                <a:cxn ang="0">
                  <a:pos x="144" y="0"/>
                </a:cxn>
                <a:cxn ang="0">
                  <a:pos x="152" y="12"/>
                </a:cxn>
                <a:cxn ang="0">
                  <a:pos x="160" y="26"/>
                </a:cxn>
                <a:cxn ang="0">
                  <a:pos x="168" y="42"/>
                </a:cxn>
                <a:cxn ang="0">
                  <a:pos x="176" y="62"/>
                </a:cxn>
                <a:cxn ang="0">
                  <a:pos x="184" y="84"/>
                </a:cxn>
                <a:cxn ang="0">
                  <a:pos x="188" y="106"/>
                </a:cxn>
                <a:cxn ang="0">
                  <a:pos x="188" y="118"/>
                </a:cxn>
                <a:cxn ang="0">
                  <a:pos x="186" y="128"/>
                </a:cxn>
                <a:cxn ang="0">
                  <a:pos x="186" y="128"/>
                </a:cxn>
                <a:cxn ang="0">
                  <a:pos x="178" y="182"/>
                </a:cxn>
                <a:cxn ang="0">
                  <a:pos x="166" y="234"/>
                </a:cxn>
                <a:cxn ang="0">
                  <a:pos x="154" y="290"/>
                </a:cxn>
                <a:cxn ang="0">
                  <a:pos x="212" y="490"/>
                </a:cxn>
                <a:cxn ang="0">
                  <a:pos x="212" y="490"/>
                </a:cxn>
                <a:cxn ang="0">
                  <a:pos x="216" y="498"/>
                </a:cxn>
                <a:cxn ang="0">
                  <a:pos x="220" y="508"/>
                </a:cxn>
                <a:cxn ang="0">
                  <a:pos x="222" y="522"/>
                </a:cxn>
                <a:cxn ang="0">
                  <a:pos x="222" y="522"/>
                </a:cxn>
                <a:cxn ang="0">
                  <a:pos x="226" y="536"/>
                </a:cxn>
                <a:cxn ang="0">
                  <a:pos x="228" y="554"/>
                </a:cxn>
                <a:cxn ang="0">
                  <a:pos x="228" y="570"/>
                </a:cxn>
                <a:cxn ang="0">
                  <a:pos x="226" y="588"/>
                </a:cxn>
                <a:cxn ang="0">
                  <a:pos x="222" y="606"/>
                </a:cxn>
                <a:cxn ang="0">
                  <a:pos x="216" y="620"/>
                </a:cxn>
                <a:cxn ang="0">
                  <a:pos x="206" y="634"/>
                </a:cxn>
                <a:cxn ang="0">
                  <a:pos x="200" y="640"/>
                </a:cxn>
                <a:cxn ang="0">
                  <a:pos x="192" y="646"/>
                </a:cxn>
                <a:cxn ang="0">
                  <a:pos x="192" y="646"/>
                </a:cxn>
                <a:cxn ang="0">
                  <a:pos x="178" y="652"/>
                </a:cxn>
                <a:cxn ang="0">
                  <a:pos x="166" y="658"/>
                </a:cxn>
                <a:cxn ang="0">
                  <a:pos x="156" y="662"/>
                </a:cxn>
                <a:cxn ang="0">
                  <a:pos x="144" y="662"/>
                </a:cxn>
                <a:cxn ang="0">
                  <a:pos x="134" y="662"/>
                </a:cxn>
                <a:cxn ang="0">
                  <a:pos x="126" y="662"/>
                </a:cxn>
                <a:cxn ang="0">
                  <a:pos x="108" y="656"/>
                </a:cxn>
                <a:cxn ang="0">
                  <a:pos x="94" y="648"/>
                </a:cxn>
                <a:cxn ang="0">
                  <a:pos x="82" y="638"/>
                </a:cxn>
                <a:cxn ang="0">
                  <a:pos x="64" y="620"/>
                </a:cxn>
                <a:cxn ang="0">
                  <a:pos x="64" y="620"/>
                </a:cxn>
              </a:cxnLst>
              <a:rect l="0" t="0" r="r" b="b"/>
              <a:pathLst>
                <a:path w="228" h="662">
                  <a:moveTo>
                    <a:pt x="64" y="620"/>
                  </a:moveTo>
                  <a:lnTo>
                    <a:pt x="64" y="620"/>
                  </a:lnTo>
                  <a:lnTo>
                    <a:pt x="58" y="610"/>
                  </a:lnTo>
                  <a:lnTo>
                    <a:pt x="54" y="594"/>
                  </a:lnTo>
                  <a:lnTo>
                    <a:pt x="42" y="550"/>
                  </a:lnTo>
                  <a:lnTo>
                    <a:pt x="30" y="490"/>
                  </a:lnTo>
                  <a:lnTo>
                    <a:pt x="20" y="426"/>
                  </a:lnTo>
                  <a:lnTo>
                    <a:pt x="6" y="308"/>
                  </a:lnTo>
                  <a:lnTo>
                    <a:pt x="0" y="256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152" y="12"/>
                  </a:lnTo>
                  <a:lnTo>
                    <a:pt x="160" y="26"/>
                  </a:lnTo>
                  <a:lnTo>
                    <a:pt x="168" y="42"/>
                  </a:lnTo>
                  <a:lnTo>
                    <a:pt x="176" y="62"/>
                  </a:lnTo>
                  <a:lnTo>
                    <a:pt x="184" y="84"/>
                  </a:lnTo>
                  <a:lnTo>
                    <a:pt x="188" y="106"/>
                  </a:lnTo>
                  <a:lnTo>
                    <a:pt x="188" y="118"/>
                  </a:lnTo>
                  <a:lnTo>
                    <a:pt x="186" y="128"/>
                  </a:lnTo>
                  <a:lnTo>
                    <a:pt x="186" y="128"/>
                  </a:lnTo>
                  <a:lnTo>
                    <a:pt x="178" y="182"/>
                  </a:lnTo>
                  <a:lnTo>
                    <a:pt x="166" y="234"/>
                  </a:lnTo>
                  <a:lnTo>
                    <a:pt x="154" y="290"/>
                  </a:lnTo>
                  <a:lnTo>
                    <a:pt x="212" y="490"/>
                  </a:lnTo>
                  <a:lnTo>
                    <a:pt x="212" y="490"/>
                  </a:lnTo>
                  <a:lnTo>
                    <a:pt x="216" y="498"/>
                  </a:lnTo>
                  <a:lnTo>
                    <a:pt x="220" y="508"/>
                  </a:lnTo>
                  <a:lnTo>
                    <a:pt x="222" y="522"/>
                  </a:lnTo>
                  <a:lnTo>
                    <a:pt x="222" y="522"/>
                  </a:lnTo>
                  <a:lnTo>
                    <a:pt x="226" y="536"/>
                  </a:lnTo>
                  <a:lnTo>
                    <a:pt x="228" y="554"/>
                  </a:lnTo>
                  <a:lnTo>
                    <a:pt x="228" y="570"/>
                  </a:lnTo>
                  <a:lnTo>
                    <a:pt x="226" y="588"/>
                  </a:lnTo>
                  <a:lnTo>
                    <a:pt x="222" y="606"/>
                  </a:lnTo>
                  <a:lnTo>
                    <a:pt x="216" y="620"/>
                  </a:lnTo>
                  <a:lnTo>
                    <a:pt x="206" y="634"/>
                  </a:lnTo>
                  <a:lnTo>
                    <a:pt x="200" y="640"/>
                  </a:lnTo>
                  <a:lnTo>
                    <a:pt x="192" y="646"/>
                  </a:lnTo>
                  <a:lnTo>
                    <a:pt x="192" y="646"/>
                  </a:lnTo>
                  <a:lnTo>
                    <a:pt x="178" y="652"/>
                  </a:lnTo>
                  <a:lnTo>
                    <a:pt x="166" y="658"/>
                  </a:lnTo>
                  <a:lnTo>
                    <a:pt x="156" y="662"/>
                  </a:lnTo>
                  <a:lnTo>
                    <a:pt x="144" y="662"/>
                  </a:lnTo>
                  <a:lnTo>
                    <a:pt x="134" y="662"/>
                  </a:lnTo>
                  <a:lnTo>
                    <a:pt x="126" y="662"/>
                  </a:lnTo>
                  <a:lnTo>
                    <a:pt x="108" y="656"/>
                  </a:lnTo>
                  <a:lnTo>
                    <a:pt x="94" y="648"/>
                  </a:lnTo>
                  <a:lnTo>
                    <a:pt x="82" y="638"/>
                  </a:lnTo>
                  <a:lnTo>
                    <a:pt x="64" y="620"/>
                  </a:lnTo>
                  <a:lnTo>
                    <a:pt x="64" y="620"/>
                  </a:lnTo>
                  <a:close/>
                </a:path>
              </a:pathLst>
            </a:custGeom>
            <a:solidFill>
              <a:srgbClr val="FAB07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422" name="Freeform 134"/>
            <p:cNvSpPr>
              <a:spLocks/>
            </p:cNvSpPr>
            <p:nvPr userDrawn="1"/>
          </p:nvSpPr>
          <p:spPr bwMode="auto">
            <a:xfrm>
              <a:off x="4587875" y="58738"/>
              <a:ext cx="276225" cy="387350"/>
            </a:xfrm>
            <a:custGeom>
              <a:avLst/>
              <a:gdLst/>
              <a:ahLst/>
              <a:cxnLst>
                <a:cxn ang="0">
                  <a:pos x="174" y="114"/>
                </a:cxn>
                <a:cxn ang="0">
                  <a:pos x="168" y="102"/>
                </a:cxn>
                <a:cxn ang="0">
                  <a:pos x="158" y="98"/>
                </a:cxn>
                <a:cxn ang="0">
                  <a:pos x="138" y="100"/>
                </a:cxn>
                <a:cxn ang="0">
                  <a:pos x="112" y="100"/>
                </a:cxn>
                <a:cxn ang="0">
                  <a:pos x="100" y="98"/>
                </a:cxn>
                <a:cxn ang="0">
                  <a:pos x="96" y="92"/>
                </a:cxn>
                <a:cxn ang="0">
                  <a:pos x="94" y="86"/>
                </a:cxn>
                <a:cxn ang="0">
                  <a:pos x="98" y="68"/>
                </a:cxn>
                <a:cxn ang="0">
                  <a:pos x="106" y="56"/>
                </a:cxn>
                <a:cxn ang="0">
                  <a:pos x="120" y="38"/>
                </a:cxn>
                <a:cxn ang="0">
                  <a:pos x="122" y="18"/>
                </a:cxn>
                <a:cxn ang="0">
                  <a:pos x="120" y="10"/>
                </a:cxn>
                <a:cxn ang="0">
                  <a:pos x="112" y="0"/>
                </a:cxn>
                <a:cxn ang="0">
                  <a:pos x="106" y="0"/>
                </a:cxn>
                <a:cxn ang="0">
                  <a:pos x="102" y="4"/>
                </a:cxn>
                <a:cxn ang="0">
                  <a:pos x="94" y="16"/>
                </a:cxn>
                <a:cxn ang="0">
                  <a:pos x="74" y="40"/>
                </a:cxn>
                <a:cxn ang="0">
                  <a:pos x="52" y="62"/>
                </a:cxn>
                <a:cxn ang="0">
                  <a:pos x="24" y="80"/>
                </a:cxn>
                <a:cxn ang="0">
                  <a:pos x="18" y="90"/>
                </a:cxn>
                <a:cxn ang="0">
                  <a:pos x="12" y="98"/>
                </a:cxn>
                <a:cxn ang="0">
                  <a:pos x="8" y="104"/>
                </a:cxn>
                <a:cxn ang="0">
                  <a:pos x="0" y="164"/>
                </a:cxn>
                <a:cxn ang="0">
                  <a:pos x="2" y="184"/>
                </a:cxn>
                <a:cxn ang="0">
                  <a:pos x="6" y="220"/>
                </a:cxn>
                <a:cxn ang="0">
                  <a:pos x="12" y="234"/>
                </a:cxn>
                <a:cxn ang="0">
                  <a:pos x="38" y="236"/>
                </a:cxn>
                <a:cxn ang="0">
                  <a:pos x="78" y="244"/>
                </a:cxn>
                <a:cxn ang="0">
                  <a:pos x="90" y="244"/>
                </a:cxn>
                <a:cxn ang="0">
                  <a:pos x="134" y="240"/>
                </a:cxn>
                <a:cxn ang="0">
                  <a:pos x="146" y="234"/>
                </a:cxn>
                <a:cxn ang="0">
                  <a:pos x="150" y="228"/>
                </a:cxn>
                <a:cxn ang="0">
                  <a:pos x="150" y="214"/>
                </a:cxn>
                <a:cxn ang="0">
                  <a:pos x="158" y="210"/>
                </a:cxn>
                <a:cxn ang="0">
                  <a:pos x="166" y="196"/>
                </a:cxn>
                <a:cxn ang="0">
                  <a:pos x="166" y="188"/>
                </a:cxn>
                <a:cxn ang="0">
                  <a:pos x="164" y="178"/>
                </a:cxn>
                <a:cxn ang="0">
                  <a:pos x="168" y="172"/>
                </a:cxn>
                <a:cxn ang="0">
                  <a:pos x="172" y="158"/>
                </a:cxn>
                <a:cxn ang="0">
                  <a:pos x="172" y="150"/>
                </a:cxn>
                <a:cxn ang="0">
                  <a:pos x="168" y="138"/>
                </a:cxn>
                <a:cxn ang="0">
                  <a:pos x="172" y="130"/>
                </a:cxn>
                <a:cxn ang="0">
                  <a:pos x="174" y="114"/>
                </a:cxn>
              </a:cxnLst>
              <a:rect l="0" t="0" r="r" b="b"/>
              <a:pathLst>
                <a:path w="174" h="244">
                  <a:moveTo>
                    <a:pt x="174" y="114"/>
                  </a:moveTo>
                  <a:lnTo>
                    <a:pt x="174" y="114"/>
                  </a:lnTo>
                  <a:lnTo>
                    <a:pt x="172" y="106"/>
                  </a:lnTo>
                  <a:lnTo>
                    <a:pt x="168" y="102"/>
                  </a:lnTo>
                  <a:lnTo>
                    <a:pt x="162" y="100"/>
                  </a:lnTo>
                  <a:lnTo>
                    <a:pt x="158" y="98"/>
                  </a:lnTo>
                  <a:lnTo>
                    <a:pt x="158" y="98"/>
                  </a:lnTo>
                  <a:lnTo>
                    <a:pt x="138" y="100"/>
                  </a:lnTo>
                  <a:lnTo>
                    <a:pt x="124" y="102"/>
                  </a:lnTo>
                  <a:lnTo>
                    <a:pt x="112" y="100"/>
                  </a:lnTo>
                  <a:lnTo>
                    <a:pt x="112" y="100"/>
                  </a:lnTo>
                  <a:lnTo>
                    <a:pt x="100" y="98"/>
                  </a:lnTo>
                  <a:lnTo>
                    <a:pt x="98" y="96"/>
                  </a:lnTo>
                  <a:lnTo>
                    <a:pt x="96" y="92"/>
                  </a:lnTo>
                  <a:lnTo>
                    <a:pt x="96" y="92"/>
                  </a:lnTo>
                  <a:lnTo>
                    <a:pt x="94" y="86"/>
                  </a:lnTo>
                  <a:lnTo>
                    <a:pt x="94" y="78"/>
                  </a:lnTo>
                  <a:lnTo>
                    <a:pt x="98" y="68"/>
                  </a:lnTo>
                  <a:lnTo>
                    <a:pt x="106" y="56"/>
                  </a:lnTo>
                  <a:lnTo>
                    <a:pt x="106" y="56"/>
                  </a:lnTo>
                  <a:lnTo>
                    <a:pt x="114" y="46"/>
                  </a:lnTo>
                  <a:lnTo>
                    <a:pt x="120" y="38"/>
                  </a:lnTo>
                  <a:lnTo>
                    <a:pt x="122" y="28"/>
                  </a:lnTo>
                  <a:lnTo>
                    <a:pt x="122" y="18"/>
                  </a:lnTo>
                  <a:lnTo>
                    <a:pt x="122" y="18"/>
                  </a:lnTo>
                  <a:lnTo>
                    <a:pt x="120" y="10"/>
                  </a:lnTo>
                  <a:lnTo>
                    <a:pt x="116" y="4"/>
                  </a:lnTo>
                  <a:lnTo>
                    <a:pt x="112" y="0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04" y="0"/>
                  </a:lnTo>
                  <a:lnTo>
                    <a:pt x="102" y="4"/>
                  </a:lnTo>
                  <a:lnTo>
                    <a:pt x="94" y="16"/>
                  </a:lnTo>
                  <a:lnTo>
                    <a:pt x="94" y="16"/>
                  </a:lnTo>
                  <a:lnTo>
                    <a:pt x="86" y="26"/>
                  </a:lnTo>
                  <a:lnTo>
                    <a:pt x="74" y="40"/>
                  </a:lnTo>
                  <a:lnTo>
                    <a:pt x="52" y="62"/>
                  </a:lnTo>
                  <a:lnTo>
                    <a:pt x="52" y="62"/>
                  </a:lnTo>
                  <a:lnTo>
                    <a:pt x="34" y="72"/>
                  </a:lnTo>
                  <a:lnTo>
                    <a:pt x="24" y="80"/>
                  </a:lnTo>
                  <a:lnTo>
                    <a:pt x="20" y="84"/>
                  </a:lnTo>
                  <a:lnTo>
                    <a:pt x="18" y="90"/>
                  </a:lnTo>
                  <a:lnTo>
                    <a:pt x="18" y="90"/>
                  </a:lnTo>
                  <a:lnTo>
                    <a:pt x="12" y="98"/>
                  </a:lnTo>
                  <a:lnTo>
                    <a:pt x="8" y="104"/>
                  </a:lnTo>
                  <a:lnTo>
                    <a:pt x="8" y="104"/>
                  </a:lnTo>
                  <a:lnTo>
                    <a:pt x="2" y="130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2" y="184"/>
                  </a:lnTo>
                  <a:lnTo>
                    <a:pt x="4" y="204"/>
                  </a:lnTo>
                  <a:lnTo>
                    <a:pt x="6" y="220"/>
                  </a:lnTo>
                  <a:lnTo>
                    <a:pt x="12" y="234"/>
                  </a:lnTo>
                  <a:lnTo>
                    <a:pt x="12" y="234"/>
                  </a:lnTo>
                  <a:lnTo>
                    <a:pt x="38" y="236"/>
                  </a:lnTo>
                  <a:lnTo>
                    <a:pt x="38" y="236"/>
                  </a:lnTo>
                  <a:lnTo>
                    <a:pt x="64" y="242"/>
                  </a:lnTo>
                  <a:lnTo>
                    <a:pt x="78" y="244"/>
                  </a:lnTo>
                  <a:lnTo>
                    <a:pt x="90" y="244"/>
                  </a:lnTo>
                  <a:lnTo>
                    <a:pt x="90" y="244"/>
                  </a:lnTo>
                  <a:lnTo>
                    <a:pt x="120" y="244"/>
                  </a:lnTo>
                  <a:lnTo>
                    <a:pt x="134" y="240"/>
                  </a:lnTo>
                  <a:lnTo>
                    <a:pt x="140" y="238"/>
                  </a:lnTo>
                  <a:lnTo>
                    <a:pt x="146" y="234"/>
                  </a:lnTo>
                  <a:lnTo>
                    <a:pt x="146" y="234"/>
                  </a:lnTo>
                  <a:lnTo>
                    <a:pt x="150" y="228"/>
                  </a:lnTo>
                  <a:lnTo>
                    <a:pt x="150" y="220"/>
                  </a:lnTo>
                  <a:lnTo>
                    <a:pt x="150" y="214"/>
                  </a:lnTo>
                  <a:lnTo>
                    <a:pt x="150" y="214"/>
                  </a:lnTo>
                  <a:lnTo>
                    <a:pt x="158" y="210"/>
                  </a:lnTo>
                  <a:lnTo>
                    <a:pt x="162" y="204"/>
                  </a:lnTo>
                  <a:lnTo>
                    <a:pt x="166" y="196"/>
                  </a:lnTo>
                  <a:lnTo>
                    <a:pt x="166" y="196"/>
                  </a:lnTo>
                  <a:lnTo>
                    <a:pt x="166" y="188"/>
                  </a:lnTo>
                  <a:lnTo>
                    <a:pt x="166" y="182"/>
                  </a:lnTo>
                  <a:lnTo>
                    <a:pt x="164" y="178"/>
                  </a:lnTo>
                  <a:lnTo>
                    <a:pt x="164" y="178"/>
                  </a:lnTo>
                  <a:lnTo>
                    <a:pt x="168" y="172"/>
                  </a:lnTo>
                  <a:lnTo>
                    <a:pt x="170" y="166"/>
                  </a:lnTo>
                  <a:lnTo>
                    <a:pt x="172" y="158"/>
                  </a:lnTo>
                  <a:lnTo>
                    <a:pt x="172" y="158"/>
                  </a:lnTo>
                  <a:lnTo>
                    <a:pt x="172" y="150"/>
                  </a:lnTo>
                  <a:lnTo>
                    <a:pt x="170" y="144"/>
                  </a:lnTo>
                  <a:lnTo>
                    <a:pt x="168" y="138"/>
                  </a:lnTo>
                  <a:lnTo>
                    <a:pt x="168" y="138"/>
                  </a:lnTo>
                  <a:lnTo>
                    <a:pt x="172" y="130"/>
                  </a:lnTo>
                  <a:lnTo>
                    <a:pt x="174" y="122"/>
                  </a:lnTo>
                  <a:lnTo>
                    <a:pt x="174" y="114"/>
                  </a:lnTo>
                  <a:lnTo>
                    <a:pt x="174" y="11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423" name="Freeform 135"/>
            <p:cNvSpPr>
              <a:spLocks/>
            </p:cNvSpPr>
            <p:nvPr userDrawn="1"/>
          </p:nvSpPr>
          <p:spPr bwMode="auto">
            <a:xfrm>
              <a:off x="4467225" y="188913"/>
              <a:ext cx="123825" cy="257175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78" y="0"/>
                </a:cxn>
                <a:cxn ang="0">
                  <a:pos x="78" y="0"/>
                </a:cxn>
                <a:cxn ang="0">
                  <a:pos x="74" y="2"/>
                </a:cxn>
                <a:cxn ang="0">
                  <a:pos x="70" y="6"/>
                </a:cxn>
                <a:cxn ang="0">
                  <a:pos x="66" y="14"/>
                </a:cxn>
                <a:cxn ang="0">
                  <a:pos x="64" y="24"/>
                </a:cxn>
                <a:cxn ang="0">
                  <a:pos x="58" y="50"/>
                </a:cxn>
                <a:cxn ang="0">
                  <a:pos x="58" y="82"/>
                </a:cxn>
                <a:cxn ang="0">
                  <a:pos x="58" y="82"/>
                </a:cxn>
                <a:cxn ang="0">
                  <a:pos x="58" y="112"/>
                </a:cxn>
                <a:cxn ang="0">
                  <a:pos x="64" y="138"/>
                </a:cxn>
                <a:cxn ang="0">
                  <a:pos x="66" y="148"/>
                </a:cxn>
                <a:cxn ang="0">
                  <a:pos x="70" y="156"/>
                </a:cxn>
                <a:cxn ang="0">
                  <a:pos x="74" y="160"/>
                </a:cxn>
                <a:cxn ang="0">
                  <a:pos x="78" y="162"/>
                </a:cxn>
                <a:cxn ang="0">
                  <a:pos x="20" y="162"/>
                </a:cxn>
                <a:cxn ang="0">
                  <a:pos x="20" y="162"/>
                </a:cxn>
                <a:cxn ang="0">
                  <a:pos x="16" y="160"/>
                </a:cxn>
                <a:cxn ang="0">
                  <a:pos x="12" y="156"/>
                </a:cxn>
                <a:cxn ang="0">
                  <a:pos x="8" y="148"/>
                </a:cxn>
                <a:cxn ang="0">
                  <a:pos x="6" y="138"/>
                </a:cxn>
                <a:cxn ang="0">
                  <a:pos x="2" y="112"/>
                </a:cxn>
                <a:cxn ang="0">
                  <a:pos x="0" y="82"/>
                </a:cxn>
                <a:cxn ang="0">
                  <a:pos x="0" y="82"/>
                </a:cxn>
                <a:cxn ang="0">
                  <a:pos x="2" y="50"/>
                </a:cxn>
                <a:cxn ang="0">
                  <a:pos x="6" y="24"/>
                </a:cxn>
                <a:cxn ang="0">
                  <a:pos x="10" y="14"/>
                </a:cxn>
                <a:cxn ang="0">
                  <a:pos x="12" y="6"/>
                </a:cxn>
                <a:cxn ang="0">
                  <a:pos x="16" y="2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78" h="162">
                  <a:moveTo>
                    <a:pt x="22" y="0"/>
                  </a:moveTo>
                  <a:lnTo>
                    <a:pt x="78" y="0"/>
                  </a:lnTo>
                  <a:lnTo>
                    <a:pt x="78" y="0"/>
                  </a:lnTo>
                  <a:lnTo>
                    <a:pt x="74" y="2"/>
                  </a:lnTo>
                  <a:lnTo>
                    <a:pt x="70" y="6"/>
                  </a:lnTo>
                  <a:lnTo>
                    <a:pt x="66" y="14"/>
                  </a:lnTo>
                  <a:lnTo>
                    <a:pt x="64" y="24"/>
                  </a:lnTo>
                  <a:lnTo>
                    <a:pt x="58" y="50"/>
                  </a:lnTo>
                  <a:lnTo>
                    <a:pt x="58" y="82"/>
                  </a:lnTo>
                  <a:lnTo>
                    <a:pt x="58" y="82"/>
                  </a:lnTo>
                  <a:lnTo>
                    <a:pt x="58" y="112"/>
                  </a:lnTo>
                  <a:lnTo>
                    <a:pt x="64" y="138"/>
                  </a:lnTo>
                  <a:lnTo>
                    <a:pt x="66" y="148"/>
                  </a:lnTo>
                  <a:lnTo>
                    <a:pt x="70" y="156"/>
                  </a:lnTo>
                  <a:lnTo>
                    <a:pt x="74" y="160"/>
                  </a:lnTo>
                  <a:lnTo>
                    <a:pt x="78" y="162"/>
                  </a:lnTo>
                  <a:lnTo>
                    <a:pt x="20" y="162"/>
                  </a:lnTo>
                  <a:lnTo>
                    <a:pt x="20" y="162"/>
                  </a:lnTo>
                  <a:lnTo>
                    <a:pt x="16" y="160"/>
                  </a:lnTo>
                  <a:lnTo>
                    <a:pt x="12" y="156"/>
                  </a:lnTo>
                  <a:lnTo>
                    <a:pt x="8" y="148"/>
                  </a:lnTo>
                  <a:lnTo>
                    <a:pt x="6" y="138"/>
                  </a:lnTo>
                  <a:lnTo>
                    <a:pt x="2" y="112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2" y="50"/>
                  </a:lnTo>
                  <a:lnTo>
                    <a:pt x="6" y="24"/>
                  </a:lnTo>
                  <a:lnTo>
                    <a:pt x="10" y="14"/>
                  </a:lnTo>
                  <a:lnTo>
                    <a:pt x="12" y="6"/>
                  </a:lnTo>
                  <a:lnTo>
                    <a:pt x="16" y="2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424" name="Freeform 136"/>
            <p:cNvSpPr>
              <a:spLocks noEditPoints="1"/>
            </p:cNvSpPr>
            <p:nvPr userDrawn="1"/>
          </p:nvSpPr>
          <p:spPr bwMode="auto">
            <a:xfrm>
              <a:off x="1901825" y="1976438"/>
              <a:ext cx="663575" cy="663575"/>
            </a:xfrm>
            <a:custGeom>
              <a:avLst/>
              <a:gdLst/>
              <a:ahLst/>
              <a:cxnLst>
                <a:cxn ang="0">
                  <a:pos x="342" y="48"/>
                </a:cxn>
                <a:cxn ang="0">
                  <a:pos x="208" y="0"/>
                </a:cxn>
                <a:cxn ang="0">
                  <a:pos x="108" y="24"/>
                </a:cxn>
                <a:cxn ang="0">
                  <a:pos x="18" y="122"/>
                </a:cxn>
                <a:cxn ang="0">
                  <a:pos x="0" y="208"/>
                </a:cxn>
                <a:cxn ang="0">
                  <a:pos x="48" y="342"/>
                </a:cxn>
                <a:cxn ang="0">
                  <a:pos x="166" y="414"/>
                </a:cxn>
                <a:cxn ang="0">
                  <a:pos x="250" y="414"/>
                </a:cxn>
                <a:cxn ang="0">
                  <a:pos x="370" y="342"/>
                </a:cxn>
                <a:cxn ang="0">
                  <a:pos x="418" y="208"/>
                </a:cxn>
                <a:cxn ang="0">
                  <a:pos x="398" y="122"/>
                </a:cxn>
                <a:cxn ang="0">
                  <a:pos x="58" y="276"/>
                </a:cxn>
                <a:cxn ang="0">
                  <a:pos x="336" y="336"/>
                </a:cxn>
                <a:cxn ang="0">
                  <a:pos x="226" y="388"/>
                </a:cxn>
                <a:cxn ang="0">
                  <a:pos x="146" y="378"/>
                </a:cxn>
                <a:cxn ang="0">
                  <a:pos x="134" y="300"/>
                </a:cxn>
                <a:cxn ang="0">
                  <a:pos x="94" y="282"/>
                </a:cxn>
                <a:cxn ang="0">
                  <a:pos x="64" y="262"/>
                </a:cxn>
                <a:cxn ang="0">
                  <a:pos x="54" y="236"/>
                </a:cxn>
                <a:cxn ang="0">
                  <a:pos x="90" y="212"/>
                </a:cxn>
                <a:cxn ang="0">
                  <a:pos x="102" y="180"/>
                </a:cxn>
                <a:cxn ang="0">
                  <a:pos x="94" y="158"/>
                </a:cxn>
                <a:cxn ang="0">
                  <a:pos x="70" y="176"/>
                </a:cxn>
                <a:cxn ang="0">
                  <a:pos x="80" y="142"/>
                </a:cxn>
                <a:cxn ang="0">
                  <a:pos x="64" y="130"/>
                </a:cxn>
                <a:cxn ang="0">
                  <a:pos x="72" y="114"/>
                </a:cxn>
                <a:cxn ang="0">
                  <a:pos x="106" y="116"/>
                </a:cxn>
                <a:cxn ang="0">
                  <a:pos x="130" y="144"/>
                </a:cxn>
                <a:cxn ang="0">
                  <a:pos x="158" y="114"/>
                </a:cxn>
                <a:cxn ang="0">
                  <a:pos x="140" y="86"/>
                </a:cxn>
                <a:cxn ang="0">
                  <a:pos x="110" y="92"/>
                </a:cxn>
                <a:cxn ang="0">
                  <a:pos x="98" y="66"/>
                </a:cxn>
                <a:cxn ang="0">
                  <a:pos x="208" y="28"/>
                </a:cxn>
                <a:cxn ang="0">
                  <a:pos x="294" y="50"/>
                </a:cxn>
                <a:cxn ang="0">
                  <a:pos x="324" y="116"/>
                </a:cxn>
                <a:cxn ang="0">
                  <a:pos x="284" y="128"/>
                </a:cxn>
                <a:cxn ang="0">
                  <a:pos x="252" y="134"/>
                </a:cxn>
                <a:cxn ang="0">
                  <a:pos x="230" y="138"/>
                </a:cxn>
                <a:cxn ang="0">
                  <a:pos x="232" y="158"/>
                </a:cxn>
                <a:cxn ang="0">
                  <a:pos x="254" y="154"/>
                </a:cxn>
                <a:cxn ang="0">
                  <a:pos x="214" y="172"/>
                </a:cxn>
                <a:cxn ang="0">
                  <a:pos x="206" y="192"/>
                </a:cxn>
                <a:cxn ang="0">
                  <a:pos x="200" y="204"/>
                </a:cxn>
                <a:cxn ang="0">
                  <a:pos x="242" y="194"/>
                </a:cxn>
                <a:cxn ang="0">
                  <a:pos x="274" y="188"/>
                </a:cxn>
                <a:cxn ang="0">
                  <a:pos x="268" y="212"/>
                </a:cxn>
                <a:cxn ang="0">
                  <a:pos x="290" y="230"/>
                </a:cxn>
                <a:cxn ang="0">
                  <a:pos x="314" y="222"/>
                </a:cxn>
                <a:cxn ang="0">
                  <a:pos x="338" y="248"/>
                </a:cxn>
                <a:cxn ang="0">
                  <a:pos x="360" y="240"/>
                </a:cxn>
                <a:cxn ang="0">
                  <a:pos x="366" y="298"/>
                </a:cxn>
                <a:cxn ang="0">
                  <a:pos x="270" y="248"/>
                </a:cxn>
                <a:cxn ang="0">
                  <a:pos x="248" y="230"/>
                </a:cxn>
                <a:cxn ang="0">
                  <a:pos x="204" y="216"/>
                </a:cxn>
                <a:cxn ang="0">
                  <a:pos x="180" y="256"/>
                </a:cxn>
                <a:cxn ang="0">
                  <a:pos x="202" y="280"/>
                </a:cxn>
                <a:cxn ang="0">
                  <a:pos x="230" y="282"/>
                </a:cxn>
                <a:cxn ang="0">
                  <a:pos x="248" y="344"/>
                </a:cxn>
                <a:cxn ang="0">
                  <a:pos x="272" y="324"/>
                </a:cxn>
                <a:cxn ang="0">
                  <a:pos x="290" y="270"/>
                </a:cxn>
              </a:cxnLst>
              <a:rect l="0" t="0" r="r" b="b"/>
              <a:pathLst>
                <a:path w="418" h="418">
                  <a:moveTo>
                    <a:pt x="398" y="122"/>
                  </a:moveTo>
                  <a:lnTo>
                    <a:pt x="398" y="122"/>
                  </a:lnTo>
                  <a:lnTo>
                    <a:pt x="390" y="104"/>
                  </a:lnTo>
                  <a:lnTo>
                    <a:pt x="380" y="90"/>
                  </a:lnTo>
                  <a:lnTo>
                    <a:pt x="368" y="74"/>
                  </a:lnTo>
                  <a:lnTo>
                    <a:pt x="356" y="60"/>
                  </a:lnTo>
                  <a:lnTo>
                    <a:pt x="356" y="60"/>
                  </a:lnTo>
                  <a:lnTo>
                    <a:pt x="342" y="48"/>
                  </a:lnTo>
                  <a:lnTo>
                    <a:pt x="326" y="36"/>
                  </a:lnTo>
                  <a:lnTo>
                    <a:pt x="308" y="24"/>
                  </a:lnTo>
                  <a:lnTo>
                    <a:pt x="290" y="16"/>
                  </a:lnTo>
                  <a:lnTo>
                    <a:pt x="270" y="10"/>
                  </a:lnTo>
                  <a:lnTo>
                    <a:pt x="250" y="4"/>
                  </a:lnTo>
                  <a:lnTo>
                    <a:pt x="230" y="0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186" y="0"/>
                  </a:lnTo>
                  <a:lnTo>
                    <a:pt x="166" y="4"/>
                  </a:lnTo>
                  <a:lnTo>
                    <a:pt x="146" y="10"/>
                  </a:lnTo>
                  <a:lnTo>
                    <a:pt x="126" y="16"/>
                  </a:lnTo>
                  <a:lnTo>
                    <a:pt x="108" y="24"/>
                  </a:lnTo>
                  <a:lnTo>
                    <a:pt x="92" y="36"/>
                  </a:lnTo>
                  <a:lnTo>
                    <a:pt x="76" y="48"/>
                  </a:lnTo>
                  <a:lnTo>
                    <a:pt x="60" y="60"/>
                  </a:lnTo>
                  <a:lnTo>
                    <a:pt x="60" y="60"/>
                  </a:lnTo>
                  <a:lnTo>
                    <a:pt x="48" y="74"/>
                  </a:lnTo>
                  <a:lnTo>
                    <a:pt x="36" y="90"/>
                  </a:lnTo>
                  <a:lnTo>
                    <a:pt x="26" y="106"/>
                  </a:lnTo>
                  <a:lnTo>
                    <a:pt x="18" y="122"/>
                  </a:lnTo>
                  <a:lnTo>
                    <a:pt x="18" y="122"/>
                  </a:lnTo>
                  <a:lnTo>
                    <a:pt x="10" y="142"/>
                  </a:lnTo>
                  <a:lnTo>
                    <a:pt x="4" y="164"/>
                  </a:lnTo>
                  <a:lnTo>
                    <a:pt x="0" y="186"/>
                  </a:lnTo>
                  <a:lnTo>
                    <a:pt x="0" y="208"/>
                  </a:lnTo>
                  <a:lnTo>
                    <a:pt x="0" y="208"/>
                  </a:lnTo>
                  <a:lnTo>
                    <a:pt x="0" y="208"/>
                  </a:lnTo>
                  <a:lnTo>
                    <a:pt x="0" y="208"/>
                  </a:lnTo>
                  <a:lnTo>
                    <a:pt x="0" y="208"/>
                  </a:lnTo>
                  <a:lnTo>
                    <a:pt x="0" y="230"/>
                  </a:lnTo>
                  <a:lnTo>
                    <a:pt x="4" y="250"/>
                  </a:lnTo>
                  <a:lnTo>
                    <a:pt x="8" y="270"/>
                  </a:lnTo>
                  <a:lnTo>
                    <a:pt x="16" y="290"/>
                  </a:lnTo>
                  <a:lnTo>
                    <a:pt x="24" y="308"/>
                  </a:lnTo>
                  <a:lnTo>
                    <a:pt x="36" y="326"/>
                  </a:lnTo>
                  <a:lnTo>
                    <a:pt x="48" y="342"/>
                  </a:lnTo>
                  <a:lnTo>
                    <a:pt x="60" y="356"/>
                  </a:lnTo>
                  <a:lnTo>
                    <a:pt x="60" y="356"/>
                  </a:lnTo>
                  <a:lnTo>
                    <a:pt x="76" y="370"/>
                  </a:lnTo>
                  <a:lnTo>
                    <a:pt x="92" y="382"/>
                  </a:lnTo>
                  <a:lnTo>
                    <a:pt x="108" y="392"/>
                  </a:lnTo>
                  <a:lnTo>
                    <a:pt x="126" y="402"/>
                  </a:lnTo>
                  <a:lnTo>
                    <a:pt x="146" y="408"/>
                  </a:lnTo>
                  <a:lnTo>
                    <a:pt x="166" y="414"/>
                  </a:lnTo>
                  <a:lnTo>
                    <a:pt x="186" y="416"/>
                  </a:lnTo>
                  <a:lnTo>
                    <a:pt x="208" y="418"/>
                  </a:lnTo>
                  <a:lnTo>
                    <a:pt x="208" y="418"/>
                  </a:lnTo>
                  <a:lnTo>
                    <a:pt x="208" y="418"/>
                  </a:lnTo>
                  <a:lnTo>
                    <a:pt x="208" y="418"/>
                  </a:lnTo>
                  <a:lnTo>
                    <a:pt x="208" y="418"/>
                  </a:lnTo>
                  <a:lnTo>
                    <a:pt x="230" y="416"/>
                  </a:lnTo>
                  <a:lnTo>
                    <a:pt x="250" y="414"/>
                  </a:lnTo>
                  <a:lnTo>
                    <a:pt x="270" y="408"/>
                  </a:lnTo>
                  <a:lnTo>
                    <a:pt x="290" y="402"/>
                  </a:lnTo>
                  <a:lnTo>
                    <a:pt x="308" y="392"/>
                  </a:lnTo>
                  <a:lnTo>
                    <a:pt x="326" y="382"/>
                  </a:lnTo>
                  <a:lnTo>
                    <a:pt x="342" y="370"/>
                  </a:lnTo>
                  <a:lnTo>
                    <a:pt x="356" y="356"/>
                  </a:lnTo>
                  <a:lnTo>
                    <a:pt x="356" y="356"/>
                  </a:lnTo>
                  <a:lnTo>
                    <a:pt x="370" y="342"/>
                  </a:lnTo>
                  <a:lnTo>
                    <a:pt x="382" y="326"/>
                  </a:lnTo>
                  <a:lnTo>
                    <a:pt x="392" y="308"/>
                  </a:lnTo>
                  <a:lnTo>
                    <a:pt x="400" y="290"/>
                  </a:lnTo>
                  <a:lnTo>
                    <a:pt x="408" y="270"/>
                  </a:lnTo>
                  <a:lnTo>
                    <a:pt x="414" y="250"/>
                  </a:lnTo>
                  <a:lnTo>
                    <a:pt x="416" y="230"/>
                  </a:lnTo>
                  <a:lnTo>
                    <a:pt x="418" y="208"/>
                  </a:lnTo>
                  <a:lnTo>
                    <a:pt x="418" y="208"/>
                  </a:lnTo>
                  <a:lnTo>
                    <a:pt x="418" y="208"/>
                  </a:lnTo>
                  <a:lnTo>
                    <a:pt x="418" y="208"/>
                  </a:lnTo>
                  <a:lnTo>
                    <a:pt x="418" y="208"/>
                  </a:lnTo>
                  <a:lnTo>
                    <a:pt x="416" y="186"/>
                  </a:lnTo>
                  <a:lnTo>
                    <a:pt x="412" y="164"/>
                  </a:lnTo>
                  <a:lnTo>
                    <a:pt x="406" y="142"/>
                  </a:lnTo>
                  <a:lnTo>
                    <a:pt x="398" y="122"/>
                  </a:lnTo>
                  <a:lnTo>
                    <a:pt x="398" y="122"/>
                  </a:lnTo>
                  <a:close/>
                  <a:moveTo>
                    <a:pt x="62" y="316"/>
                  </a:moveTo>
                  <a:lnTo>
                    <a:pt x="62" y="316"/>
                  </a:lnTo>
                  <a:lnTo>
                    <a:pt x="50" y="294"/>
                  </a:lnTo>
                  <a:lnTo>
                    <a:pt x="38" y="270"/>
                  </a:lnTo>
                  <a:lnTo>
                    <a:pt x="38" y="270"/>
                  </a:lnTo>
                  <a:lnTo>
                    <a:pt x="52" y="272"/>
                  </a:lnTo>
                  <a:lnTo>
                    <a:pt x="52" y="272"/>
                  </a:lnTo>
                  <a:lnTo>
                    <a:pt x="58" y="276"/>
                  </a:lnTo>
                  <a:lnTo>
                    <a:pt x="62" y="280"/>
                  </a:lnTo>
                  <a:lnTo>
                    <a:pt x="68" y="286"/>
                  </a:lnTo>
                  <a:lnTo>
                    <a:pt x="68" y="286"/>
                  </a:lnTo>
                  <a:lnTo>
                    <a:pt x="68" y="290"/>
                  </a:lnTo>
                  <a:lnTo>
                    <a:pt x="68" y="300"/>
                  </a:lnTo>
                  <a:lnTo>
                    <a:pt x="62" y="316"/>
                  </a:lnTo>
                  <a:lnTo>
                    <a:pt x="62" y="316"/>
                  </a:lnTo>
                  <a:close/>
                  <a:moveTo>
                    <a:pt x="336" y="336"/>
                  </a:moveTo>
                  <a:lnTo>
                    <a:pt x="336" y="336"/>
                  </a:lnTo>
                  <a:lnTo>
                    <a:pt x="324" y="348"/>
                  </a:lnTo>
                  <a:lnTo>
                    <a:pt x="310" y="358"/>
                  </a:lnTo>
                  <a:lnTo>
                    <a:pt x="294" y="368"/>
                  </a:lnTo>
                  <a:lnTo>
                    <a:pt x="278" y="376"/>
                  </a:lnTo>
                  <a:lnTo>
                    <a:pt x="262" y="382"/>
                  </a:lnTo>
                  <a:lnTo>
                    <a:pt x="244" y="386"/>
                  </a:lnTo>
                  <a:lnTo>
                    <a:pt x="226" y="388"/>
                  </a:lnTo>
                  <a:lnTo>
                    <a:pt x="208" y="390"/>
                  </a:lnTo>
                  <a:lnTo>
                    <a:pt x="208" y="390"/>
                  </a:lnTo>
                  <a:lnTo>
                    <a:pt x="208" y="390"/>
                  </a:lnTo>
                  <a:lnTo>
                    <a:pt x="208" y="390"/>
                  </a:lnTo>
                  <a:lnTo>
                    <a:pt x="208" y="390"/>
                  </a:lnTo>
                  <a:lnTo>
                    <a:pt x="186" y="388"/>
                  </a:lnTo>
                  <a:lnTo>
                    <a:pt x="166" y="384"/>
                  </a:lnTo>
                  <a:lnTo>
                    <a:pt x="146" y="378"/>
                  </a:lnTo>
                  <a:lnTo>
                    <a:pt x="126" y="370"/>
                  </a:lnTo>
                  <a:lnTo>
                    <a:pt x="126" y="370"/>
                  </a:lnTo>
                  <a:lnTo>
                    <a:pt x="130" y="356"/>
                  </a:lnTo>
                  <a:lnTo>
                    <a:pt x="132" y="346"/>
                  </a:lnTo>
                  <a:lnTo>
                    <a:pt x="132" y="346"/>
                  </a:lnTo>
                  <a:lnTo>
                    <a:pt x="134" y="324"/>
                  </a:lnTo>
                  <a:lnTo>
                    <a:pt x="134" y="308"/>
                  </a:lnTo>
                  <a:lnTo>
                    <a:pt x="134" y="300"/>
                  </a:lnTo>
                  <a:lnTo>
                    <a:pt x="134" y="300"/>
                  </a:lnTo>
                  <a:lnTo>
                    <a:pt x="126" y="292"/>
                  </a:lnTo>
                  <a:lnTo>
                    <a:pt x="114" y="282"/>
                  </a:lnTo>
                  <a:lnTo>
                    <a:pt x="114" y="282"/>
                  </a:lnTo>
                  <a:lnTo>
                    <a:pt x="108" y="282"/>
                  </a:lnTo>
                  <a:lnTo>
                    <a:pt x="104" y="282"/>
                  </a:lnTo>
                  <a:lnTo>
                    <a:pt x="98" y="282"/>
                  </a:lnTo>
                  <a:lnTo>
                    <a:pt x="94" y="282"/>
                  </a:lnTo>
                  <a:lnTo>
                    <a:pt x="94" y="282"/>
                  </a:lnTo>
                  <a:lnTo>
                    <a:pt x="90" y="278"/>
                  </a:lnTo>
                  <a:lnTo>
                    <a:pt x="86" y="274"/>
                  </a:lnTo>
                  <a:lnTo>
                    <a:pt x="80" y="266"/>
                  </a:lnTo>
                  <a:lnTo>
                    <a:pt x="80" y="266"/>
                  </a:lnTo>
                  <a:lnTo>
                    <a:pt x="72" y="264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58" y="258"/>
                  </a:lnTo>
                  <a:lnTo>
                    <a:pt x="54" y="254"/>
                  </a:lnTo>
                  <a:lnTo>
                    <a:pt x="50" y="248"/>
                  </a:lnTo>
                  <a:lnTo>
                    <a:pt x="50" y="248"/>
                  </a:lnTo>
                  <a:lnTo>
                    <a:pt x="50" y="244"/>
                  </a:lnTo>
                  <a:lnTo>
                    <a:pt x="50" y="240"/>
                  </a:lnTo>
                  <a:lnTo>
                    <a:pt x="52" y="238"/>
                  </a:lnTo>
                  <a:lnTo>
                    <a:pt x="54" y="236"/>
                  </a:lnTo>
                  <a:lnTo>
                    <a:pt x="54" y="236"/>
                  </a:lnTo>
                  <a:lnTo>
                    <a:pt x="64" y="234"/>
                  </a:lnTo>
                  <a:lnTo>
                    <a:pt x="84" y="224"/>
                  </a:lnTo>
                  <a:lnTo>
                    <a:pt x="84" y="224"/>
                  </a:lnTo>
                  <a:lnTo>
                    <a:pt x="90" y="222"/>
                  </a:lnTo>
                  <a:lnTo>
                    <a:pt x="92" y="218"/>
                  </a:lnTo>
                  <a:lnTo>
                    <a:pt x="92" y="214"/>
                  </a:lnTo>
                  <a:lnTo>
                    <a:pt x="90" y="212"/>
                  </a:lnTo>
                  <a:lnTo>
                    <a:pt x="84" y="204"/>
                  </a:lnTo>
                  <a:lnTo>
                    <a:pt x="84" y="200"/>
                  </a:lnTo>
                  <a:lnTo>
                    <a:pt x="82" y="196"/>
                  </a:lnTo>
                  <a:lnTo>
                    <a:pt x="82" y="196"/>
                  </a:lnTo>
                  <a:lnTo>
                    <a:pt x="84" y="192"/>
                  </a:lnTo>
                  <a:lnTo>
                    <a:pt x="86" y="188"/>
                  </a:lnTo>
                  <a:lnTo>
                    <a:pt x="94" y="184"/>
                  </a:lnTo>
                  <a:lnTo>
                    <a:pt x="102" y="180"/>
                  </a:lnTo>
                  <a:lnTo>
                    <a:pt x="108" y="176"/>
                  </a:lnTo>
                  <a:lnTo>
                    <a:pt x="108" y="176"/>
                  </a:lnTo>
                  <a:lnTo>
                    <a:pt x="110" y="174"/>
                  </a:lnTo>
                  <a:lnTo>
                    <a:pt x="110" y="170"/>
                  </a:lnTo>
                  <a:lnTo>
                    <a:pt x="108" y="166"/>
                  </a:lnTo>
                  <a:lnTo>
                    <a:pt x="98" y="160"/>
                  </a:lnTo>
                  <a:lnTo>
                    <a:pt x="98" y="160"/>
                  </a:lnTo>
                  <a:lnTo>
                    <a:pt x="94" y="158"/>
                  </a:lnTo>
                  <a:lnTo>
                    <a:pt x="88" y="158"/>
                  </a:lnTo>
                  <a:lnTo>
                    <a:pt x="84" y="162"/>
                  </a:lnTo>
                  <a:lnTo>
                    <a:pt x="80" y="166"/>
                  </a:lnTo>
                  <a:lnTo>
                    <a:pt x="80" y="166"/>
                  </a:lnTo>
                  <a:lnTo>
                    <a:pt x="76" y="174"/>
                  </a:lnTo>
                  <a:lnTo>
                    <a:pt x="74" y="176"/>
                  </a:lnTo>
                  <a:lnTo>
                    <a:pt x="70" y="176"/>
                  </a:lnTo>
                  <a:lnTo>
                    <a:pt x="70" y="176"/>
                  </a:lnTo>
                  <a:lnTo>
                    <a:pt x="62" y="174"/>
                  </a:lnTo>
                  <a:lnTo>
                    <a:pt x="56" y="166"/>
                  </a:lnTo>
                  <a:lnTo>
                    <a:pt x="56" y="166"/>
                  </a:lnTo>
                  <a:lnTo>
                    <a:pt x="56" y="162"/>
                  </a:lnTo>
                  <a:lnTo>
                    <a:pt x="58" y="158"/>
                  </a:lnTo>
                  <a:lnTo>
                    <a:pt x="74" y="148"/>
                  </a:lnTo>
                  <a:lnTo>
                    <a:pt x="74" y="148"/>
                  </a:lnTo>
                  <a:lnTo>
                    <a:pt x="80" y="142"/>
                  </a:lnTo>
                  <a:lnTo>
                    <a:pt x="82" y="140"/>
                  </a:lnTo>
                  <a:lnTo>
                    <a:pt x="80" y="138"/>
                  </a:lnTo>
                  <a:lnTo>
                    <a:pt x="78" y="134"/>
                  </a:lnTo>
                  <a:lnTo>
                    <a:pt x="78" y="134"/>
                  </a:lnTo>
                  <a:lnTo>
                    <a:pt x="78" y="132"/>
                  </a:lnTo>
                  <a:lnTo>
                    <a:pt x="74" y="132"/>
                  </a:lnTo>
                  <a:lnTo>
                    <a:pt x="64" y="130"/>
                  </a:lnTo>
                  <a:lnTo>
                    <a:pt x="64" y="130"/>
                  </a:lnTo>
                  <a:lnTo>
                    <a:pt x="64" y="130"/>
                  </a:lnTo>
                  <a:lnTo>
                    <a:pt x="64" y="130"/>
                  </a:lnTo>
                  <a:lnTo>
                    <a:pt x="62" y="126"/>
                  </a:lnTo>
                  <a:lnTo>
                    <a:pt x="62" y="124"/>
                  </a:lnTo>
                  <a:lnTo>
                    <a:pt x="64" y="120"/>
                  </a:lnTo>
                  <a:lnTo>
                    <a:pt x="66" y="116"/>
                  </a:lnTo>
                  <a:lnTo>
                    <a:pt x="66" y="116"/>
                  </a:lnTo>
                  <a:lnTo>
                    <a:pt x="72" y="114"/>
                  </a:lnTo>
                  <a:lnTo>
                    <a:pt x="80" y="116"/>
                  </a:lnTo>
                  <a:lnTo>
                    <a:pt x="80" y="116"/>
                  </a:lnTo>
                  <a:lnTo>
                    <a:pt x="86" y="118"/>
                  </a:lnTo>
                  <a:lnTo>
                    <a:pt x="90" y="118"/>
                  </a:lnTo>
                  <a:lnTo>
                    <a:pt x="96" y="116"/>
                  </a:lnTo>
                  <a:lnTo>
                    <a:pt x="96" y="116"/>
                  </a:lnTo>
                  <a:lnTo>
                    <a:pt x="102" y="114"/>
                  </a:lnTo>
                  <a:lnTo>
                    <a:pt x="106" y="116"/>
                  </a:lnTo>
                  <a:lnTo>
                    <a:pt x="110" y="118"/>
                  </a:lnTo>
                  <a:lnTo>
                    <a:pt x="112" y="122"/>
                  </a:lnTo>
                  <a:lnTo>
                    <a:pt x="112" y="122"/>
                  </a:lnTo>
                  <a:lnTo>
                    <a:pt x="120" y="136"/>
                  </a:lnTo>
                  <a:lnTo>
                    <a:pt x="120" y="136"/>
                  </a:lnTo>
                  <a:lnTo>
                    <a:pt x="126" y="142"/>
                  </a:lnTo>
                  <a:lnTo>
                    <a:pt x="126" y="142"/>
                  </a:lnTo>
                  <a:lnTo>
                    <a:pt x="130" y="144"/>
                  </a:lnTo>
                  <a:lnTo>
                    <a:pt x="136" y="144"/>
                  </a:lnTo>
                  <a:lnTo>
                    <a:pt x="150" y="138"/>
                  </a:lnTo>
                  <a:lnTo>
                    <a:pt x="150" y="138"/>
                  </a:lnTo>
                  <a:lnTo>
                    <a:pt x="150" y="136"/>
                  </a:lnTo>
                  <a:lnTo>
                    <a:pt x="150" y="136"/>
                  </a:lnTo>
                  <a:lnTo>
                    <a:pt x="156" y="132"/>
                  </a:lnTo>
                  <a:lnTo>
                    <a:pt x="158" y="126"/>
                  </a:lnTo>
                  <a:lnTo>
                    <a:pt x="158" y="114"/>
                  </a:lnTo>
                  <a:lnTo>
                    <a:pt x="158" y="114"/>
                  </a:lnTo>
                  <a:lnTo>
                    <a:pt x="156" y="110"/>
                  </a:lnTo>
                  <a:lnTo>
                    <a:pt x="154" y="108"/>
                  </a:lnTo>
                  <a:lnTo>
                    <a:pt x="148" y="104"/>
                  </a:lnTo>
                  <a:lnTo>
                    <a:pt x="148" y="104"/>
                  </a:lnTo>
                  <a:lnTo>
                    <a:pt x="146" y="102"/>
                  </a:lnTo>
                  <a:lnTo>
                    <a:pt x="144" y="96"/>
                  </a:lnTo>
                  <a:lnTo>
                    <a:pt x="140" y="86"/>
                  </a:lnTo>
                  <a:lnTo>
                    <a:pt x="140" y="86"/>
                  </a:lnTo>
                  <a:lnTo>
                    <a:pt x="138" y="84"/>
                  </a:lnTo>
                  <a:lnTo>
                    <a:pt x="132" y="82"/>
                  </a:lnTo>
                  <a:lnTo>
                    <a:pt x="124" y="82"/>
                  </a:lnTo>
                  <a:lnTo>
                    <a:pt x="124" y="82"/>
                  </a:lnTo>
                  <a:lnTo>
                    <a:pt x="116" y="88"/>
                  </a:lnTo>
                  <a:lnTo>
                    <a:pt x="110" y="92"/>
                  </a:lnTo>
                  <a:lnTo>
                    <a:pt x="110" y="92"/>
                  </a:lnTo>
                  <a:lnTo>
                    <a:pt x="108" y="86"/>
                  </a:lnTo>
                  <a:lnTo>
                    <a:pt x="106" y="82"/>
                  </a:lnTo>
                  <a:lnTo>
                    <a:pt x="104" y="80"/>
                  </a:lnTo>
                  <a:lnTo>
                    <a:pt x="104" y="80"/>
                  </a:lnTo>
                  <a:lnTo>
                    <a:pt x="96" y="78"/>
                  </a:lnTo>
                  <a:lnTo>
                    <a:pt x="86" y="76"/>
                  </a:lnTo>
                  <a:lnTo>
                    <a:pt x="86" y="76"/>
                  </a:lnTo>
                  <a:lnTo>
                    <a:pt x="98" y="66"/>
                  </a:lnTo>
                  <a:lnTo>
                    <a:pt x="112" y="56"/>
                  </a:lnTo>
                  <a:lnTo>
                    <a:pt x="126" y="48"/>
                  </a:lnTo>
                  <a:lnTo>
                    <a:pt x="142" y="40"/>
                  </a:lnTo>
                  <a:lnTo>
                    <a:pt x="158" y="36"/>
                  </a:lnTo>
                  <a:lnTo>
                    <a:pt x="174" y="32"/>
                  </a:lnTo>
                  <a:lnTo>
                    <a:pt x="190" y="28"/>
                  </a:lnTo>
                  <a:lnTo>
                    <a:pt x="208" y="28"/>
                  </a:lnTo>
                  <a:lnTo>
                    <a:pt x="208" y="28"/>
                  </a:lnTo>
                  <a:lnTo>
                    <a:pt x="208" y="28"/>
                  </a:lnTo>
                  <a:lnTo>
                    <a:pt x="208" y="28"/>
                  </a:lnTo>
                  <a:lnTo>
                    <a:pt x="208" y="28"/>
                  </a:lnTo>
                  <a:lnTo>
                    <a:pt x="226" y="28"/>
                  </a:lnTo>
                  <a:lnTo>
                    <a:pt x="244" y="32"/>
                  </a:lnTo>
                  <a:lnTo>
                    <a:pt x="262" y="36"/>
                  </a:lnTo>
                  <a:lnTo>
                    <a:pt x="278" y="42"/>
                  </a:lnTo>
                  <a:lnTo>
                    <a:pt x="294" y="50"/>
                  </a:lnTo>
                  <a:lnTo>
                    <a:pt x="310" y="58"/>
                  </a:lnTo>
                  <a:lnTo>
                    <a:pt x="324" y="70"/>
                  </a:lnTo>
                  <a:lnTo>
                    <a:pt x="336" y="80"/>
                  </a:lnTo>
                  <a:lnTo>
                    <a:pt x="336" y="80"/>
                  </a:lnTo>
                  <a:lnTo>
                    <a:pt x="346" y="92"/>
                  </a:lnTo>
                  <a:lnTo>
                    <a:pt x="356" y="104"/>
                  </a:lnTo>
                  <a:lnTo>
                    <a:pt x="356" y="104"/>
                  </a:lnTo>
                  <a:lnTo>
                    <a:pt x="324" y="116"/>
                  </a:lnTo>
                  <a:lnTo>
                    <a:pt x="310" y="122"/>
                  </a:lnTo>
                  <a:lnTo>
                    <a:pt x="304" y="124"/>
                  </a:lnTo>
                  <a:lnTo>
                    <a:pt x="304" y="124"/>
                  </a:lnTo>
                  <a:lnTo>
                    <a:pt x="300" y="128"/>
                  </a:lnTo>
                  <a:lnTo>
                    <a:pt x="294" y="130"/>
                  </a:lnTo>
                  <a:lnTo>
                    <a:pt x="288" y="130"/>
                  </a:lnTo>
                  <a:lnTo>
                    <a:pt x="284" y="128"/>
                  </a:lnTo>
                  <a:lnTo>
                    <a:pt x="284" y="128"/>
                  </a:lnTo>
                  <a:lnTo>
                    <a:pt x="276" y="124"/>
                  </a:lnTo>
                  <a:lnTo>
                    <a:pt x="272" y="124"/>
                  </a:lnTo>
                  <a:lnTo>
                    <a:pt x="268" y="124"/>
                  </a:lnTo>
                  <a:lnTo>
                    <a:pt x="268" y="124"/>
                  </a:lnTo>
                  <a:lnTo>
                    <a:pt x="262" y="124"/>
                  </a:lnTo>
                  <a:lnTo>
                    <a:pt x="256" y="128"/>
                  </a:lnTo>
                  <a:lnTo>
                    <a:pt x="256" y="128"/>
                  </a:lnTo>
                  <a:lnTo>
                    <a:pt x="252" y="134"/>
                  </a:lnTo>
                  <a:lnTo>
                    <a:pt x="246" y="138"/>
                  </a:lnTo>
                  <a:lnTo>
                    <a:pt x="246" y="138"/>
                  </a:lnTo>
                  <a:lnTo>
                    <a:pt x="242" y="138"/>
                  </a:lnTo>
                  <a:lnTo>
                    <a:pt x="238" y="138"/>
                  </a:lnTo>
                  <a:lnTo>
                    <a:pt x="238" y="138"/>
                  </a:lnTo>
                  <a:lnTo>
                    <a:pt x="236" y="138"/>
                  </a:lnTo>
                  <a:lnTo>
                    <a:pt x="236" y="138"/>
                  </a:lnTo>
                  <a:lnTo>
                    <a:pt x="230" y="138"/>
                  </a:lnTo>
                  <a:lnTo>
                    <a:pt x="230" y="138"/>
                  </a:lnTo>
                  <a:lnTo>
                    <a:pt x="226" y="140"/>
                  </a:lnTo>
                  <a:lnTo>
                    <a:pt x="226" y="140"/>
                  </a:lnTo>
                  <a:lnTo>
                    <a:pt x="224" y="146"/>
                  </a:lnTo>
                  <a:lnTo>
                    <a:pt x="226" y="152"/>
                  </a:lnTo>
                  <a:lnTo>
                    <a:pt x="228" y="156"/>
                  </a:lnTo>
                  <a:lnTo>
                    <a:pt x="232" y="158"/>
                  </a:lnTo>
                  <a:lnTo>
                    <a:pt x="232" y="158"/>
                  </a:lnTo>
                  <a:lnTo>
                    <a:pt x="236" y="156"/>
                  </a:lnTo>
                  <a:lnTo>
                    <a:pt x="238" y="152"/>
                  </a:lnTo>
                  <a:lnTo>
                    <a:pt x="242" y="150"/>
                  </a:lnTo>
                  <a:lnTo>
                    <a:pt x="244" y="148"/>
                  </a:lnTo>
                  <a:lnTo>
                    <a:pt x="244" y="148"/>
                  </a:lnTo>
                  <a:lnTo>
                    <a:pt x="250" y="150"/>
                  </a:lnTo>
                  <a:lnTo>
                    <a:pt x="254" y="154"/>
                  </a:lnTo>
                  <a:lnTo>
                    <a:pt x="254" y="154"/>
                  </a:lnTo>
                  <a:lnTo>
                    <a:pt x="252" y="162"/>
                  </a:lnTo>
                  <a:lnTo>
                    <a:pt x="250" y="168"/>
                  </a:lnTo>
                  <a:lnTo>
                    <a:pt x="246" y="170"/>
                  </a:lnTo>
                  <a:lnTo>
                    <a:pt x="246" y="170"/>
                  </a:lnTo>
                  <a:lnTo>
                    <a:pt x="228" y="174"/>
                  </a:lnTo>
                  <a:lnTo>
                    <a:pt x="228" y="174"/>
                  </a:lnTo>
                  <a:lnTo>
                    <a:pt x="220" y="172"/>
                  </a:lnTo>
                  <a:lnTo>
                    <a:pt x="214" y="172"/>
                  </a:lnTo>
                  <a:lnTo>
                    <a:pt x="210" y="172"/>
                  </a:lnTo>
                  <a:lnTo>
                    <a:pt x="210" y="172"/>
                  </a:lnTo>
                  <a:lnTo>
                    <a:pt x="206" y="176"/>
                  </a:lnTo>
                  <a:lnTo>
                    <a:pt x="204" y="178"/>
                  </a:lnTo>
                  <a:lnTo>
                    <a:pt x="206" y="182"/>
                  </a:lnTo>
                  <a:lnTo>
                    <a:pt x="206" y="182"/>
                  </a:lnTo>
                  <a:lnTo>
                    <a:pt x="206" y="188"/>
                  </a:lnTo>
                  <a:lnTo>
                    <a:pt x="206" y="192"/>
                  </a:lnTo>
                  <a:lnTo>
                    <a:pt x="204" y="196"/>
                  </a:lnTo>
                  <a:lnTo>
                    <a:pt x="204" y="198"/>
                  </a:lnTo>
                  <a:lnTo>
                    <a:pt x="204" y="198"/>
                  </a:lnTo>
                  <a:lnTo>
                    <a:pt x="194" y="200"/>
                  </a:lnTo>
                  <a:lnTo>
                    <a:pt x="192" y="202"/>
                  </a:lnTo>
                  <a:lnTo>
                    <a:pt x="194" y="202"/>
                  </a:lnTo>
                  <a:lnTo>
                    <a:pt x="200" y="204"/>
                  </a:lnTo>
                  <a:lnTo>
                    <a:pt x="200" y="204"/>
                  </a:lnTo>
                  <a:lnTo>
                    <a:pt x="212" y="202"/>
                  </a:lnTo>
                  <a:lnTo>
                    <a:pt x="220" y="200"/>
                  </a:lnTo>
                  <a:lnTo>
                    <a:pt x="228" y="198"/>
                  </a:lnTo>
                  <a:lnTo>
                    <a:pt x="228" y="198"/>
                  </a:lnTo>
                  <a:lnTo>
                    <a:pt x="234" y="194"/>
                  </a:lnTo>
                  <a:lnTo>
                    <a:pt x="238" y="194"/>
                  </a:lnTo>
                  <a:lnTo>
                    <a:pt x="242" y="194"/>
                  </a:lnTo>
                  <a:lnTo>
                    <a:pt x="242" y="194"/>
                  </a:lnTo>
                  <a:lnTo>
                    <a:pt x="246" y="194"/>
                  </a:lnTo>
                  <a:lnTo>
                    <a:pt x="250" y="194"/>
                  </a:lnTo>
                  <a:lnTo>
                    <a:pt x="258" y="194"/>
                  </a:lnTo>
                  <a:lnTo>
                    <a:pt x="258" y="194"/>
                  </a:lnTo>
                  <a:lnTo>
                    <a:pt x="260" y="194"/>
                  </a:lnTo>
                  <a:lnTo>
                    <a:pt x="266" y="190"/>
                  </a:lnTo>
                  <a:lnTo>
                    <a:pt x="270" y="188"/>
                  </a:lnTo>
                  <a:lnTo>
                    <a:pt x="274" y="188"/>
                  </a:lnTo>
                  <a:lnTo>
                    <a:pt x="274" y="188"/>
                  </a:lnTo>
                  <a:lnTo>
                    <a:pt x="276" y="192"/>
                  </a:lnTo>
                  <a:lnTo>
                    <a:pt x="276" y="196"/>
                  </a:lnTo>
                  <a:lnTo>
                    <a:pt x="276" y="202"/>
                  </a:lnTo>
                  <a:lnTo>
                    <a:pt x="276" y="202"/>
                  </a:lnTo>
                  <a:lnTo>
                    <a:pt x="270" y="206"/>
                  </a:lnTo>
                  <a:lnTo>
                    <a:pt x="268" y="210"/>
                  </a:lnTo>
                  <a:lnTo>
                    <a:pt x="268" y="212"/>
                  </a:lnTo>
                  <a:lnTo>
                    <a:pt x="268" y="212"/>
                  </a:lnTo>
                  <a:lnTo>
                    <a:pt x="272" y="218"/>
                  </a:lnTo>
                  <a:lnTo>
                    <a:pt x="278" y="224"/>
                  </a:lnTo>
                  <a:lnTo>
                    <a:pt x="278" y="224"/>
                  </a:lnTo>
                  <a:lnTo>
                    <a:pt x="286" y="230"/>
                  </a:lnTo>
                  <a:lnTo>
                    <a:pt x="288" y="230"/>
                  </a:lnTo>
                  <a:lnTo>
                    <a:pt x="290" y="230"/>
                  </a:lnTo>
                  <a:lnTo>
                    <a:pt x="290" y="230"/>
                  </a:lnTo>
                  <a:lnTo>
                    <a:pt x="294" y="224"/>
                  </a:lnTo>
                  <a:lnTo>
                    <a:pt x="296" y="218"/>
                  </a:lnTo>
                  <a:lnTo>
                    <a:pt x="296" y="218"/>
                  </a:lnTo>
                  <a:lnTo>
                    <a:pt x="298" y="218"/>
                  </a:lnTo>
                  <a:lnTo>
                    <a:pt x="304" y="218"/>
                  </a:lnTo>
                  <a:lnTo>
                    <a:pt x="310" y="220"/>
                  </a:lnTo>
                  <a:lnTo>
                    <a:pt x="314" y="222"/>
                  </a:lnTo>
                  <a:lnTo>
                    <a:pt x="314" y="222"/>
                  </a:lnTo>
                  <a:lnTo>
                    <a:pt x="318" y="228"/>
                  </a:lnTo>
                  <a:lnTo>
                    <a:pt x="322" y="234"/>
                  </a:lnTo>
                  <a:lnTo>
                    <a:pt x="322" y="234"/>
                  </a:lnTo>
                  <a:lnTo>
                    <a:pt x="330" y="236"/>
                  </a:lnTo>
                  <a:lnTo>
                    <a:pt x="330" y="236"/>
                  </a:lnTo>
                  <a:lnTo>
                    <a:pt x="336" y="244"/>
                  </a:lnTo>
                  <a:lnTo>
                    <a:pt x="336" y="244"/>
                  </a:lnTo>
                  <a:lnTo>
                    <a:pt x="338" y="248"/>
                  </a:lnTo>
                  <a:lnTo>
                    <a:pt x="340" y="250"/>
                  </a:lnTo>
                  <a:lnTo>
                    <a:pt x="348" y="250"/>
                  </a:lnTo>
                  <a:lnTo>
                    <a:pt x="348" y="250"/>
                  </a:lnTo>
                  <a:lnTo>
                    <a:pt x="350" y="248"/>
                  </a:lnTo>
                  <a:lnTo>
                    <a:pt x="352" y="244"/>
                  </a:lnTo>
                  <a:lnTo>
                    <a:pt x="356" y="242"/>
                  </a:lnTo>
                  <a:lnTo>
                    <a:pt x="360" y="240"/>
                  </a:lnTo>
                  <a:lnTo>
                    <a:pt x="360" y="240"/>
                  </a:lnTo>
                  <a:lnTo>
                    <a:pt x="366" y="240"/>
                  </a:lnTo>
                  <a:lnTo>
                    <a:pt x="370" y="242"/>
                  </a:lnTo>
                  <a:lnTo>
                    <a:pt x="372" y="244"/>
                  </a:lnTo>
                  <a:lnTo>
                    <a:pt x="372" y="244"/>
                  </a:lnTo>
                  <a:lnTo>
                    <a:pt x="384" y="254"/>
                  </a:lnTo>
                  <a:lnTo>
                    <a:pt x="384" y="254"/>
                  </a:lnTo>
                  <a:lnTo>
                    <a:pt x="376" y="276"/>
                  </a:lnTo>
                  <a:lnTo>
                    <a:pt x="366" y="298"/>
                  </a:lnTo>
                  <a:lnTo>
                    <a:pt x="352" y="318"/>
                  </a:lnTo>
                  <a:lnTo>
                    <a:pt x="336" y="336"/>
                  </a:lnTo>
                  <a:lnTo>
                    <a:pt x="336" y="336"/>
                  </a:lnTo>
                  <a:close/>
                  <a:moveTo>
                    <a:pt x="278" y="264"/>
                  </a:moveTo>
                  <a:lnTo>
                    <a:pt x="278" y="264"/>
                  </a:lnTo>
                  <a:lnTo>
                    <a:pt x="276" y="262"/>
                  </a:lnTo>
                  <a:lnTo>
                    <a:pt x="274" y="258"/>
                  </a:lnTo>
                  <a:lnTo>
                    <a:pt x="270" y="248"/>
                  </a:lnTo>
                  <a:lnTo>
                    <a:pt x="270" y="248"/>
                  </a:lnTo>
                  <a:lnTo>
                    <a:pt x="266" y="238"/>
                  </a:lnTo>
                  <a:lnTo>
                    <a:pt x="264" y="234"/>
                  </a:lnTo>
                  <a:lnTo>
                    <a:pt x="258" y="232"/>
                  </a:lnTo>
                  <a:lnTo>
                    <a:pt x="258" y="232"/>
                  </a:lnTo>
                  <a:lnTo>
                    <a:pt x="254" y="230"/>
                  </a:lnTo>
                  <a:lnTo>
                    <a:pt x="252" y="230"/>
                  </a:lnTo>
                  <a:lnTo>
                    <a:pt x="248" y="230"/>
                  </a:lnTo>
                  <a:lnTo>
                    <a:pt x="244" y="230"/>
                  </a:lnTo>
                  <a:lnTo>
                    <a:pt x="244" y="230"/>
                  </a:lnTo>
                  <a:lnTo>
                    <a:pt x="234" y="224"/>
                  </a:lnTo>
                  <a:lnTo>
                    <a:pt x="224" y="218"/>
                  </a:lnTo>
                  <a:lnTo>
                    <a:pt x="224" y="218"/>
                  </a:lnTo>
                  <a:lnTo>
                    <a:pt x="214" y="218"/>
                  </a:lnTo>
                  <a:lnTo>
                    <a:pt x="204" y="216"/>
                  </a:lnTo>
                  <a:lnTo>
                    <a:pt x="204" y="216"/>
                  </a:lnTo>
                  <a:lnTo>
                    <a:pt x="200" y="216"/>
                  </a:lnTo>
                  <a:lnTo>
                    <a:pt x="196" y="216"/>
                  </a:lnTo>
                  <a:lnTo>
                    <a:pt x="190" y="220"/>
                  </a:lnTo>
                  <a:lnTo>
                    <a:pt x="190" y="220"/>
                  </a:lnTo>
                  <a:lnTo>
                    <a:pt x="182" y="236"/>
                  </a:lnTo>
                  <a:lnTo>
                    <a:pt x="182" y="236"/>
                  </a:lnTo>
                  <a:lnTo>
                    <a:pt x="180" y="246"/>
                  </a:lnTo>
                  <a:lnTo>
                    <a:pt x="180" y="256"/>
                  </a:lnTo>
                  <a:lnTo>
                    <a:pt x="180" y="256"/>
                  </a:lnTo>
                  <a:lnTo>
                    <a:pt x="182" y="262"/>
                  </a:lnTo>
                  <a:lnTo>
                    <a:pt x="186" y="266"/>
                  </a:lnTo>
                  <a:lnTo>
                    <a:pt x="192" y="272"/>
                  </a:lnTo>
                  <a:lnTo>
                    <a:pt x="192" y="272"/>
                  </a:lnTo>
                  <a:lnTo>
                    <a:pt x="196" y="276"/>
                  </a:lnTo>
                  <a:lnTo>
                    <a:pt x="198" y="278"/>
                  </a:lnTo>
                  <a:lnTo>
                    <a:pt x="202" y="280"/>
                  </a:lnTo>
                  <a:lnTo>
                    <a:pt x="202" y="280"/>
                  </a:lnTo>
                  <a:lnTo>
                    <a:pt x="210" y="278"/>
                  </a:lnTo>
                  <a:lnTo>
                    <a:pt x="218" y="274"/>
                  </a:lnTo>
                  <a:lnTo>
                    <a:pt x="218" y="274"/>
                  </a:lnTo>
                  <a:lnTo>
                    <a:pt x="222" y="274"/>
                  </a:lnTo>
                  <a:lnTo>
                    <a:pt x="226" y="276"/>
                  </a:lnTo>
                  <a:lnTo>
                    <a:pt x="230" y="282"/>
                  </a:lnTo>
                  <a:lnTo>
                    <a:pt x="230" y="282"/>
                  </a:lnTo>
                  <a:lnTo>
                    <a:pt x="232" y="290"/>
                  </a:lnTo>
                  <a:lnTo>
                    <a:pt x="232" y="300"/>
                  </a:lnTo>
                  <a:lnTo>
                    <a:pt x="232" y="300"/>
                  </a:lnTo>
                  <a:lnTo>
                    <a:pt x="232" y="316"/>
                  </a:lnTo>
                  <a:lnTo>
                    <a:pt x="234" y="332"/>
                  </a:lnTo>
                  <a:lnTo>
                    <a:pt x="234" y="332"/>
                  </a:lnTo>
                  <a:lnTo>
                    <a:pt x="242" y="340"/>
                  </a:lnTo>
                  <a:lnTo>
                    <a:pt x="248" y="344"/>
                  </a:lnTo>
                  <a:lnTo>
                    <a:pt x="252" y="346"/>
                  </a:lnTo>
                  <a:lnTo>
                    <a:pt x="252" y="346"/>
                  </a:lnTo>
                  <a:lnTo>
                    <a:pt x="256" y="344"/>
                  </a:lnTo>
                  <a:lnTo>
                    <a:pt x="260" y="342"/>
                  </a:lnTo>
                  <a:lnTo>
                    <a:pt x="266" y="334"/>
                  </a:lnTo>
                  <a:lnTo>
                    <a:pt x="266" y="334"/>
                  </a:lnTo>
                  <a:lnTo>
                    <a:pt x="268" y="330"/>
                  </a:lnTo>
                  <a:lnTo>
                    <a:pt x="272" y="324"/>
                  </a:lnTo>
                  <a:lnTo>
                    <a:pt x="274" y="314"/>
                  </a:lnTo>
                  <a:lnTo>
                    <a:pt x="274" y="294"/>
                  </a:lnTo>
                  <a:lnTo>
                    <a:pt x="274" y="294"/>
                  </a:lnTo>
                  <a:lnTo>
                    <a:pt x="278" y="288"/>
                  </a:lnTo>
                  <a:lnTo>
                    <a:pt x="284" y="282"/>
                  </a:lnTo>
                  <a:lnTo>
                    <a:pt x="284" y="282"/>
                  </a:lnTo>
                  <a:lnTo>
                    <a:pt x="288" y="274"/>
                  </a:lnTo>
                  <a:lnTo>
                    <a:pt x="290" y="270"/>
                  </a:lnTo>
                  <a:lnTo>
                    <a:pt x="290" y="266"/>
                  </a:lnTo>
                  <a:lnTo>
                    <a:pt x="290" y="266"/>
                  </a:lnTo>
                  <a:lnTo>
                    <a:pt x="288" y="264"/>
                  </a:lnTo>
                  <a:lnTo>
                    <a:pt x="286" y="264"/>
                  </a:lnTo>
                  <a:lnTo>
                    <a:pt x="278" y="264"/>
                  </a:lnTo>
                  <a:lnTo>
                    <a:pt x="278" y="26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425" name="Freeform 137"/>
            <p:cNvSpPr>
              <a:spLocks noEditPoints="1"/>
            </p:cNvSpPr>
            <p:nvPr userDrawn="1"/>
          </p:nvSpPr>
          <p:spPr bwMode="auto">
            <a:xfrm>
              <a:off x="3032125" y="122238"/>
              <a:ext cx="777875" cy="7747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50" y="0"/>
                </a:cxn>
                <a:cxn ang="0">
                  <a:pos x="28" y="10"/>
                </a:cxn>
                <a:cxn ang="0">
                  <a:pos x="12" y="26"/>
                </a:cxn>
                <a:cxn ang="0">
                  <a:pos x="2" y="48"/>
                </a:cxn>
                <a:cxn ang="0">
                  <a:pos x="0" y="304"/>
                </a:cxn>
                <a:cxn ang="0">
                  <a:pos x="2" y="318"/>
                </a:cxn>
                <a:cxn ang="0">
                  <a:pos x="12" y="340"/>
                </a:cxn>
                <a:cxn ang="0">
                  <a:pos x="28" y="356"/>
                </a:cxn>
                <a:cxn ang="0">
                  <a:pos x="50" y="364"/>
                </a:cxn>
                <a:cxn ang="0">
                  <a:pos x="184" y="366"/>
                </a:cxn>
                <a:cxn ang="0">
                  <a:pos x="122" y="428"/>
                </a:cxn>
                <a:cxn ang="0">
                  <a:pos x="110" y="428"/>
                </a:cxn>
                <a:cxn ang="0">
                  <a:pos x="88" y="438"/>
                </a:cxn>
                <a:cxn ang="0">
                  <a:pos x="72" y="454"/>
                </a:cxn>
                <a:cxn ang="0">
                  <a:pos x="64" y="476"/>
                </a:cxn>
                <a:cxn ang="0">
                  <a:pos x="428" y="488"/>
                </a:cxn>
                <a:cxn ang="0">
                  <a:pos x="426" y="476"/>
                </a:cxn>
                <a:cxn ang="0">
                  <a:pos x="418" y="454"/>
                </a:cxn>
                <a:cxn ang="0">
                  <a:pos x="402" y="438"/>
                </a:cxn>
                <a:cxn ang="0">
                  <a:pos x="380" y="428"/>
                </a:cxn>
                <a:cxn ang="0">
                  <a:pos x="306" y="428"/>
                </a:cxn>
                <a:cxn ang="0">
                  <a:pos x="428" y="366"/>
                </a:cxn>
                <a:cxn ang="0">
                  <a:pos x="440" y="364"/>
                </a:cxn>
                <a:cxn ang="0">
                  <a:pos x="462" y="356"/>
                </a:cxn>
                <a:cxn ang="0">
                  <a:pos x="478" y="340"/>
                </a:cxn>
                <a:cxn ang="0">
                  <a:pos x="488" y="318"/>
                </a:cxn>
                <a:cxn ang="0">
                  <a:pos x="490" y="60"/>
                </a:cxn>
                <a:cxn ang="0">
                  <a:pos x="488" y="48"/>
                </a:cxn>
                <a:cxn ang="0">
                  <a:pos x="478" y="26"/>
                </a:cxn>
                <a:cxn ang="0">
                  <a:pos x="462" y="10"/>
                </a:cxn>
                <a:cxn ang="0">
                  <a:pos x="440" y="0"/>
                </a:cxn>
                <a:cxn ang="0">
                  <a:pos x="428" y="0"/>
                </a:cxn>
                <a:cxn ang="0">
                  <a:pos x="62" y="304"/>
                </a:cxn>
                <a:cxn ang="0">
                  <a:pos x="428" y="60"/>
                </a:cxn>
              </a:cxnLst>
              <a:rect l="0" t="0" r="r" b="b"/>
              <a:pathLst>
                <a:path w="490" h="488">
                  <a:moveTo>
                    <a:pt x="428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0"/>
                  </a:lnTo>
                  <a:lnTo>
                    <a:pt x="38" y="4"/>
                  </a:lnTo>
                  <a:lnTo>
                    <a:pt x="28" y="10"/>
                  </a:lnTo>
                  <a:lnTo>
                    <a:pt x="18" y="18"/>
                  </a:lnTo>
                  <a:lnTo>
                    <a:pt x="12" y="26"/>
                  </a:lnTo>
                  <a:lnTo>
                    <a:pt x="6" y="36"/>
                  </a:lnTo>
                  <a:lnTo>
                    <a:pt x="2" y="48"/>
                  </a:lnTo>
                  <a:lnTo>
                    <a:pt x="0" y="60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2" y="318"/>
                  </a:lnTo>
                  <a:lnTo>
                    <a:pt x="6" y="328"/>
                  </a:lnTo>
                  <a:lnTo>
                    <a:pt x="12" y="340"/>
                  </a:lnTo>
                  <a:lnTo>
                    <a:pt x="18" y="348"/>
                  </a:lnTo>
                  <a:lnTo>
                    <a:pt x="28" y="356"/>
                  </a:lnTo>
                  <a:lnTo>
                    <a:pt x="38" y="362"/>
                  </a:lnTo>
                  <a:lnTo>
                    <a:pt x="50" y="364"/>
                  </a:lnTo>
                  <a:lnTo>
                    <a:pt x="62" y="366"/>
                  </a:lnTo>
                  <a:lnTo>
                    <a:pt x="184" y="366"/>
                  </a:lnTo>
                  <a:lnTo>
                    <a:pt x="184" y="428"/>
                  </a:lnTo>
                  <a:lnTo>
                    <a:pt x="122" y="428"/>
                  </a:lnTo>
                  <a:lnTo>
                    <a:pt x="122" y="428"/>
                  </a:lnTo>
                  <a:lnTo>
                    <a:pt x="110" y="428"/>
                  </a:lnTo>
                  <a:lnTo>
                    <a:pt x="100" y="432"/>
                  </a:lnTo>
                  <a:lnTo>
                    <a:pt x="88" y="438"/>
                  </a:lnTo>
                  <a:lnTo>
                    <a:pt x="80" y="444"/>
                  </a:lnTo>
                  <a:lnTo>
                    <a:pt x="72" y="454"/>
                  </a:lnTo>
                  <a:lnTo>
                    <a:pt x="66" y="464"/>
                  </a:lnTo>
                  <a:lnTo>
                    <a:pt x="64" y="476"/>
                  </a:lnTo>
                  <a:lnTo>
                    <a:pt x="62" y="488"/>
                  </a:lnTo>
                  <a:lnTo>
                    <a:pt x="428" y="488"/>
                  </a:lnTo>
                  <a:lnTo>
                    <a:pt x="428" y="488"/>
                  </a:lnTo>
                  <a:lnTo>
                    <a:pt x="426" y="476"/>
                  </a:lnTo>
                  <a:lnTo>
                    <a:pt x="424" y="464"/>
                  </a:lnTo>
                  <a:lnTo>
                    <a:pt x="418" y="454"/>
                  </a:lnTo>
                  <a:lnTo>
                    <a:pt x="410" y="444"/>
                  </a:lnTo>
                  <a:lnTo>
                    <a:pt x="402" y="438"/>
                  </a:lnTo>
                  <a:lnTo>
                    <a:pt x="390" y="432"/>
                  </a:lnTo>
                  <a:lnTo>
                    <a:pt x="380" y="428"/>
                  </a:lnTo>
                  <a:lnTo>
                    <a:pt x="368" y="428"/>
                  </a:lnTo>
                  <a:lnTo>
                    <a:pt x="306" y="428"/>
                  </a:lnTo>
                  <a:lnTo>
                    <a:pt x="306" y="366"/>
                  </a:lnTo>
                  <a:lnTo>
                    <a:pt x="428" y="366"/>
                  </a:lnTo>
                  <a:lnTo>
                    <a:pt x="428" y="366"/>
                  </a:lnTo>
                  <a:lnTo>
                    <a:pt x="440" y="364"/>
                  </a:lnTo>
                  <a:lnTo>
                    <a:pt x="452" y="362"/>
                  </a:lnTo>
                  <a:lnTo>
                    <a:pt x="462" y="356"/>
                  </a:lnTo>
                  <a:lnTo>
                    <a:pt x="472" y="348"/>
                  </a:lnTo>
                  <a:lnTo>
                    <a:pt x="478" y="340"/>
                  </a:lnTo>
                  <a:lnTo>
                    <a:pt x="484" y="328"/>
                  </a:lnTo>
                  <a:lnTo>
                    <a:pt x="488" y="318"/>
                  </a:lnTo>
                  <a:lnTo>
                    <a:pt x="490" y="304"/>
                  </a:lnTo>
                  <a:lnTo>
                    <a:pt x="490" y="60"/>
                  </a:lnTo>
                  <a:lnTo>
                    <a:pt x="490" y="60"/>
                  </a:lnTo>
                  <a:lnTo>
                    <a:pt x="488" y="48"/>
                  </a:lnTo>
                  <a:lnTo>
                    <a:pt x="484" y="36"/>
                  </a:lnTo>
                  <a:lnTo>
                    <a:pt x="478" y="26"/>
                  </a:lnTo>
                  <a:lnTo>
                    <a:pt x="472" y="18"/>
                  </a:lnTo>
                  <a:lnTo>
                    <a:pt x="462" y="10"/>
                  </a:lnTo>
                  <a:lnTo>
                    <a:pt x="452" y="4"/>
                  </a:lnTo>
                  <a:lnTo>
                    <a:pt x="440" y="0"/>
                  </a:lnTo>
                  <a:lnTo>
                    <a:pt x="428" y="0"/>
                  </a:lnTo>
                  <a:lnTo>
                    <a:pt x="428" y="0"/>
                  </a:lnTo>
                  <a:close/>
                  <a:moveTo>
                    <a:pt x="428" y="304"/>
                  </a:moveTo>
                  <a:lnTo>
                    <a:pt x="62" y="304"/>
                  </a:lnTo>
                  <a:lnTo>
                    <a:pt x="62" y="60"/>
                  </a:lnTo>
                  <a:lnTo>
                    <a:pt x="428" y="60"/>
                  </a:lnTo>
                  <a:lnTo>
                    <a:pt x="428" y="30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2364457" y="2348880"/>
            <a:ext cx="6348003" cy="707886"/>
          </a:xfrm>
          <a:prstGeom prst="rect">
            <a:avLst/>
          </a:prstGeom>
        </p:spPr>
        <p:txBody>
          <a:bodyPr>
            <a:spAutoFit/>
          </a:bodyPr>
          <a:lstStyle>
            <a:lvl1pPr algn="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ko-KR" altLang="en-US" dirty="0" smtClean="0"/>
              <a:t>제목을 입력하세요</a:t>
            </a:r>
            <a:endParaRPr lang="ko-KR" altLang="en-US" dirty="0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7" hasCustomPrompt="1"/>
          </p:nvPr>
        </p:nvSpPr>
        <p:spPr>
          <a:xfrm>
            <a:off x="2358839" y="2168711"/>
            <a:ext cx="6348412" cy="284693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ts val="1500"/>
              </a:lnSpc>
              <a:buNone/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 smtClean="0"/>
              <a:t>제목을 입력하세요</a:t>
            </a:r>
            <a:endParaRPr lang="ko-KR" altLang="en-US" dirty="0"/>
          </a:p>
        </p:txBody>
      </p:sp>
      <p:sp>
        <p:nvSpPr>
          <p:cNvPr id="21" name="텍스트 개체 틀 19"/>
          <p:cNvSpPr>
            <a:spLocks noGrp="1"/>
          </p:cNvSpPr>
          <p:nvPr>
            <p:ph type="body" sz="quarter" idx="18" hasCustomPrompt="1"/>
          </p:nvPr>
        </p:nvSpPr>
        <p:spPr>
          <a:xfrm>
            <a:off x="2358839" y="3048320"/>
            <a:ext cx="6348412" cy="284693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ts val="1500"/>
              </a:lnSpc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 smtClean="0"/>
              <a:t>제목을 입력하세요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18902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3"/>
          <p:cNvSpPr>
            <a:spLocks noChangeAspect="1" noChangeArrowheads="1" noTextEdit="1"/>
          </p:cNvSpPr>
          <p:nvPr userDrawn="1"/>
        </p:nvSpPr>
        <p:spPr bwMode="auto">
          <a:xfrm>
            <a:off x="0" y="1588"/>
            <a:ext cx="9144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83" name="Rectangle 174"/>
          <p:cNvSpPr>
            <a:spLocks noChangeArrowheads="1"/>
          </p:cNvSpPr>
          <p:nvPr userDrawn="1"/>
        </p:nvSpPr>
        <p:spPr bwMode="auto">
          <a:xfrm>
            <a:off x="0" y="5716588"/>
            <a:ext cx="9144000" cy="113982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84" name="Rectangle 175"/>
          <p:cNvSpPr>
            <a:spLocks noChangeArrowheads="1"/>
          </p:cNvSpPr>
          <p:nvPr userDrawn="1"/>
        </p:nvSpPr>
        <p:spPr bwMode="auto">
          <a:xfrm>
            <a:off x="0" y="5640388"/>
            <a:ext cx="9144000" cy="149225"/>
          </a:xfrm>
          <a:prstGeom prst="rect">
            <a:avLst/>
          </a:prstGeom>
          <a:solidFill>
            <a:srgbClr val="616F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41" name="그룹 40"/>
          <p:cNvGrpSpPr/>
          <p:nvPr userDrawn="1"/>
        </p:nvGrpSpPr>
        <p:grpSpPr>
          <a:xfrm>
            <a:off x="358775" y="4776788"/>
            <a:ext cx="2044700" cy="2079625"/>
            <a:chOff x="358775" y="4776788"/>
            <a:chExt cx="2044700" cy="2079625"/>
          </a:xfrm>
        </p:grpSpPr>
        <p:sp>
          <p:nvSpPr>
            <p:cNvPr id="187" name="Freeform 178"/>
            <p:cNvSpPr>
              <a:spLocks/>
            </p:cNvSpPr>
            <p:nvPr userDrawn="1"/>
          </p:nvSpPr>
          <p:spPr bwMode="auto">
            <a:xfrm>
              <a:off x="660400" y="5795963"/>
              <a:ext cx="495300" cy="552450"/>
            </a:xfrm>
            <a:custGeom>
              <a:avLst/>
              <a:gdLst>
                <a:gd name="T0" fmla="*/ 2 w 312"/>
                <a:gd name="T1" fmla="*/ 220 h 348"/>
                <a:gd name="T2" fmla="*/ 2 w 312"/>
                <a:gd name="T3" fmla="*/ 220 h 348"/>
                <a:gd name="T4" fmla="*/ 0 w 312"/>
                <a:gd name="T5" fmla="*/ 230 h 348"/>
                <a:gd name="T6" fmla="*/ 0 w 312"/>
                <a:gd name="T7" fmla="*/ 242 h 348"/>
                <a:gd name="T8" fmla="*/ 2 w 312"/>
                <a:gd name="T9" fmla="*/ 256 h 348"/>
                <a:gd name="T10" fmla="*/ 8 w 312"/>
                <a:gd name="T11" fmla="*/ 270 h 348"/>
                <a:gd name="T12" fmla="*/ 18 w 312"/>
                <a:gd name="T13" fmla="*/ 286 h 348"/>
                <a:gd name="T14" fmla="*/ 24 w 312"/>
                <a:gd name="T15" fmla="*/ 294 h 348"/>
                <a:gd name="T16" fmla="*/ 32 w 312"/>
                <a:gd name="T17" fmla="*/ 302 h 348"/>
                <a:gd name="T18" fmla="*/ 42 w 312"/>
                <a:gd name="T19" fmla="*/ 310 h 348"/>
                <a:gd name="T20" fmla="*/ 54 w 312"/>
                <a:gd name="T21" fmla="*/ 316 h 348"/>
                <a:gd name="T22" fmla="*/ 54 w 312"/>
                <a:gd name="T23" fmla="*/ 316 h 348"/>
                <a:gd name="T24" fmla="*/ 86 w 312"/>
                <a:gd name="T25" fmla="*/ 332 h 348"/>
                <a:gd name="T26" fmla="*/ 112 w 312"/>
                <a:gd name="T27" fmla="*/ 342 h 348"/>
                <a:gd name="T28" fmla="*/ 136 w 312"/>
                <a:gd name="T29" fmla="*/ 348 h 348"/>
                <a:gd name="T30" fmla="*/ 156 w 312"/>
                <a:gd name="T31" fmla="*/ 348 h 348"/>
                <a:gd name="T32" fmla="*/ 172 w 312"/>
                <a:gd name="T33" fmla="*/ 346 h 348"/>
                <a:gd name="T34" fmla="*/ 186 w 312"/>
                <a:gd name="T35" fmla="*/ 340 h 348"/>
                <a:gd name="T36" fmla="*/ 200 w 312"/>
                <a:gd name="T37" fmla="*/ 332 h 348"/>
                <a:gd name="T38" fmla="*/ 210 w 312"/>
                <a:gd name="T39" fmla="*/ 324 h 348"/>
                <a:gd name="T40" fmla="*/ 210 w 312"/>
                <a:gd name="T41" fmla="*/ 324 h 348"/>
                <a:gd name="T42" fmla="*/ 224 w 312"/>
                <a:gd name="T43" fmla="*/ 308 h 348"/>
                <a:gd name="T44" fmla="*/ 240 w 312"/>
                <a:gd name="T45" fmla="*/ 288 h 348"/>
                <a:gd name="T46" fmla="*/ 274 w 312"/>
                <a:gd name="T47" fmla="*/ 236 h 348"/>
                <a:gd name="T48" fmla="*/ 302 w 312"/>
                <a:gd name="T49" fmla="*/ 190 h 348"/>
                <a:gd name="T50" fmla="*/ 312 w 312"/>
                <a:gd name="T51" fmla="*/ 170 h 348"/>
                <a:gd name="T52" fmla="*/ 256 w 312"/>
                <a:gd name="T53" fmla="*/ 54 h 348"/>
                <a:gd name="T54" fmla="*/ 178 w 312"/>
                <a:gd name="T55" fmla="*/ 0 h 348"/>
                <a:gd name="T56" fmla="*/ 2 w 312"/>
                <a:gd name="T57" fmla="*/ 22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12" h="348">
                  <a:moveTo>
                    <a:pt x="2" y="220"/>
                  </a:moveTo>
                  <a:lnTo>
                    <a:pt x="2" y="220"/>
                  </a:lnTo>
                  <a:lnTo>
                    <a:pt x="0" y="230"/>
                  </a:lnTo>
                  <a:lnTo>
                    <a:pt x="0" y="242"/>
                  </a:lnTo>
                  <a:lnTo>
                    <a:pt x="2" y="256"/>
                  </a:lnTo>
                  <a:lnTo>
                    <a:pt x="8" y="270"/>
                  </a:lnTo>
                  <a:lnTo>
                    <a:pt x="18" y="286"/>
                  </a:lnTo>
                  <a:lnTo>
                    <a:pt x="24" y="294"/>
                  </a:lnTo>
                  <a:lnTo>
                    <a:pt x="32" y="302"/>
                  </a:lnTo>
                  <a:lnTo>
                    <a:pt x="42" y="310"/>
                  </a:lnTo>
                  <a:lnTo>
                    <a:pt x="54" y="316"/>
                  </a:lnTo>
                  <a:lnTo>
                    <a:pt x="54" y="316"/>
                  </a:lnTo>
                  <a:lnTo>
                    <a:pt x="86" y="332"/>
                  </a:lnTo>
                  <a:lnTo>
                    <a:pt x="112" y="342"/>
                  </a:lnTo>
                  <a:lnTo>
                    <a:pt x="136" y="348"/>
                  </a:lnTo>
                  <a:lnTo>
                    <a:pt x="156" y="348"/>
                  </a:lnTo>
                  <a:lnTo>
                    <a:pt x="172" y="346"/>
                  </a:lnTo>
                  <a:lnTo>
                    <a:pt x="186" y="340"/>
                  </a:lnTo>
                  <a:lnTo>
                    <a:pt x="200" y="332"/>
                  </a:lnTo>
                  <a:lnTo>
                    <a:pt x="210" y="324"/>
                  </a:lnTo>
                  <a:lnTo>
                    <a:pt x="210" y="324"/>
                  </a:lnTo>
                  <a:lnTo>
                    <a:pt x="224" y="308"/>
                  </a:lnTo>
                  <a:lnTo>
                    <a:pt x="240" y="288"/>
                  </a:lnTo>
                  <a:lnTo>
                    <a:pt x="274" y="236"/>
                  </a:lnTo>
                  <a:lnTo>
                    <a:pt x="302" y="190"/>
                  </a:lnTo>
                  <a:lnTo>
                    <a:pt x="312" y="170"/>
                  </a:lnTo>
                  <a:lnTo>
                    <a:pt x="256" y="54"/>
                  </a:lnTo>
                  <a:lnTo>
                    <a:pt x="178" y="0"/>
                  </a:lnTo>
                  <a:lnTo>
                    <a:pt x="2" y="220"/>
                  </a:lnTo>
                  <a:close/>
                </a:path>
              </a:pathLst>
            </a:custGeom>
            <a:solidFill>
              <a:srgbClr val="EE98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88" name="Freeform 179"/>
            <p:cNvSpPr>
              <a:spLocks/>
            </p:cNvSpPr>
            <p:nvPr userDrawn="1"/>
          </p:nvSpPr>
          <p:spPr bwMode="auto">
            <a:xfrm>
              <a:off x="663575" y="5478463"/>
              <a:ext cx="603250" cy="755650"/>
            </a:xfrm>
            <a:custGeom>
              <a:avLst/>
              <a:gdLst>
                <a:gd name="T0" fmla="*/ 70 w 380"/>
                <a:gd name="T1" fmla="*/ 476 h 476"/>
                <a:gd name="T2" fmla="*/ 70 w 380"/>
                <a:gd name="T3" fmla="*/ 476 h 476"/>
                <a:gd name="T4" fmla="*/ 58 w 380"/>
                <a:gd name="T5" fmla="*/ 472 h 476"/>
                <a:gd name="T6" fmla="*/ 46 w 380"/>
                <a:gd name="T7" fmla="*/ 466 h 476"/>
                <a:gd name="T8" fmla="*/ 34 w 380"/>
                <a:gd name="T9" fmla="*/ 456 h 476"/>
                <a:gd name="T10" fmla="*/ 24 w 380"/>
                <a:gd name="T11" fmla="*/ 448 h 476"/>
                <a:gd name="T12" fmla="*/ 6 w 380"/>
                <a:gd name="T13" fmla="*/ 428 h 476"/>
                <a:gd name="T14" fmla="*/ 0 w 380"/>
                <a:gd name="T15" fmla="*/ 420 h 476"/>
                <a:gd name="T16" fmla="*/ 140 w 380"/>
                <a:gd name="T17" fmla="*/ 30 h 476"/>
                <a:gd name="T18" fmla="*/ 376 w 380"/>
                <a:gd name="T19" fmla="*/ 0 h 476"/>
                <a:gd name="T20" fmla="*/ 376 w 380"/>
                <a:gd name="T21" fmla="*/ 0 h 476"/>
                <a:gd name="T22" fmla="*/ 378 w 380"/>
                <a:gd name="T23" fmla="*/ 6 h 476"/>
                <a:gd name="T24" fmla="*/ 380 w 380"/>
                <a:gd name="T25" fmla="*/ 12 h 476"/>
                <a:gd name="T26" fmla="*/ 380 w 380"/>
                <a:gd name="T27" fmla="*/ 20 h 476"/>
                <a:gd name="T28" fmla="*/ 378 w 380"/>
                <a:gd name="T29" fmla="*/ 30 h 476"/>
                <a:gd name="T30" fmla="*/ 372 w 380"/>
                <a:gd name="T31" fmla="*/ 40 h 476"/>
                <a:gd name="T32" fmla="*/ 364 w 380"/>
                <a:gd name="T33" fmla="*/ 50 h 476"/>
                <a:gd name="T34" fmla="*/ 350 w 380"/>
                <a:gd name="T35" fmla="*/ 58 h 476"/>
                <a:gd name="T36" fmla="*/ 350 w 380"/>
                <a:gd name="T37" fmla="*/ 58 h 476"/>
                <a:gd name="T38" fmla="*/ 306 w 380"/>
                <a:gd name="T39" fmla="*/ 82 h 476"/>
                <a:gd name="T40" fmla="*/ 254 w 380"/>
                <a:gd name="T41" fmla="*/ 108 h 476"/>
                <a:gd name="T42" fmla="*/ 210 w 380"/>
                <a:gd name="T43" fmla="*/ 132 h 476"/>
                <a:gd name="T44" fmla="*/ 196 w 380"/>
                <a:gd name="T45" fmla="*/ 140 h 476"/>
                <a:gd name="T46" fmla="*/ 190 w 380"/>
                <a:gd name="T47" fmla="*/ 144 h 476"/>
                <a:gd name="T48" fmla="*/ 190 w 380"/>
                <a:gd name="T49" fmla="*/ 144 h 476"/>
                <a:gd name="T50" fmla="*/ 96 w 380"/>
                <a:gd name="T51" fmla="*/ 460 h 476"/>
                <a:gd name="T52" fmla="*/ 70 w 380"/>
                <a:gd name="T53" fmla="*/ 47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80" h="476">
                  <a:moveTo>
                    <a:pt x="70" y="476"/>
                  </a:moveTo>
                  <a:lnTo>
                    <a:pt x="70" y="476"/>
                  </a:lnTo>
                  <a:lnTo>
                    <a:pt x="58" y="472"/>
                  </a:lnTo>
                  <a:lnTo>
                    <a:pt x="46" y="466"/>
                  </a:lnTo>
                  <a:lnTo>
                    <a:pt x="34" y="456"/>
                  </a:lnTo>
                  <a:lnTo>
                    <a:pt x="24" y="448"/>
                  </a:lnTo>
                  <a:lnTo>
                    <a:pt x="6" y="428"/>
                  </a:lnTo>
                  <a:lnTo>
                    <a:pt x="0" y="420"/>
                  </a:lnTo>
                  <a:lnTo>
                    <a:pt x="140" y="30"/>
                  </a:lnTo>
                  <a:lnTo>
                    <a:pt x="376" y="0"/>
                  </a:lnTo>
                  <a:lnTo>
                    <a:pt x="376" y="0"/>
                  </a:lnTo>
                  <a:lnTo>
                    <a:pt x="378" y="6"/>
                  </a:lnTo>
                  <a:lnTo>
                    <a:pt x="380" y="12"/>
                  </a:lnTo>
                  <a:lnTo>
                    <a:pt x="380" y="20"/>
                  </a:lnTo>
                  <a:lnTo>
                    <a:pt x="378" y="30"/>
                  </a:lnTo>
                  <a:lnTo>
                    <a:pt x="372" y="40"/>
                  </a:lnTo>
                  <a:lnTo>
                    <a:pt x="364" y="50"/>
                  </a:lnTo>
                  <a:lnTo>
                    <a:pt x="350" y="58"/>
                  </a:lnTo>
                  <a:lnTo>
                    <a:pt x="350" y="58"/>
                  </a:lnTo>
                  <a:lnTo>
                    <a:pt x="306" y="82"/>
                  </a:lnTo>
                  <a:lnTo>
                    <a:pt x="254" y="108"/>
                  </a:lnTo>
                  <a:lnTo>
                    <a:pt x="210" y="132"/>
                  </a:lnTo>
                  <a:lnTo>
                    <a:pt x="196" y="140"/>
                  </a:lnTo>
                  <a:lnTo>
                    <a:pt x="190" y="144"/>
                  </a:lnTo>
                  <a:lnTo>
                    <a:pt x="190" y="144"/>
                  </a:lnTo>
                  <a:lnTo>
                    <a:pt x="96" y="460"/>
                  </a:lnTo>
                  <a:lnTo>
                    <a:pt x="70" y="476"/>
                  </a:lnTo>
                  <a:close/>
                </a:path>
              </a:pathLst>
            </a:custGeom>
            <a:solidFill>
              <a:srgbClr val="EE98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89" name="Freeform 180"/>
            <p:cNvSpPr>
              <a:spLocks/>
            </p:cNvSpPr>
            <p:nvPr userDrawn="1"/>
          </p:nvSpPr>
          <p:spPr bwMode="auto">
            <a:xfrm>
              <a:off x="358775" y="6189663"/>
              <a:ext cx="635000" cy="666750"/>
            </a:xfrm>
            <a:custGeom>
              <a:avLst/>
              <a:gdLst>
                <a:gd name="T0" fmla="*/ 400 w 400"/>
                <a:gd name="T1" fmla="*/ 82 h 420"/>
                <a:gd name="T2" fmla="*/ 320 w 400"/>
                <a:gd name="T3" fmla="*/ 420 h 420"/>
                <a:gd name="T4" fmla="*/ 0 w 400"/>
                <a:gd name="T5" fmla="*/ 420 h 420"/>
                <a:gd name="T6" fmla="*/ 192 w 400"/>
                <a:gd name="T7" fmla="*/ 0 h 420"/>
                <a:gd name="T8" fmla="*/ 192 w 400"/>
                <a:gd name="T9" fmla="*/ 0 h 420"/>
                <a:gd name="T10" fmla="*/ 214 w 400"/>
                <a:gd name="T11" fmla="*/ 14 h 420"/>
                <a:gd name="T12" fmla="*/ 240 w 400"/>
                <a:gd name="T13" fmla="*/ 28 h 420"/>
                <a:gd name="T14" fmla="*/ 270 w 400"/>
                <a:gd name="T15" fmla="*/ 40 h 420"/>
                <a:gd name="T16" fmla="*/ 302 w 400"/>
                <a:gd name="T17" fmla="*/ 54 h 420"/>
                <a:gd name="T18" fmla="*/ 334 w 400"/>
                <a:gd name="T19" fmla="*/ 66 h 420"/>
                <a:gd name="T20" fmla="*/ 362 w 400"/>
                <a:gd name="T21" fmla="*/ 74 h 420"/>
                <a:gd name="T22" fmla="*/ 384 w 400"/>
                <a:gd name="T23" fmla="*/ 80 h 420"/>
                <a:gd name="T24" fmla="*/ 400 w 400"/>
                <a:gd name="T25" fmla="*/ 82 h 420"/>
                <a:gd name="T26" fmla="*/ 400 w 400"/>
                <a:gd name="T27" fmla="*/ 82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0" h="420">
                  <a:moveTo>
                    <a:pt x="400" y="82"/>
                  </a:moveTo>
                  <a:lnTo>
                    <a:pt x="320" y="420"/>
                  </a:lnTo>
                  <a:lnTo>
                    <a:pt x="0" y="420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4" y="14"/>
                  </a:lnTo>
                  <a:lnTo>
                    <a:pt x="240" y="28"/>
                  </a:lnTo>
                  <a:lnTo>
                    <a:pt x="270" y="40"/>
                  </a:lnTo>
                  <a:lnTo>
                    <a:pt x="302" y="54"/>
                  </a:lnTo>
                  <a:lnTo>
                    <a:pt x="334" y="66"/>
                  </a:lnTo>
                  <a:lnTo>
                    <a:pt x="362" y="74"/>
                  </a:lnTo>
                  <a:lnTo>
                    <a:pt x="384" y="80"/>
                  </a:lnTo>
                  <a:lnTo>
                    <a:pt x="400" y="82"/>
                  </a:lnTo>
                  <a:lnTo>
                    <a:pt x="400" y="82"/>
                  </a:lnTo>
                  <a:close/>
                </a:path>
              </a:pathLst>
            </a:custGeom>
            <a:solidFill>
              <a:srgbClr val="F29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90" name="Freeform 181"/>
            <p:cNvSpPr>
              <a:spLocks/>
            </p:cNvSpPr>
            <p:nvPr userDrawn="1"/>
          </p:nvSpPr>
          <p:spPr bwMode="auto">
            <a:xfrm>
              <a:off x="968375" y="4776788"/>
              <a:ext cx="1203325" cy="1660525"/>
            </a:xfrm>
            <a:custGeom>
              <a:avLst/>
              <a:gdLst>
                <a:gd name="T0" fmla="*/ 758 w 758"/>
                <a:gd name="T1" fmla="*/ 998 h 1046"/>
                <a:gd name="T2" fmla="*/ 758 w 758"/>
                <a:gd name="T3" fmla="*/ 998 h 1046"/>
                <a:gd name="T4" fmla="*/ 758 w 758"/>
                <a:gd name="T5" fmla="*/ 1008 h 1046"/>
                <a:gd name="T6" fmla="*/ 754 w 758"/>
                <a:gd name="T7" fmla="*/ 1016 h 1046"/>
                <a:gd name="T8" fmla="*/ 750 w 758"/>
                <a:gd name="T9" fmla="*/ 1024 h 1046"/>
                <a:gd name="T10" fmla="*/ 744 w 758"/>
                <a:gd name="T11" fmla="*/ 1032 h 1046"/>
                <a:gd name="T12" fmla="*/ 738 w 758"/>
                <a:gd name="T13" fmla="*/ 1038 h 1046"/>
                <a:gd name="T14" fmla="*/ 730 w 758"/>
                <a:gd name="T15" fmla="*/ 1042 h 1046"/>
                <a:gd name="T16" fmla="*/ 720 w 758"/>
                <a:gd name="T17" fmla="*/ 1044 h 1046"/>
                <a:gd name="T18" fmla="*/ 712 w 758"/>
                <a:gd name="T19" fmla="*/ 1046 h 1046"/>
                <a:gd name="T20" fmla="*/ 46 w 758"/>
                <a:gd name="T21" fmla="*/ 1046 h 1046"/>
                <a:gd name="T22" fmla="*/ 46 w 758"/>
                <a:gd name="T23" fmla="*/ 1046 h 1046"/>
                <a:gd name="T24" fmla="*/ 36 w 758"/>
                <a:gd name="T25" fmla="*/ 1044 h 1046"/>
                <a:gd name="T26" fmla="*/ 28 w 758"/>
                <a:gd name="T27" fmla="*/ 1042 h 1046"/>
                <a:gd name="T28" fmla="*/ 20 w 758"/>
                <a:gd name="T29" fmla="*/ 1038 h 1046"/>
                <a:gd name="T30" fmla="*/ 14 w 758"/>
                <a:gd name="T31" fmla="*/ 1032 h 1046"/>
                <a:gd name="T32" fmla="*/ 8 w 758"/>
                <a:gd name="T33" fmla="*/ 1024 h 1046"/>
                <a:gd name="T34" fmla="*/ 4 w 758"/>
                <a:gd name="T35" fmla="*/ 1016 h 1046"/>
                <a:gd name="T36" fmla="*/ 0 w 758"/>
                <a:gd name="T37" fmla="*/ 1008 h 1046"/>
                <a:gd name="T38" fmla="*/ 0 w 758"/>
                <a:gd name="T39" fmla="*/ 998 h 1046"/>
                <a:gd name="T40" fmla="*/ 0 w 758"/>
                <a:gd name="T41" fmla="*/ 46 h 1046"/>
                <a:gd name="T42" fmla="*/ 0 w 758"/>
                <a:gd name="T43" fmla="*/ 46 h 1046"/>
                <a:gd name="T44" fmla="*/ 0 w 758"/>
                <a:gd name="T45" fmla="*/ 38 h 1046"/>
                <a:gd name="T46" fmla="*/ 4 w 758"/>
                <a:gd name="T47" fmla="*/ 28 h 1046"/>
                <a:gd name="T48" fmla="*/ 8 w 758"/>
                <a:gd name="T49" fmla="*/ 20 h 1046"/>
                <a:gd name="T50" fmla="*/ 14 w 758"/>
                <a:gd name="T51" fmla="*/ 14 h 1046"/>
                <a:gd name="T52" fmla="*/ 20 w 758"/>
                <a:gd name="T53" fmla="*/ 8 h 1046"/>
                <a:gd name="T54" fmla="*/ 28 w 758"/>
                <a:gd name="T55" fmla="*/ 4 h 1046"/>
                <a:gd name="T56" fmla="*/ 36 w 758"/>
                <a:gd name="T57" fmla="*/ 0 h 1046"/>
                <a:gd name="T58" fmla="*/ 46 w 758"/>
                <a:gd name="T59" fmla="*/ 0 h 1046"/>
                <a:gd name="T60" fmla="*/ 712 w 758"/>
                <a:gd name="T61" fmla="*/ 0 h 1046"/>
                <a:gd name="T62" fmla="*/ 712 w 758"/>
                <a:gd name="T63" fmla="*/ 0 h 1046"/>
                <a:gd name="T64" fmla="*/ 720 w 758"/>
                <a:gd name="T65" fmla="*/ 0 h 1046"/>
                <a:gd name="T66" fmla="*/ 730 w 758"/>
                <a:gd name="T67" fmla="*/ 4 h 1046"/>
                <a:gd name="T68" fmla="*/ 738 w 758"/>
                <a:gd name="T69" fmla="*/ 8 h 1046"/>
                <a:gd name="T70" fmla="*/ 744 w 758"/>
                <a:gd name="T71" fmla="*/ 14 h 1046"/>
                <a:gd name="T72" fmla="*/ 750 w 758"/>
                <a:gd name="T73" fmla="*/ 20 h 1046"/>
                <a:gd name="T74" fmla="*/ 754 w 758"/>
                <a:gd name="T75" fmla="*/ 28 h 1046"/>
                <a:gd name="T76" fmla="*/ 758 w 758"/>
                <a:gd name="T77" fmla="*/ 38 h 1046"/>
                <a:gd name="T78" fmla="*/ 758 w 758"/>
                <a:gd name="T79" fmla="*/ 46 h 1046"/>
                <a:gd name="T80" fmla="*/ 758 w 758"/>
                <a:gd name="T81" fmla="*/ 998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58" h="1046">
                  <a:moveTo>
                    <a:pt x="758" y="998"/>
                  </a:moveTo>
                  <a:lnTo>
                    <a:pt x="758" y="998"/>
                  </a:lnTo>
                  <a:lnTo>
                    <a:pt x="758" y="1008"/>
                  </a:lnTo>
                  <a:lnTo>
                    <a:pt x="754" y="1016"/>
                  </a:lnTo>
                  <a:lnTo>
                    <a:pt x="750" y="1024"/>
                  </a:lnTo>
                  <a:lnTo>
                    <a:pt x="744" y="1032"/>
                  </a:lnTo>
                  <a:lnTo>
                    <a:pt x="738" y="1038"/>
                  </a:lnTo>
                  <a:lnTo>
                    <a:pt x="730" y="1042"/>
                  </a:lnTo>
                  <a:lnTo>
                    <a:pt x="720" y="1044"/>
                  </a:lnTo>
                  <a:lnTo>
                    <a:pt x="712" y="1046"/>
                  </a:lnTo>
                  <a:lnTo>
                    <a:pt x="46" y="1046"/>
                  </a:lnTo>
                  <a:lnTo>
                    <a:pt x="46" y="1046"/>
                  </a:lnTo>
                  <a:lnTo>
                    <a:pt x="36" y="1044"/>
                  </a:lnTo>
                  <a:lnTo>
                    <a:pt x="28" y="1042"/>
                  </a:lnTo>
                  <a:lnTo>
                    <a:pt x="20" y="1038"/>
                  </a:lnTo>
                  <a:lnTo>
                    <a:pt x="14" y="1032"/>
                  </a:lnTo>
                  <a:lnTo>
                    <a:pt x="8" y="1024"/>
                  </a:lnTo>
                  <a:lnTo>
                    <a:pt x="4" y="1016"/>
                  </a:lnTo>
                  <a:lnTo>
                    <a:pt x="0" y="1008"/>
                  </a:lnTo>
                  <a:lnTo>
                    <a:pt x="0" y="998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38"/>
                  </a:lnTo>
                  <a:lnTo>
                    <a:pt x="4" y="28"/>
                  </a:lnTo>
                  <a:lnTo>
                    <a:pt x="8" y="20"/>
                  </a:lnTo>
                  <a:lnTo>
                    <a:pt x="14" y="14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6" y="0"/>
                  </a:lnTo>
                  <a:lnTo>
                    <a:pt x="46" y="0"/>
                  </a:lnTo>
                  <a:lnTo>
                    <a:pt x="712" y="0"/>
                  </a:lnTo>
                  <a:lnTo>
                    <a:pt x="712" y="0"/>
                  </a:lnTo>
                  <a:lnTo>
                    <a:pt x="720" y="0"/>
                  </a:lnTo>
                  <a:lnTo>
                    <a:pt x="730" y="4"/>
                  </a:lnTo>
                  <a:lnTo>
                    <a:pt x="738" y="8"/>
                  </a:lnTo>
                  <a:lnTo>
                    <a:pt x="744" y="14"/>
                  </a:lnTo>
                  <a:lnTo>
                    <a:pt x="750" y="20"/>
                  </a:lnTo>
                  <a:lnTo>
                    <a:pt x="754" y="28"/>
                  </a:lnTo>
                  <a:lnTo>
                    <a:pt x="758" y="38"/>
                  </a:lnTo>
                  <a:lnTo>
                    <a:pt x="758" y="46"/>
                  </a:lnTo>
                  <a:lnTo>
                    <a:pt x="758" y="998"/>
                  </a:lnTo>
                  <a:close/>
                </a:path>
              </a:pathLst>
            </a:custGeom>
            <a:solidFill>
              <a:srgbClr val="4A2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91" name="Freeform 182"/>
            <p:cNvSpPr>
              <a:spLocks/>
            </p:cNvSpPr>
            <p:nvPr userDrawn="1"/>
          </p:nvSpPr>
          <p:spPr bwMode="auto">
            <a:xfrm>
              <a:off x="1057275" y="4856163"/>
              <a:ext cx="1025525" cy="1412875"/>
            </a:xfrm>
            <a:custGeom>
              <a:avLst/>
              <a:gdLst>
                <a:gd name="T0" fmla="*/ 646 w 646"/>
                <a:gd name="T1" fmla="*/ 850 h 890"/>
                <a:gd name="T2" fmla="*/ 646 w 646"/>
                <a:gd name="T3" fmla="*/ 850 h 890"/>
                <a:gd name="T4" fmla="*/ 644 w 646"/>
                <a:gd name="T5" fmla="*/ 858 h 890"/>
                <a:gd name="T6" fmla="*/ 642 w 646"/>
                <a:gd name="T7" fmla="*/ 864 h 890"/>
                <a:gd name="T8" fmla="*/ 638 w 646"/>
                <a:gd name="T9" fmla="*/ 872 h 890"/>
                <a:gd name="T10" fmla="*/ 634 w 646"/>
                <a:gd name="T11" fmla="*/ 878 h 890"/>
                <a:gd name="T12" fmla="*/ 628 w 646"/>
                <a:gd name="T13" fmla="*/ 882 h 890"/>
                <a:gd name="T14" fmla="*/ 622 w 646"/>
                <a:gd name="T15" fmla="*/ 886 h 890"/>
                <a:gd name="T16" fmla="*/ 614 w 646"/>
                <a:gd name="T17" fmla="*/ 888 h 890"/>
                <a:gd name="T18" fmla="*/ 606 w 646"/>
                <a:gd name="T19" fmla="*/ 890 h 890"/>
                <a:gd name="T20" fmla="*/ 40 w 646"/>
                <a:gd name="T21" fmla="*/ 890 h 890"/>
                <a:gd name="T22" fmla="*/ 40 w 646"/>
                <a:gd name="T23" fmla="*/ 890 h 890"/>
                <a:gd name="T24" fmla="*/ 32 w 646"/>
                <a:gd name="T25" fmla="*/ 888 h 890"/>
                <a:gd name="T26" fmla="*/ 24 w 646"/>
                <a:gd name="T27" fmla="*/ 886 h 890"/>
                <a:gd name="T28" fmla="*/ 18 w 646"/>
                <a:gd name="T29" fmla="*/ 882 h 890"/>
                <a:gd name="T30" fmla="*/ 12 w 646"/>
                <a:gd name="T31" fmla="*/ 878 h 890"/>
                <a:gd name="T32" fmla="*/ 6 w 646"/>
                <a:gd name="T33" fmla="*/ 872 h 890"/>
                <a:gd name="T34" fmla="*/ 2 w 646"/>
                <a:gd name="T35" fmla="*/ 864 h 890"/>
                <a:gd name="T36" fmla="*/ 0 w 646"/>
                <a:gd name="T37" fmla="*/ 858 h 890"/>
                <a:gd name="T38" fmla="*/ 0 w 646"/>
                <a:gd name="T39" fmla="*/ 850 h 890"/>
                <a:gd name="T40" fmla="*/ 0 w 646"/>
                <a:gd name="T41" fmla="*/ 40 h 890"/>
                <a:gd name="T42" fmla="*/ 0 w 646"/>
                <a:gd name="T43" fmla="*/ 40 h 890"/>
                <a:gd name="T44" fmla="*/ 0 w 646"/>
                <a:gd name="T45" fmla="*/ 32 h 890"/>
                <a:gd name="T46" fmla="*/ 2 w 646"/>
                <a:gd name="T47" fmla="*/ 24 h 890"/>
                <a:gd name="T48" fmla="*/ 6 w 646"/>
                <a:gd name="T49" fmla="*/ 16 h 890"/>
                <a:gd name="T50" fmla="*/ 12 w 646"/>
                <a:gd name="T51" fmla="*/ 10 h 890"/>
                <a:gd name="T52" fmla="*/ 18 w 646"/>
                <a:gd name="T53" fmla="*/ 6 h 890"/>
                <a:gd name="T54" fmla="*/ 24 w 646"/>
                <a:gd name="T55" fmla="*/ 2 h 890"/>
                <a:gd name="T56" fmla="*/ 32 w 646"/>
                <a:gd name="T57" fmla="*/ 0 h 890"/>
                <a:gd name="T58" fmla="*/ 40 w 646"/>
                <a:gd name="T59" fmla="*/ 0 h 890"/>
                <a:gd name="T60" fmla="*/ 606 w 646"/>
                <a:gd name="T61" fmla="*/ 0 h 890"/>
                <a:gd name="T62" fmla="*/ 606 w 646"/>
                <a:gd name="T63" fmla="*/ 0 h 890"/>
                <a:gd name="T64" fmla="*/ 614 w 646"/>
                <a:gd name="T65" fmla="*/ 0 h 890"/>
                <a:gd name="T66" fmla="*/ 622 w 646"/>
                <a:gd name="T67" fmla="*/ 2 h 890"/>
                <a:gd name="T68" fmla="*/ 628 w 646"/>
                <a:gd name="T69" fmla="*/ 6 h 890"/>
                <a:gd name="T70" fmla="*/ 634 w 646"/>
                <a:gd name="T71" fmla="*/ 10 h 890"/>
                <a:gd name="T72" fmla="*/ 638 w 646"/>
                <a:gd name="T73" fmla="*/ 16 h 890"/>
                <a:gd name="T74" fmla="*/ 642 w 646"/>
                <a:gd name="T75" fmla="*/ 24 h 890"/>
                <a:gd name="T76" fmla="*/ 644 w 646"/>
                <a:gd name="T77" fmla="*/ 32 h 890"/>
                <a:gd name="T78" fmla="*/ 646 w 646"/>
                <a:gd name="T79" fmla="*/ 40 h 890"/>
                <a:gd name="T80" fmla="*/ 646 w 646"/>
                <a:gd name="T81" fmla="*/ 850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46" h="890">
                  <a:moveTo>
                    <a:pt x="646" y="850"/>
                  </a:moveTo>
                  <a:lnTo>
                    <a:pt x="646" y="850"/>
                  </a:lnTo>
                  <a:lnTo>
                    <a:pt x="644" y="858"/>
                  </a:lnTo>
                  <a:lnTo>
                    <a:pt x="642" y="864"/>
                  </a:lnTo>
                  <a:lnTo>
                    <a:pt x="638" y="872"/>
                  </a:lnTo>
                  <a:lnTo>
                    <a:pt x="634" y="878"/>
                  </a:lnTo>
                  <a:lnTo>
                    <a:pt x="628" y="882"/>
                  </a:lnTo>
                  <a:lnTo>
                    <a:pt x="622" y="886"/>
                  </a:lnTo>
                  <a:lnTo>
                    <a:pt x="614" y="888"/>
                  </a:lnTo>
                  <a:lnTo>
                    <a:pt x="606" y="890"/>
                  </a:lnTo>
                  <a:lnTo>
                    <a:pt x="40" y="890"/>
                  </a:lnTo>
                  <a:lnTo>
                    <a:pt x="40" y="890"/>
                  </a:lnTo>
                  <a:lnTo>
                    <a:pt x="32" y="888"/>
                  </a:lnTo>
                  <a:lnTo>
                    <a:pt x="24" y="886"/>
                  </a:lnTo>
                  <a:lnTo>
                    <a:pt x="18" y="882"/>
                  </a:lnTo>
                  <a:lnTo>
                    <a:pt x="12" y="878"/>
                  </a:lnTo>
                  <a:lnTo>
                    <a:pt x="6" y="872"/>
                  </a:lnTo>
                  <a:lnTo>
                    <a:pt x="2" y="864"/>
                  </a:lnTo>
                  <a:lnTo>
                    <a:pt x="0" y="858"/>
                  </a:lnTo>
                  <a:lnTo>
                    <a:pt x="0" y="85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2" y="24"/>
                  </a:lnTo>
                  <a:lnTo>
                    <a:pt x="6" y="16"/>
                  </a:lnTo>
                  <a:lnTo>
                    <a:pt x="12" y="10"/>
                  </a:lnTo>
                  <a:lnTo>
                    <a:pt x="18" y="6"/>
                  </a:lnTo>
                  <a:lnTo>
                    <a:pt x="24" y="2"/>
                  </a:lnTo>
                  <a:lnTo>
                    <a:pt x="32" y="0"/>
                  </a:lnTo>
                  <a:lnTo>
                    <a:pt x="40" y="0"/>
                  </a:lnTo>
                  <a:lnTo>
                    <a:pt x="606" y="0"/>
                  </a:lnTo>
                  <a:lnTo>
                    <a:pt x="606" y="0"/>
                  </a:lnTo>
                  <a:lnTo>
                    <a:pt x="614" y="0"/>
                  </a:lnTo>
                  <a:lnTo>
                    <a:pt x="622" y="2"/>
                  </a:lnTo>
                  <a:lnTo>
                    <a:pt x="628" y="6"/>
                  </a:lnTo>
                  <a:lnTo>
                    <a:pt x="634" y="10"/>
                  </a:lnTo>
                  <a:lnTo>
                    <a:pt x="638" y="16"/>
                  </a:lnTo>
                  <a:lnTo>
                    <a:pt x="642" y="24"/>
                  </a:lnTo>
                  <a:lnTo>
                    <a:pt x="644" y="32"/>
                  </a:lnTo>
                  <a:lnTo>
                    <a:pt x="646" y="40"/>
                  </a:lnTo>
                  <a:lnTo>
                    <a:pt x="646" y="850"/>
                  </a:lnTo>
                  <a:close/>
                </a:path>
              </a:pathLst>
            </a:custGeom>
            <a:solidFill>
              <a:srgbClr val="97D9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92" name="Freeform 183"/>
            <p:cNvSpPr>
              <a:spLocks/>
            </p:cNvSpPr>
            <p:nvPr userDrawn="1"/>
          </p:nvSpPr>
          <p:spPr bwMode="auto">
            <a:xfrm>
              <a:off x="1508125" y="4808538"/>
              <a:ext cx="123825" cy="25400"/>
            </a:xfrm>
            <a:custGeom>
              <a:avLst/>
              <a:gdLst>
                <a:gd name="T0" fmla="*/ 78 w 78"/>
                <a:gd name="T1" fmla="*/ 8 h 16"/>
                <a:gd name="T2" fmla="*/ 78 w 78"/>
                <a:gd name="T3" fmla="*/ 8 h 16"/>
                <a:gd name="T4" fmla="*/ 78 w 78"/>
                <a:gd name="T5" fmla="*/ 12 h 16"/>
                <a:gd name="T6" fmla="*/ 76 w 78"/>
                <a:gd name="T7" fmla="*/ 14 h 16"/>
                <a:gd name="T8" fmla="*/ 74 w 78"/>
                <a:gd name="T9" fmla="*/ 16 h 16"/>
                <a:gd name="T10" fmla="*/ 70 w 78"/>
                <a:gd name="T11" fmla="*/ 16 h 16"/>
                <a:gd name="T12" fmla="*/ 6 w 78"/>
                <a:gd name="T13" fmla="*/ 16 h 16"/>
                <a:gd name="T14" fmla="*/ 6 w 78"/>
                <a:gd name="T15" fmla="*/ 16 h 16"/>
                <a:gd name="T16" fmla="*/ 4 w 78"/>
                <a:gd name="T17" fmla="*/ 16 h 16"/>
                <a:gd name="T18" fmla="*/ 2 w 78"/>
                <a:gd name="T19" fmla="*/ 14 h 16"/>
                <a:gd name="T20" fmla="*/ 0 w 78"/>
                <a:gd name="T21" fmla="*/ 12 h 16"/>
                <a:gd name="T22" fmla="*/ 0 w 78"/>
                <a:gd name="T23" fmla="*/ 8 h 16"/>
                <a:gd name="T24" fmla="*/ 0 w 78"/>
                <a:gd name="T25" fmla="*/ 8 h 16"/>
                <a:gd name="T26" fmla="*/ 0 w 78"/>
                <a:gd name="T27" fmla="*/ 8 h 16"/>
                <a:gd name="T28" fmla="*/ 0 w 78"/>
                <a:gd name="T29" fmla="*/ 6 h 16"/>
                <a:gd name="T30" fmla="*/ 2 w 78"/>
                <a:gd name="T31" fmla="*/ 4 h 16"/>
                <a:gd name="T32" fmla="*/ 4 w 78"/>
                <a:gd name="T33" fmla="*/ 2 h 16"/>
                <a:gd name="T34" fmla="*/ 6 w 78"/>
                <a:gd name="T35" fmla="*/ 0 h 16"/>
                <a:gd name="T36" fmla="*/ 70 w 78"/>
                <a:gd name="T37" fmla="*/ 0 h 16"/>
                <a:gd name="T38" fmla="*/ 70 w 78"/>
                <a:gd name="T39" fmla="*/ 0 h 16"/>
                <a:gd name="T40" fmla="*/ 74 w 78"/>
                <a:gd name="T41" fmla="*/ 2 h 16"/>
                <a:gd name="T42" fmla="*/ 76 w 78"/>
                <a:gd name="T43" fmla="*/ 4 h 16"/>
                <a:gd name="T44" fmla="*/ 78 w 78"/>
                <a:gd name="T45" fmla="*/ 6 h 16"/>
                <a:gd name="T46" fmla="*/ 78 w 78"/>
                <a:gd name="T47" fmla="*/ 8 h 16"/>
                <a:gd name="T48" fmla="*/ 78 w 78"/>
                <a:gd name="T49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8" h="16">
                  <a:moveTo>
                    <a:pt x="78" y="8"/>
                  </a:moveTo>
                  <a:lnTo>
                    <a:pt x="78" y="8"/>
                  </a:lnTo>
                  <a:lnTo>
                    <a:pt x="78" y="12"/>
                  </a:lnTo>
                  <a:lnTo>
                    <a:pt x="76" y="14"/>
                  </a:lnTo>
                  <a:lnTo>
                    <a:pt x="74" y="16"/>
                  </a:lnTo>
                  <a:lnTo>
                    <a:pt x="70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4" y="16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2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4" y="2"/>
                  </a:lnTo>
                  <a:lnTo>
                    <a:pt x="76" y="4"/>
                  </a:lnTo>
                  <a:lnTo>
                    <a:pt x="78" y="6"/>
                  </a:lnTo>
                  <a:lnTo>
                    <a:pt x="78" y="8"/>
                  </a:lnTo>
                  <a:lnTo>
                    <a:pt x="78" y="8"/>
                  </a:lnTo>
                  <a:close/>
                </a:path>
              </a:pathLst>
            </a:custGeom>
            <a:solidFill>
              <a:srgbClr val="8E5C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93" name="Freeform 184"/>
            <p:cNvSpPr>
              <a:spLocks/>
            </p:cNvSpPr>
            <p:nvPr userDrawn="1"/>
          </p:nvSpPr>
          <p:spPr bwMode="auto">
            <a:xfrm>
              <a:off x="1479550" y="6316663"/>
              <a:ext cx="177800" cy="60325"/>
            </a:xfrm>
            <a:custGeom>
              <a:avLst/>
              <a:gdLst>
                <a:gd name="T0" fmla="*/ 112 w 112"/>
                <a:gd name="T1" fmla="*/ 20 h 38"/>
                <a:gd name="T2" fmla="*/ 112 w 112"/>
                <a:gd name="T3" fmla="*/ 20 h 38"/>
                <a:gd name="T4" fmla="*/ 112 w 112"/>
                <a:gd name="T5" fmla="*/ 22 h 38"/>
                <a:gd name="T6" fmla="*/ 108 w 112"/>
                <a:gd name="T7" fmla="*/ 26 h 38"/>
                <a:gd name="T8" fmla="*/ 96 w 112"/>
                <a:gd name="T9" fmla="*/ 32 h 38"/>
                <a:gd name="T10" fmla="*/ 78 w 112"/>
                <a:gd name="T11" fmla="*/ 36 h 38"/>
                <a:gd name="T12" fmla="*/ 56 w 112"/>
                <a:gd name="T13" fmla="*/ 38 h 38"/>
                <a:gd name="T14" fmla="*/ 56 w 112"/>
                <a:gd name="T15" fmla="*/ 38 h 38"/>
                <a:gd name="T16" fmla="*/ 34 w 112"/>
                <a:gd name="T17" fmla="*/ 36 h 38"/>
                <a:gd name="T18" fmla="*/ 18 w 112"/>
                <a:gd name="T19" fmla="*/ 32 h 38"/>
                <a:gd name="T20" fmla="*/ 6 w 112"/>
                <a:gd name="T21" fmla="*/ 26 h 38"/>
                <a:gd name="T22" fmla="*/ 2 w 112"/>
                <a:gd name="T23" fmla="*/ 22 h 38"/>
                <a:gd name="T24" fmla="*/ 0 w 112"/>
                <a:gd name="T25" fmla="*/ 20 h 38"/>
                <a:gd name="T26" fmla="*/ 0 w 112"/>
                <a:gd name="T27" fmla="*/ 20 h 38"/>
                <a:gd name="T28" fmla="*/ 2 w 112"/>
                <a:gd name="T29" fmla="*/ 16 h 38"/>
                <a:gd name="T30" fmla="*/ 6 w 112"/>
                <a:gd name="T31" fmla="*/ 12 h 38"/>
                <a:gd name="T32" fmla="*/ 18 w 112"/>
                <a:gd name="T33" fmla="*/ 6 h 38"/>
                <a:gd name="T34" fmla="*/ 34 w 112"/>
                <a:gd name="T35" fmla="*/ 2 h 38"/>
                <a:gd name="T36" fmla="*/ 56 w 112"/>
                <a:gd name="T37" fmla="*/ 0 h 38"/>
                <a:gd name="T38" fmla="*/ 56 w 112"/>
                <a:gd name="T39" fmla="*/ 0 h 38"/>
                <a:gd name="T40" fmla="*/ 78 w 112"/>
                <a:gd name="T41" fmla="*/ 2 h 38"/>
                <a:gd name="T42" fmla="*/ 96 w 112"/>
                <a:gd name="T43" fmla="*/ 6 h 38"/>
                <a:gd name="T44" fmla="*/ 108 w 112"/>
                <a:gd name="T45" fmla="*/ 12 h 38"/>
                <a:gd name="T46" fmla="*/ 112 w 112"/>
                <a:gd name="T47" fmla="*/ 16 h 38"/>
                <a:gd name="T48" fmla="*/ 112 w 112"/>
                <a:gd name="T49" fmla="*/ 20 h 38"/>
                <a:gd name="T50" fmla="*/ 112 w 112"/>
                <a:gd name="T51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2" h="38">
                  <a:moveTo>
                    <a:pt x="112" y="20"/>
                  </a:moveTo>
                  <a:lnTo>
                    <a:pt x="112" y="20"/>
                  </a:lnTo>
                  <a:lnTo>
                    <a:pt x="112" y="22"/>
                  </a:lnTo>
                  <a:lnTo>
                    <a:pt x="108" y="26"/>
                  </a:lnTo>
                  <a:lnTo>
                    <a:pt x="96" y="32"/>
                  </a:lnTo>
                  <a:lnTo>
                    <a:pt x="78" y="36"/>
                  </a:lnTo>
                  <a:lnTo>
                    <a:pt x="56" y="38"/>
                  </a:lnTo>
                  <a:lnTo>
                    <a:pt x="56" y="38"/>
                  </a:lnTo>
                  <a:lnTo>
                    <a:pt x="34" y="36"/>
                  </a:lnTo>
                  <a:lnTo>
                    <a:pt x="18" y="32"/>
                  </a:lnTo>
                  <a:lnTo>
                    <a:pt x="6" y="26"/>
                  </a:lnTo>
                  <a:lnTo>
                    <a:pt x="2" y="2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6"/>
                  </a:lnTo>
                  <a:lnTo>
                    <a:pt x="6" y="12"/>
                  </a:lnTo>
                  <a:lnTo>
                    <a:pt x="18" y="6"/>
                  </a:lnTo>
                  <a:lnTo>
                    <a:pt x="34" y="2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78" y="2"/>
                  </a:lnTo>
                  <a:lnTo>
                    <a:pt x="96" y="6"/>
                  </a:lnTo>
                  <a:lnTo>
                    <a:pt x="108" y="12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2" y="20"/>
                  </a:lnTo>
                  <a:close/>
                </a:path>
              </a:pathLst>
            </a:custGeom>
            <a:solidFill>
              <a:srgbClr val="8E5C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94" name="Freeform 185"/>
            <p:cNvSpPr>
              <a:spLocks/>
            </p:cNvSpPr>
            <p:nvPr userDrawn="1"/>
          </p:nvSpPr>
          <p:spPr bwMode="auto">
            <a:xfrm>
              <a:off x="1625600" y="5421313"/>
              <a:ext cx="234950" cy="234950"/>
            </a:xfrm>
            <a:custGeom>
              <a:avLst/>
              <a:gdLst>
                <a:gd name="T0" fmla="*/ 148 w 148"/>
                <a:gd name="T1" fmla="*/ 74 h 148"/>
                <a:gd name="T2" fmla="*/ 148 w 148"/>
                <a:gd name="T3" fmla="*/ 74 h 148"/>
                <a:gd name="T4" fmla="*/ 146 w 148"/>
                <a:gd name="T5" fmla="*/ 90 h 148"/>
                <a:gd name="T6" fmla="*/ 142 w 148"/>
                <a:gd name="T7" fmla="*/ 104 h 148"/>
                <a:gd name="T8" fmla="*/ 136 w 148"/>
                <a:gd name="T9" fmla="*/ 116 h 148"/>
                <a:gd name="T10" fmla="*/ 126 w 148"/>
                <a:gd name="T11" fmla="*/ 126 h 148"/>
                <a:gd name="T12" fmla="*/ 116 w 148"/>
                <a:gd name="T13" fmla="*/ 136 h 148"/>
                <a:gd name="T14" fmla="*/ 102 w 148"/>
                <a:gd name="T15" fmla="*/ 142 h 148"/>
                <a:gd name="T16" fmla="*/ 90 w 148"/>
                <a:gd name="T17" fmla="*/ 146 h 148"/>
                <a:gd name="T18" fmla="*/ 74 w 148"/>
                <a:gd name="T19" fmla="*/ 148 h 148"/>
                <a:gd name="T20" fmla="*/ 74 w 148"/>
                <a:gd name="T21" fmla="*/ 148 h 148"/>
                <a:gd name="T22" fmla="*/ 60 w 148"/>
                <a:gd name="T23" fmla="*/ 146 h 148"/>
                <a:gd name="T24" fmla="*/ 46 w 148"/>
                <a:gd name="T25" fmla="*/ 142 h 148"/>
                <a:gd name="T26" fmla="*/ 34 w 148"/>
                <a:gd name="T27" fmla="*/ 136 h 148"/>
                <a:gd name="T28" fmla="*/ 22 w 148"/>
                <a:gd name="T29" fmla="*/ 126 h 148"/>
                <a:gd name="T30" fmla="*/ 14 w 148"/>
                <a:gd name="T31" fmla="*/ 116 h 148"/>
                <a:gd name="T32" fmla="*/ 6 w 148"/>
                <a:gd name="T33" fmla="*/ 104 h 148"/>
                <a:gd name="T34" fmla="*/ 2 w 148"/>
                <a:gd name="T35" fmla="*/ 90 h 148"/>
                <a:gd name="T36" fmla="*/ 0 w 148"/>
                <a:gd name="T37" fmla="*/ 74 h 148"/>
                <a:gd name="T38" fmla="*/ 0 w 148"/>
                <a:gd name="T39" fmla="*/ 74 h 148"/>
                <a:gd name="T40" fmla="*/ 2 w 148"/>
                <a:gd name="T41" fmla="*/ 60 h 148"/>
                <a:gd name="T42" fmla="*/ 6 w 148"/>
                <a:gd name="T43" fmla="*/ 46 h 148"/>
                <a:gd name="T44" fmla="*/ 14 w 148"/>
                <a:gd name="T45" fmla="*/ 34 h 148"/>
                <a:gd name="T46" fmla="*/ 22 w 148"/>
                <a:gd name="T47" fmla="*/ 22 h 148"/>
                <a:gd name="T48" fmla="*/ 34 w 148"/>
                <a:gd name="T49" fmla="*/ 14 h 148"/>
                <a:gd name="T50" fmla="*/ 46 w 148"/>
                <a:gd name="T51" fmla="*/ 6 h 148"/>
                <a:gd name="T52" fmla="*/ 60 w 148"/>
                <a:gd name="T53" fmla="*/ 2 h 148"/>
                <a:gd name="T54" fmla="*/ 74 w 148"/>
                <a:gd name="T55" fmla="*/ 0 h 148"/>
                <a:gd name="T56" fmla="*/ 74 w 148"/>
                <a:gd name="T57" fmla="*/ 0 h 148"/>
                <a:gd name="T58" fmla="*/ 90 w 148"/>
                <a:gd name="T59" fmla="*/ 2 h 148"/>
                <a:gd name="T60" fmla="*/ 102 w 148"/>
                <a:gd name="T61" fmla="*/ 6 h 148"/>
                <a:gd name="T62" fmla="*/ 116 w 148"/>
                <a:gd name="T63" fmla="*/ 14 h 148"/>
                <a:gd name="T64" fmla="*/ 126 w 148"/>
                <a:gd name="T65" fmla="*/ 22 h 148"/>
                <a:gd name="T66" fmla="*/ 136 w 148"/>
                <a:gd name="T67" fmla="*/ 34 h 148"/>
                <a:gd name="T68" fmla="*/ 142 w 148"/>
                <a:gd name="T69" fmla="*/ 46 h 148"/>
                <a:gd name="T70" fmla="*/ 146 w 148"/>
                <a:gd name="T71" fmla="*/ 60 h 148"/>
                <a:gd name="T72" fmla="*/ 148 w 148"/>
                <a:gd name="T73" fmla="*/ 74 h 148"/>
                <a:gd name="T74" fmla="*/ 148 w 148"/>
                <a:gd name="T75" fmla="*/ 7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8" h="148">
                  <a:moveTo>
                    <a:pt x="148" y="74"/>
                  </a:moveTo>
                  <a:lnTo>
                    <a:pt x="148" y="74"/>
                  </a:lnTo>
                  <a:lnTo>
                    <a:pt x="146" y="90"/>
                  </a:lnTo>
                  <a:lnTo>
                    <a:pt x="142" y="104"/>
                  </a:lnTo>
                  <a:lnTo>
                    <a:pt x="136" y="116"/>
                  </a:lnTo>
                  <a:lnTo>
                    <a:pt x="126" y="126"/>
                  </a:lnTo>
                  <a:lnTo>
                    <a:pt x="116" y="136"/>
                  </a:lnTo>
                  <a:lnTo>
                    <a:pt x="102" y="142"/>
                  </a:lnTo>
                  <a:lnTo>
                    <a:pt x="90" y="146"/>
                  </a:lnTo>
                  <a:lnTo>
                    <a:pt x="74" y="148"/>
                  </a:lnTo>
                  <a:lnTo>
                    <a:pt x="74" y="148"/>
                  </a:lnTo>
                  <a:lnTo>
                    <a:pt x="60" y="146"/>
                  </a:lnTo>
                  <a:lnTo>
                    <a:pt x="46" y="142"/>
                  </a:lnTo>
                  <a:lnTo>
                    <a:pt x="34" y="136"/>
                  </a:lnTo>
                  <a:lnTo>
                    <a:pt x="22" y="126"/>
                  </a:lnTo>
                  <a:lnTo>
                    <a:pt x="14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4" y="34"/>
                  </a:lnTo>
                  <a:lnTo>
                    <a:pt x="22" y="22"/>
                  </a:lnTo>
                  <a:lnTo>
                    <a:pt x="34" y="14"/>
                  </a:lnTo>
                  <a:lnTo>
                    <a:pt x="46" y="6"/>
                  </a:lnTo>
                  <a:lnTo>
                    <a:pt x="60" y="2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90" y="2"/>
                  </a:lnTo>
                  <a:lnTo>
                    <a:pt x="102" y="6"/>
                  </a:lnTo>
                  <a:lnTo>
                    <a:pt x="116" y="14"/>
                  </a:lnTo>
                  <a:lnTo>
                    <a:pt x="126" y="22"/>
                  </a:lnTo>
                  <a:lnTo>
                    <a:pt x="136" y="34"/>
                  </a:lnTo>
                  <a:lnTo>
                    <a:pt x="142" y="46"/>
                  </a:lnTo>
                  <a:lnTo>
                    <a:pt x="146" y="60"/>
                  </a:lnTo>
                  <a:lnTo>
                    <a:pt x="148" y="74"/>
                  </a:lnTo>
                  <a:lnTo>
                    <a:pt x="148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95" name="Freeform 186"/>
            <p:cNvSpPr>
              <a:spLocks noEditPoints="1"/>
            </p:cNvSpPr>
            <p:nvPr userDrawn="1"/>
          </p:nvSpPr>
          <p:spPr bwMode="auto">
            <a:xfrm>
              <a:off x="1514475" y="5310188"/>
              <a:ext cx="460375" cy="460375"/>
            </a:xfrm>
            <a:custGeom>
              <a:avLst/>
              <a:gdLst>
                <a:gd name="T0" fmla="*/ 144 w 290"/>
                <a:gd name="T1" fmla="*/ 290 h 290"/>
                <a:gd name="T2" fmla="*/ 116 w 290"/>
                <a:gd name="T3" fmla="*/ 286 h 290"/>
                <a:gd name="T4" fmla="*/ 88 w 290"/>
                <a:gd name="T5" fmla="*/ 278 h 290"/>
                <a:gd name="T6" fmla="*/ 64 w 290"/>
                <a:gd name="T7" fmla="*/ 264 h 290"/>
                <a:gd name="T8" fmla="*/ 42 w 290"/>
                <a:gd name="T9" fmla="*/ 246 h 290"/>
                <a:gd name="T10" fmla="*/ 24 w 290"/>
                <a:gd name="T11" fmla="*/ 226 h 290"/>
                <a:gd name="T12" fmla="*/ 10 w 290"/>
                <a:gd name="T13" fmla="*/ 200 h 290"/>
                <a:gd name="T14" fmla="*/ 2 w 290"/>
                <a:gd name="T15" fmla="*/ 174 h 290"/>
                <a:gd name="T16" fmla="*/ 0 w 290"/>
                <a:gd name="T17" fmla="*/ 144 h 290"/>
                <a:gd name="T18" fmla="*/ 0 w 290"/>
                <a:gd name="T19" fmla="*/ 130 h 290"/>
                <a:gd name="T20" fmla="*/ 6 w 290"/>
                <a:gd name="T21" fmla="*/ 102 h 290"/>
                <a:gd name="T22" fmla="*/ 16 w 290"/>
                <a:gd name="T23" fmla="*/ 76 h 290"/>
                <a:gd name="T24" fmla="*/ 32 w 290"/>
                <a:gd name="T25" fmla="*/ 52 h 290"/>
                <a:gd name="T26" fmla="*/ 52 w 290"/>
                <a:gd name="T27" fmla="*/ 32 h 290"/>
                <a:gd name="T28" fmla="*/ 76 w 290"/>
                <a:gd name="T29" fmla="*/ 18 h 290"/>
                <a:gd name="T30" fmla="*/ 102 w 290"/>
                <a:gd name="T31" fmla="*/ 6 h 290"/>
                <a:gd name="T32" fmla="*/ 130 w 290"/>
                <a:gd name="T33" fmla="*/ 0 h 290"/>
                <a:gd name="T34" fmla="*/ 144 w 290"/>
                <a:gd name="T35" fmla="*/ 0 h 290"/>
                <a:gd name="T36" fmla="*/ 174 w 290"/>
                <a:gd name="T37" fmla="*/ 2 h 290"/>
                <a:gd name="T38" fmla="*/ 200 w 290"/>
                <a:gd name="T39" fmla="*/ 10 h 290"/>
                <a:gd name="T40" fmla="*/ 226 w 290"/>
                <a:gd name="T41" fmla="*/ 24 h 290"/>
                <a:gd name="T42" fmla="*/ 246 w 290"/>
                <a:gd name="T43" fmla="*/ 42 h 290"/>
                <a:gd name="T44" fmla="*/ 264 w 290"/>
                <a:gd name="T45" fmla="*/ 64 h 290"/>
                <a:gd name="T46" fmla="*/ 278 w 290"/>
                <a:gd name="T47" fmla="*/ 88 h 290"/>
                <a:gd name="T48" fmla="*/ 286 w 290"/>
                <a:gd name="T49" fmla="*/ 116 h 290"/>
                <a:gd name="T50" fmla="*/ 290 w 290"/>
                <a:gd name="T51" fmla="*/ 144 h 290"/>
                <a:gd name="T52" fmla="*/ 288 w 290"/>
                <a:gd name="T53" fmla="*/ 160 h 290"/>
                <a:gd name="T54" fmla="*/ 282 w 290"/>
                <a:gd name="T55" fmla="*/ 188 h 290"/>
                <a:gd name="T56" fmla="*/ 272 w 290"/>
                <a:gd name="T57" fmla="*/ 214 h 290"/>
                <a:gd name="T58" fmla="*/ 256 w 290"/>
                <a:gd name="T59" fmla="*/ 236 h 290"/>
                <a:gd name="T60" fmla="*/ 236 w 290"/>
                <a:gd name="T61" fmla="*/ 256 h 290"/>
                <a:gd name="T62" fmla="*/ 214 w 290"/>
                <a:gd name="T63" fmla="*/ 272 h 290"/>
                <a:gd name="T64" fmla="*/ 188 w 290"/>
                <a:gd name="T65" fmla="*/ 282 h 290"/>
                <a:gd name="T66" fmla="*/ 160 w 290"/>
                <a:gd name="T67" fmla="*/ 288 h 290"/>
                <a:gd name="T68" fmla="*/ 144 w 290"/>
                <a:gd name="T69" fmla="*/ 290 h 290"/>
                <a:gd name="T70" fmla="*/ 144 w 290"/>
                <a:gd name="T71" fmla="*/ 40 h 290"/>
                <a:gd name="T72" fmla="*/ 104 w 290"/>
                <a:gd name="T73" fmla="*/ 50 h 290"/>
                <a:gd name="T74" fmla="*/ 72 w 290"/>
                <a:gd name="T75" fmla="*/ 72 h 290"/>
                <a:gd name="T76" fmla="*/ 48 w 290"/>
                <a:gd name="T77" fmla="*/ 104 h 290"/>
                <a:gd name="T78" fmla="*/ 40 w 290"/>
                <a:gd name="T79" fmla="*/ 144 h 290"/>
                <a:gd name="T80" fmla="*/ 42 w 290"/>
                <a:gd name="T81" fmla="*/ 166 h 290"/>
                <a:gd name="T82" fmla="*/ 58 w 290"/>
                <a:gd name="T83" fmla="*/ 202 h 290"/>
                <a:gd name="T84" fmla="*/ 86 w 290"/>
                <a:gd name="T85" fmla="*/ 230 h 290"/>
                <a:gd name="T86" fmla="*/ 124 w 290"/>
                <a:gd name="T87" fmla="*/ 246 h 290"/>
                <a:gd name="T88" fmla="*/ 144 w 290"/>
                <a:gd name="T89" fmla="*/ 248 h 290"/>
                <a:gd name="T90" fmla="*/ 184 w 290"/>
                <a:gd name="T91" fmla="*/ 240 h 290"/>
                <a:gd name="T92" fmla="*/ 218 w 290"/>
                <a:gd name="T93" fmla="*/ 218 h 290"/>
                <a:gd name="T94" fmla="*/ 240 w 290"/>
                <a:gd name="T95" fmla="*/ 184 h 290"/>
                <a:gd name="T96" fmla="*/ 248 w 290"/>
                <a:gd name="T97" fmla="*/ 144 h 290"/>
                <a:gd name="T98" fmla="*/ 246 w 290"/>
                <a:gd name="T99" fmla="*/ 124 h 290"/>
                <a:gd name="T100" fmla="*/ 230 w 290"/>
                <a:gd name="T101" fmla="*/ 86 h 290"/>
                <a:gd name="T102" fmla="*/ 202 w 290"/>
                <a:gd name="T103" fmla="*/ 58 h 290"/>
                <a:gd name="T104" fmla="*/ 166 w 290"/>
                <a:gd name="T105" fmla="*/ 42 h 290"/>
                <a:gd name="T106" fmla="*/ 144 w 290"/>
                <a:gd name="T107" fmla="*/ 4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0" h="290">
                  <a:moveTo>
                    <a:pt x="144" y="290"/>
                  </a:moveTo>
                  <a:lnTo>
                    <a:pt x="144" y="290"/>
                  </a:lnTo>
                  <a:lnTo>
                    <a:pt x="130" y="288"/>
                  </a:lnTo>
                  <a:lnTo>
                    <a:pt x="116" y="286"/>
                  </a:lnTo>
                  <a:lnTo>
                    <a:pt x="102" y="282"/>
                  </a:lnTo>
                  <a:lnTo>
                    <a:pt x="88" y="278"/>
                  </a:lnTo>
                  <a:lnTo>
                    <a:pt x="76" y="272"/>
                  </a:lnTo>
                  <a:lnTo>
                    <a:pt x="64" y="264"/>
                  </a:lnTo>
                  <a:lnTo>
                    <a:pt x="52" y="256"/>
                  </a:lnTo>
                  <a:lnTo>
                    <a:pt x="42" y="246"/>
                  </a:lnTo>
                  <a:lnTo>
                    <a:pt x="32" y="236"/>
                  </a:lnTo>
                  <a:lnTo>
                    <a:pt x="24" y="226"/>
                  </a:lnTo>
                  <a:lnTo>
                    <a:pt x="16" y="214"/>
                  </a:lnTo>
                  <a:lnTo>
                    <a:pt x="10" y="200"/>
                  </a:lnTo>
                  <a:lnTo>
                    <a:pt x="6" y="188"/>
                  </a:lnTo>
                  <a:lnTo>
                    <a:pt x="2" y="174"/>
                  </a:lnTo>
                  <a:lnTo>
                    <a:pt x="0" y="160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0" y="130"/>
                  </a:lnTo>
                  <a:lnTo>
                    <a:pt x="2" y="116"/>
                  </a:lnTo>
                  <a:lnTo>
                    <a:pt x="6" y="102"/>
                  </a:lnTo>
                  <a:lnTo>
                    <a:pt x="10" y="88"/>
                  </a:lnTo>
                  <a:lnTo>
                    <a:pt x="16" y="76"/>
                  </a:lnTo>
                  <a:lnTo>
                    <a:pt x="24" y="64"/>
                  </a:lnTo>
                  <a:lnTo>
                    <a:pt x="32" y="52"/>
                  </a:lnTo>
                  <a:lnTo>
                    <a:pt x="42" y="42"/>
                  </a:lnTo>
                  <a:lnTo>
                    <a:pt x="52" y="32"/>
                  </a:lnTo>
                  <a:lnTo>
                    <a:pt x="64" y="24"/>
                  </a:lnTo>
                  <a:lnTo>
                    <a:pt x="76" y="18"/>
                  </a:lnTo>
                  <a:lnTo>
                    <a:pt x="88" y="10"/>
                  </a:lnTo>
                  <a:lnTo>
                    <a:pt x="102" y="6"/>
                  </a:lnTo>
                  <a:lnTo>
                    <a:pt x="116" y="2"/>
                  </a:lnTo>
                  <a:lnTo>
                    <a:pt x="130" y="0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160" y="0"/>
                  </a:lnTo>
                  <a:lnTo>
                    <a:pt x="174" y="2"/>
                  </a:lnTo>
                  <a:lnTo>
                    <a:pt x="188" y="6"/>
                  </a:lnTo>
                  <a:lnTo>
                    <a:pt x="200" y="10"/>
                  </a:lnTo>
                  <a:lnTo>
                    <a:pt x="214" y="18"/>
                  </a:lnTo>
                  <a:lnTo>
                    <a:pt x="226" y="24"/>
                  </a:lnTo>
                  <a:lnTo>
                    <a:pt x="236" y="32"/>
                  </a:lnTo>
                  <a:lnTo>
                    <a:pt x="246" y="42"/>
                  </a:lnTo>
                  <a:lnTo>
                    <a:pt x="256" y="52"/>
                  </a:lnTo>
                  <a:lnTo>
                    <a:pt x="264" y="64"/>
                  </a:lnTo>
                  <a:lnTo>
                    <a:pt x="272" y="76"/>
                  </a:lnTo>
                  <a:lnTo>
                    <a:pt x="278" y="88"/>
                  </a:lnTo>
                  <a:lnTo>
                    <a:pt x="282" y="102"/>
                  </a:lnTo>
                  <a:lnTo>
                    <a:pt x="286" y="116"/>
                  </a:lnTo>
                  <a:lnTo>
                    <a:pt x="288" y="130"/>
                  </a:lnTo>
                  <a:lnTo>
                    <a:pt x="290" y="144"/>
                  </a:lnTo>
                  <a:lnTo>
                    <a:pt x="290" y="144"/>
                  </a:lnTo>
                  <a:lnTo>
                    <a:pt x="288" y="160"/>
                  </a:lnTo>
                  <a:lnTo>
                    <a:pt x="286" y="174"/>
                  </a:lnTo>
                  <a:lnTo>
                    <a:pt x="282" y="188"/>
                  </a:lnTo>
                  <a:lnTo>
                    <a:pt x="278" y="200"/>
                  </a:lnTo>
                  <a:lnTo>
                    <a:pt x="272" y="214"/>
                  </a:lnTo>
                  <a:lnTo>
                    <a:pt x="264" y="226"/>
                  </a:lnTo>
                  <a:lnTo>
                    <a:pt x="256" y="236"/>
                  </a:lnTo>
                  <a:lnTo>
                    <a:pt x="246" y="246"/>
                  </a:lnTo>
                  <a:lnTo>
                    <a:pt x="236" y="256"/>
                  </a:lnTo>
                  <a:lnTo>
                    <a:pt x="226" y="264"/>
                  </a:lnTo>
                  <a:lnTo>
                    <a:pt x="214" y="272"/>
                  </a:lnTo>
                  <a:lnTo>
                    <a:pt x="200" y="278"/>
                  </a:lnTo>
                  <a:lnTo>
                    <a:pt x="188" y="282"/>
                  </a:lnTo>
                  <a:lnTo>
                    <a:pt x="174" y="286"/>
                  </a:lnTo>
                  <a:lnTo>
                    <a:pt x="160" y="288"/>
                  </a:lnTo>
                  <a:lnTo>
                    <a:pt x="144" y="290"/>
                  </a:lnTo>
                  <a:lnTo>
                    <a:pt x="144" y="290"/>
                  </a:lnTo>
                  <a:close/>
                  <a:moveTo>
                    <a:pt x="144" y="40"/>
                  </a:moveTo>
                  <a:lnTo>
                    <a:pt x="144" y="40"/>
                  </a:lnTo>
                  <a:lnTo>
                    <a:pt x="124" y="42"/>
                  </a:lnTo>
                  <a:lnTo>
                    <a:pt x="104" y="50"/>
                  </a:lnTo>
                  <a:lnTo>
                    <a:pt x="86" y="58"/>
                  </a:lnTo>
                  <a:lnTo>
                    <a:pt x="72" y="72"/>
                  </a:lnTo>
                  <a:lnTo>
                    <a:pt x="58" y="86"/>
                  </a:lnTo>
                  <a:lnTo>
                    <a:pt x="48" y="104"/>
                  </a:lnTo>
                  <a:lnTo>
                    <a:pt x="42" y="124"/>
                  </a:lnTo>
                  <a:lnTo>
                    <a:pt x="40" y="144"/>
                  </a:lnTo>
                  <a:lnTo>
                    <a:pt x="40" y="144"/>
                  </a:lnTo>
                  <a:lnTo>
                    <a:pt x="42" y="166"/>
                  </a:lnTo>
                  <a:lnTo>
                    <a:pt x="48" y="184"/>
                  </a:lnTo>
                  <a:lnTo>
                    <a:pt x="58" y="202"/>
                  </a:lnTo>
                  <a:lnTo>
                    <a:pt x="72" y="218"/>
                  </a:lnTo>
                  <a:lnTo>
                    <a:pt x="86" y="230"/>
                  </a:lnTo>
                  <a:lnTo>
                    <a:pt x="104" y="240"/>
                  </a:lnTo>
                  <a:lnTo>
                    <a:pt x="124" y="246"/>
                  </a:lnTo>
                  <a:lnTo>
                    <a:pt x="144" y="248"/>
                  </a:lnTo>
                  <a:lnTo>
                    <a:pt x="144" y="248"/>
                  </a:lnTo>
                  <a:lnTo>
                    <a:pt x="166" y="246"/>
                  </a:lnTo>
                  <a:lnTo>
                    <a:pt x="184" y="240"/>
                  </a:lnTo>
                  <a:lnTo>
                    <a:pt x="202" y="230"/>
                  </a:lnTo>
                  <a:lnTo>
                    <a:pt x="218" y="218"/>
                  </a:lnTo>
                  <a:lnTo>
                    <a:pt x="230" y="202"/>
                  </a:lnTo>
                  <a:lnTo>
                    <a:pt x="240" y="184"/>
                  </a:lnTo>
                  <a:lnTo>
                    <a:pt x="246" y="166"/>
                  </a:lnTo>
                  <a:lnTo>
                    <a:pt x="248" y="144"/>
                  </a:lnTo>
                  <a:lnTo>
                    <a:pt x="248" y="144"/>
                  </a:lnTo>
                  <a:lnTo>
                    <a:pt x="246" y="124"/>
                  </a:lnTo>
                  <a:lnTo>
                    <a:pt x="240" y="104"/>
                  </a:lnTo>
                  <a:lnTo>
                    <a:pt x="230" y="86"/>
                  </a:lnTo>
                  <a:lnTo>
                    <a:pt x="218" y="72"/>
                  </a:lnTo>
                  <a:lnTo>
                    <a:pt x="202" y="58"/>
                  </a:lnTo>
                  <a:lnTo>
                    <a:pt x="184" y="50"/>
                  </a:lnTo>
                  <a:lnTo>
                    <a:pt x="166" y="42"/>
                  </a:lnTo>
                  <a:lnTo>
                    <a:pt x="144" y="40"/>
                  </a:lnTo>
                  <a:lnTo>
                    <a:pt x="14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96" name="Freeform 187"/>
            <p:cNvSpPr>
              <a:spLocks/>
            </p:cNvSpPr>
            <p:nvPr userDrawn="1"/>
          </p:nvSpPr>
          <p:spPr bwMode="auto">
            <a:xfrm>
              <a:off x="1657350" y="5856288"/>
              <a:ext cx="327025" cy="504825"/>
            </a:xfrm>
            <a:custGeom>
              <a:avLst/>
              <a:gdLst>
                <a:gd name="T0" fmla="*/ 144 w 206"/>
                <a:gd name="T1" fmla="*/ 314 h 318"/>
                <a:gd name="T2" fmla="*/ 144 w 206"/>
                <a:gd name="T3" fmla="*/ 314 h 318"/>
                <a:gd name="T4" fmla="*/ 130 w 206"/>
                <a:gd name="T5" fmla="*/ 308 h 318"/>
                <a:gd name="T6" fmla="*/ 116 w 206"/>
                <a:gd name="T7" fmla="*/ 300 h 318"/>
                <a:gd name="T8" fmla="*/ 102 w 206"/>
                <a:gd name="T9" fmla="*/ 290 h 318"/>
                <a:gd name="T10" fmla="*/ 0 w 206"/>
                <a:gd name="T11" fmla="*/ 182 h 318"/>
                <a:gd name="T12" fmla="*/ 16 w 206"/>
                <a:gd name="T13" fmla="*/ 0 h 318"/>
                <a:gd name="T14" fmla="*/ 16 w 206"/>
                <a:gd name="T15" fmla="*/ 0 h 318"/>
                <a:gd name="T16" fmla="*/ 24 w 206"/>
                <a:gd name="T17" fmla="*/ 2 h 318"/>
                <a:gd name="T18" fmla="*/ 34 w 206"/>
                <a:gd name="T19" fmla="*/ 6 h 318"/>
                <a:gd name="T20" fmla="*/ 42 w 206"/>
                <a:gd name="T21" fmla="*/ 12 h 318"/>
                <a:gd name="T22" fmla="*/ 52 w 206"/>
                <a:gd name="T23" fmla="*/ 22 h 318"/>
                <a:gd name="T24" fmla="*/ 62 w 206"/>
                <a:gd name="T25" fmla="*/ 34 h 318"/>
                <a:gd name="T26" fmla="*/ 70 w 206"/>
                <a:gd name="T27" fmla="*/ 50 h 318"/>
                <a:gd name="T28" fmla="*/ 74 w 206"/>
                <a:gd name="T29" fmla="*/ 70 h 318"/>
                <a:gd name="T30" fmla="*/ 74 w 206"/>
                <a:gd name="T31" fmla="*/ 70 h 318"/>
                <a:gd name="T32" fmla="*/ 78 w 206"/>
                <a:gd name="T33" fmla="*/ 112 h 318"/>
                <a:gd name="T34" fmla="*/ 80 w 206"/>
                <a:gd name="T35" fmla="*/ 142 h 318"/>
                <a:gd name="T36" fmla="*/ 80 w 206"/>
                <a:gd name="T37" fmla="*/ 168 h 318"/>
                <a:gd name="T38" fmla="*/ 172 w 206"/>
                <a:gd name="T39" fmla="*/ 224 h 318"/>
                <a:gd name="T40" fmla="*/ 172 w 206"/>
                <a:gd name="T41" fmla="*/ 224 h 318"/>
                <a:gd name="T42" fmla="*/ 176 w 206"/>
                <a:gd name="T43" fmla="*/ 228 h 318"/>
                <a:gd name="T44" fmla="*/ 184 w 206"/>
                <a:gd name="T45" fmla="*/ 234 h 318"/>
                <a:gd name="T46" fmla="*/ 184 w 206"/>
                <a:gd name="T47" fmla="*/ 234 h 318"/>
                <a:gd name="T48" fmla="*/ 194 w 206"/>
                <a:gd name="T49" fmla="*/ 246 h 318"/>
                <a:gd name="T50" fmla="*/ 202 w 206"/>
                <a:gd name="T51" fmla="*/ 262 h 318"/>
                <a:gd name="T52" fmla="*/ 204 w 206"/>
                <a:gd name="T53" fmla="*/ 270 h 318"/>
                <a:gd name="T54" fmla="*/ 206 w 206"/>
                <a:gd name="T55" fmla="*/ 278 h 318"/>
                <a:gd name="T56" fmla="*/ 206 w 206"/>
                <a:gd name="T57" fmla="*/ 286 h 318"/>
                <a:gd name="T58" fmla="*/ 202 w 206"/>
                <a:gd name="T59" fmla="*/ 294 h 318"/>
                <a:gd name="T60" fmla="*/ 202 w 206"/>
                <a:gd name="T61" fmla="*/ 294 h 318"/>
                <a:gd name="T62" fmla="*/ 196 w 206"/>
                <a:gd name="T63" fmla="*/ 304 h 318"/>
                <a:gd name="T64" fmla="*/ 188 w 206"/>
                <a:gd name="T65" fmla="*/ 312 h 318"/>
                <a:gd name="T66" fmla="*/ 180 w 206"/>
                <a:gd name="T67" fmla="*/ 316 h 318"/>
                <a:gd name="T68" fmla="*/ 172 w 206"/>
                <a:gd name="T69" fmla="*/ 318 h 318"/>
                <a:gd name="T70" fmla="*/ 164 w 206"/>
                <a:gd name="T71" fmla="*/ 318 h 318"/>
                <a:gd name="T72" fmla="*/ 156 w 206"/>
                <a:gd name="T73" fmla="*/ 318 h 318"/>
                <a:gd name="T74" fmla="*/ 144 w 206"/>
                <a:gd name="T75" fmla="*/ 314 h 318"/>
                <a:gd name="T76" fmla="*/ 144 w 206"/>
                <a:gd name="T77" fmla="*/ 314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6" h="318">
                  <a:moveTo>
                    <a:pt x="144" y="314"/>
                  </a:moveTo>
                  <a:lnTo>
                    <a:pt x="144" y="314"/>
                  </a:lnTo>
                  <a:lnTo>
                    <a:pt x="130" y="308"/>
                  </a:lnTo>
                  <a:lnTo>
                    <a:pt x="116" y="300"/>
                  </a:lnTo>
                  <a:lnTo>
                    <a:pt x="102" y="290"/>
                  </a:lnTo>
                  <a:lnTo>
                    <a:pt x="0" y="18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2"/>
                  </a:lnTo>
                  <a:lnTo>
                    <a:pt x="34" y="6"/>
                  </a:lnTo>
                  <a:lnTo>
                    <a:pt x="42" y="12"/>
                  </a:lnTo>
                  <a:lnTo>
                    <a:pt x="52" y="22"/>
                  </a:lnTo>
                  <a:lnTo>
                    <a:pt x="62" y="34"/>
                  </a:lnTo>
                  <a:lnTo>
                    <a:pt x="70" y="50"/>
                  </a:lnTo>
                  <a:lnTo>
                    <a:pt x="74" y="70"/>
                  </a:lnTo>
                  <a:lnTo>
                    <a:pt x="74" y="70"/>
                  </a:lnTo>
                  <a:lnTo>
                    <a:pt x="78" y="112"/>
                  </a:lnTo>
                  <a:lnTo>
                    <a:pt x="80" y="142"/>
                  </a:lnTo>
                  <a:lnTo>
                    <a:pt x="80" y="168"/>
                  </a:lnTo>
                  <a:lnTo>
                    <a:pt x="172" y="224"/>
                  </a:lnTo>
                  <a:lnTo>
                    <a:pt x="172" y="224"/>
                  </a:lnTo>
                  <a:lnTo>
                    <a:pt x="176" y="228"/>
                  </a:lnTo>
                  <a:lnTo>
                    <a:pt x="184" y="234"/>
                  </a:lnTo>
                  <a:lnTo>
                    <a:pt x="184" y="234"/>
                  </a:lnTo>
                  <a:lnTo>
                    <a:pt x="194" y="246"/>
                  </a:lnTo>
                  <a:lnTo>
                    <a:pt x="202" y="262"/>
                  </a:lnTo>
                  <a:lnTo>
                    <a:pt x="204" y="270"/>
                  </a:lnTo>
                  <a:lnTo>
                    <a:pt x="206" y="278"/>
                  </a:lnTo>
                  <a:lnTo>
                    <a:pt x="206" y="286"/>
                  </a:lnTo>
                  <a:lnTo>
                    <a:pt x="202" y="294"/>
                  </a:lnTo>
                  <a:lnTo>
                    <a:pt x="202" y="294"/>
                  </a:lnTo>
                  <a:lnTo>
                    <a:pt x="196" y="304"/>
                  </a:lnTo>
                  <a:lnTo>
                    <a:pt x="188" y="312"/>
                  </a:lnTo>
                  <a:lnTo>
                    <a:pt x="180" y="316"/>
                  </a:lnTo>
                  <a:lnTo>
                    <a:pt x="172" y="318"/>
                  </a:lnTo>
                  <a:lnTo>
                    <a:pt x="164" y="318"/>
                  </a:lnTo>
                  <a:lnTo>
                    <a:pt x="156" y="318"/>
                  </a:lnTo>
                  <a:lnTo>
                    <a:pt x="144" y="314"/>
                  </a:lnTo>
                  <a:lnTo>
                    <a:pt x="144" y="314"/>
                  </a:lnTo>
                  <a:close/>
                </a:path>
              </a:pathLst>
            </a:custGeom>
            <a:solidFill>
              <a:srgbClr val="EE98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97" name="Freeform 188"/>
            <p:cNvSpPr>
              <a:spLocks/>
            </p:cNvSpPr>
            <p:nvPr userDrawn="1"/>
          </p:nvSpPr>
          <p:spPr bwMode="auto">
            <a:xfrm>
              <a:off x="2073275" y="5738813"/>
              <a:ext cx="190500" cy="498475"/>
            </a:xfrm>
            <a:custGeom>
              <a:avLst/>
              <a:gdLst>
                <a:gd name="T0" fmla="*/ 118 w 120"/>
                <a:gd name="T1" fmla="*/ 268 h 314"/>
                <a:gd name="T2" fmla="*/ 118 w 120"/>
                <a:gd name="T3" fmla="*/ 268 h 314"/>
                <a:gd name="T4" fmla="*/ 120 w 120"/>
                <a:gd name="T5" fmla="*/ 276 h 314"/>
                <a:gd name="T6" fmla="*/ 118 w 120"/>
                <a:gd name="T7" fmla="*/ 284 h 314"/>
                <a:gd name="T8" fmla="*/ 116 w 120"/>
                <a:gd name="T9" fmla="*/ 290 h 314"/>
                <a:gd name="T10" fmla="*/ 112 w 120"/>
                <a:gd name="T11" fmla="*/ 298 h 314"/>
                <a:gd name="T12" fmla="*/ 108 w 120"/>
                <a:gd name="T13" fmla="*/ 302 h 314"/>
                <a:gd name="T14" fmla="*/ 102 w 120"/>
                <a:gd name="T15" fmla="*/ 308 h 314"/>
                <a:gd name="T16" fmla="*/ 94 w 120"/>
                <a:gd name="T17" fmla="*/ 312 h 314"/>
                <a:gd name="T18" fmla="*/ 86 w 120"/>
                <a:gd name="T19" fmla="*/ 314 h 314"/>
                <a:gd name="T20" fmla="*/ 86 w 120"/>
                <a:gd name="T21" fmla="*/ 314 h 314"/>
                <a:gd name="T22" fmla="*/ 86 w 120"/>
                <a:gd name="T23" fmla="*/ 314 h 314"/>
                <a:gd name="T24" fmla="*/ 78 w 120"/>
                <a:gd name="T25" fmla="*/ 314 h 314"/>
                <a:gd name="T26" fmla="*/ 72 w 120"/>
                <a:gd name="T27" fmla="*/ 312 h 314"/>
                <a:gd name="T28" fmla="*/ 64 w 120"/>
                <a:gd name="T29" fmla="*/ 310 h 314"/>
                <a:gd name="T30" fmla="*/ 58 w 120"/>
                <a:gd name="T31" fmla="*/ 306 h 314"/>
                <a:gd name="T32" fmla="*/ 52 w 120"/>
                <a:gd name="T33" fmla="*/ 302 h 314"/>
                <a:gd name="T34" fmla="*/ 48 w 120"/>
                <a:gd name="T35" fmla="*/ 296 h 314"/>
                <a:gd name="T36" fmla="*/ 44 w 120"/>
                <a:gd name="T37" fmla="*/ 288 h 314"/>
                <a:gd name="T38" fmla="*/ 42 w 120"/>
                <a:gd name="T39" fmla="*/ 282 h 314"/>
                <a:gd name="T40" fmla="*/ 2 w 120"/>
                <a:gd name="T41" fmla="*/ 46 h 314"/>
                <a:gd name="T42" fmla="*/ 2 w 120"/>
                <a:gd name="T43" fmla="*/ 46 h 314"/>
                <a:gd name="T44" fmla="*/ 0 w 120"/>
                <a:gd name="T45" fmla="*/ 38 h 314"/>
                <a:gd name="T46" fmla="*/ 2 w 120"/>
                <a:gd name="T47" fmla="*/ 32 h 314"/>
                <a:gd name="T48" fmla="*/ 4 w 120"/>
                <a:gd name="T49" fmla="*/ 24 h 314"/>
                <a:gd name="T50" fmla="*/ 8 w 120"/>
                <a:gd name="T51" fmla="*/ 18 h 314"/>
                <a:gd name="T52" fmla="*/ 12 w 120"/>
                <a:gd name="T53" fmla="*/ 12 h 314"/>
                <a:gd name="T54" fmla="*/ 18 w 120"/>
                <a:gd name="T55" fmla="*/ 6 h 314"/>
                <a:gd name="T56" fmla="*/ 26 w 120"/>
                <a:gd name="T57" fmla="*/ 4 h 314"/>
                <a:gd name="T58" fmla="*/ 34 w 120"/>
                <a:gd name="T59" fmla="*/ 2 h 314"/>
                <a:gd name="T60" fmla="*/ 34 w 120"/>
                <a:gd name="T61" fmla="*/ 2 h 314"/>
                <a:gd name="T62" fmla="*/ 34 w 120"/>
                <a:gd name="T63" fmla="*/ 2 h 314"/>
                <a:gd name="T64" fmla="*/ 42 w 120"/>
                <a:gd name="T65" fmla="*/ 0 h 314"/>
                <a:gd name="T66" fmla="*/ 48 w 120"/>
                <a:gd name="T67" fmla="*/ 2 h 314"/>
                <a:gd name="T68" fmla="*/ 56 w 120"/>
                <a:gd name="T69" fmla="*/ 4 h 314"/>
                <a:gd name="T70" fmla="*/ 62 w 120"/>
                <a:gd name="T71" fmla="*/ 8 h 314"/>
                <a:gd name="T72" fmla="*/ 68 w 120"/>
                <a:gd name="T73" fmla="*/ 12 h 314"/>
                <a:gd name="T74" fmla="*/ 74 w 120"/>
                <a:gd name="T75" fmla="*/ 18 h 314"/>
                <a:gd name="T76" fmla="*/ 76 w 120"/>
                <a:gd name="T77" fmla="*/ 26 h 314"/>
                <a:gd name="T78" fmla="*/ 78 w 120"/>
                <a:gd name="T79" fmla="*/ 34 h 314"/>
                <a:gd name="T80" fmla="*/ 118 w 120"/>
                <a:gd name="T81" fmla="*/ 268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0" h="314">
                  <a:moveTo>
                    <a:pt x="118" y="268"/>
                  </a:moveTo>
                  <a:lnTo>
                    <a:pt x="118" y="268"/>
                  </a:lnTo>
                  <a:lnTo>
                    <a:pt x="120" y="276"/>
                  </a:lnTo>
                  <a:lnTo>
                    <a:pt x="118" y="284"/>
                  </a:lnTo>
                  <a:lnTo>
                    <a:pt x="116" y="290"/>
                  </a:lnTo>
                  <a:lnTo>
                    <a:pt x="112" y="298"/>
                  </a:lnTo>
                  <a:lnTo>
                    <a:pt x="108" y="302"/>
                  </a:lnTo>
                  <a:lnTo>
                    <a:pt x="102" y="308"/>
                  </a:lnTo>
                  <a:lnTo>
                    <a:pt x="94" y="312"/>
                  </a:lnTo>
                  <a:lnTo>
                    <a:pt x="86" y="314"/>
                  </a:lnTo>
                  <a:lnTo>
                    <a:pt x="86" y="314"/>
                  </a:lnTo>
                  <a:lnTo>
                    <a:pt x="86" y="314"/>
                  </a:lnTo>
                  <a:lnTo>
                    <a:pt x="78" y="314"/>
                  </a:lnTo>
                  <a:lnTo>
                    <a:pt x="72" y="312"/>
                  </a:lnTo>
                  <a:lnTo>
                    <a:pt x="64" y="310"/>
                  </a:lnTo>
                  <a:lnTo>
                    <a:pt x="58" y="306"/>
                  </a:lnTo>
                  <a:lnTo>
                    <a:pt x="52" y="302"/>
                  </a:lnTo>
                  <a:lnTo>
                    <a:pt x="48" y="296"/>
                  </a:lnTo>
                  <a:lnTo>
                    <a:pt x="44" y="288"/>
                  </a:lnTo>
                  <a:lnTo>
                    <a:pt x="42" y="282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0" y="38"/>
                  </a:lnTo>
                  <a:lnTo>
                    <a:pt x="2" y="32"/>
                  </a:lnTo>
                  <a:lnTo>
                    <a:pt x="4" y="24"/>
                  </a:lnTo>
                  <a:lnTo>
                    <a:pt x="8" y="18"/>
                  </a:lnTo>
                  <a:lnTo>
                    <a:pt x="12" y="12"/>
                  </a:lnTo>
                  <a:lnTo>
                    <a:pt x="18" y="6"/>
                  </a:lnTo>
                  <a:lnTo>
                    <a:pt x="26" y="4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8" y="2"/>
                  </a:lnTo>
                  <a:lnTo>
                    <a:pt x="56" y="4"/>
                  </a:lnTo>
                  <a:lnTo>
                    <a:pt x="62" y="8"/>
                  </a:lnTo>
                  <a:lnTo>
                    <a:pt x="68" y="12"/>
                  </a:lnTo>
                  <a:lnTo>
                    <a:pt x="74" y="18"/>
                  </a:lnTo>
                  <a:lnTo>
                    <a:pt x="76" y="26"/>
                  </a:lnTo>
                  <a:lnTo>
                    <a:pt x="78" y="34"/>
                  </a:lnTo>
                  <a:lnTo>
                    <a:pt x="118" y="268"/>
                  </a:lnTo>
                  <a:close/>
                </a:path>
              </a:pathLst>
            </a:custGeom>
            <a:solidFill>
              <a:srgbClr val="FAB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98" name="Freeform 189"/>
            <p:cNvSpPr>
              <a:spLocks/>
            </p:cNvSpPr>
            <p:nvPr userDrawn="1"/>
          </p:nvSpPr>
          <p:spPr bwMode="auto">
            <a:xfrm>
              <a:off x="2073275" y="5761038"/>
              <a:ext cx="44450" cy="263525"/>
            </a:xfrm>
            <a:custGeom>
              <a:avLst/>
              <a:gdLst>
                <a:gd name="T0" fmla="*/ 28 w 28"/>
                <a:gd name="T1" fmla="*/ 144 h 166"/>
                <a:gd name="T2" fmla="*/ 10 w 28"/>
                <a:gd name="T3" fmla="*/ 0 h 166"/>
                <a:gd name="T4" fmla="*/ 10 w 28"/>
                <a:gd name="T5" fmla="*/ 0 h 166"/>
                <a:gd name="T6" fmla="*/ 6 w 28"/>
                <a:gd name="T7" fmla="*/ 8 h 166"/>
                <a:gd name="T8" fmla="*/ 2 w 28"/>
                <a:gd name="T9" fmla="*/ 16 h 166"/>
                <a:gd name="T10" fmla="*/ 0 w 28"/>
                <a:gd name="T11" fmla="*/ 24 h 166"/>
                <a:gd name="T12" fmla="*/ 2 w 28"/>
                <a:gd name="T13" fmla="*/ 32 h 166"/>
                <a:gd name="T14" fmla="*/ 20 w 28"/>
                <a:gd name="T15" fmla="*/ 166 h 166"/>
                <a:gd name="T16" fmla="*/ 20 w 28"/>
                <a:gd name="T17" fmla="*/ 166 h 166"/>
                <a:gd name="T18" fmla="*/ 24 w 28"/>
                <a:gd name="T19" fmla="*/ 156 h 166"/>
                <a:gd name="T20" fmla="*/ 26 w 28"/>
                <a:gd name="T21" fmla="*/ 148 h 166"/>
                <a:gd name="T22" fmla="*/ 28 w 28"/>
                <a:gd name="T23" fmla="*/ 144 h 166"/>
                <a:gd name="T24" fmla="*/ 28 w 28"/>
                <a:gd name="T25" fmla="*/ 144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166">
                  <a:moveTo>
                    <a:pt x="28" y="144"/>
                  </a:moveTo>
                  <a:lnTo>
                    <a:pt x="10" y="0"/>
                  </a:lnTo>
                  <a:lnTo>
                    <a:pt x="10" y="0"/>
                  </a:lnTo>
                  <a:lnTo>
                    <a:pt x="6" y="8"/>
                  </a:lnTo>
                  <a:lnTo>
                    <a:pt x="2" y="16"/>
                  </a:lnTo>
                  <a:lnTo>
                    <a:pt x="0" y="24"/>
                  </a:lnTo>
                  <a:lnTo>
                    <a:pt x="2" y="32"/>
                  </a:lnTo>
                  <a:lnTo>
                    <a:pt x="20" y="166"/>
                  </a:lnTo>
                  <a:lnTo>
                    <a:pt x="20" y="166"/>
                  </a:lnTo>
                  <a:lnTo>
                    <a:pt x="24" y="156"/>
                  </a:lnTo>
                  <a:lnTo>
                    <a:pt x="26" y="148"/>
                  </a:lnTo>
                  <a:lnTo>
                    <a:pt x="28" y="144"/>
                  </a:lnTo>
                  <a:lnTo>
                    <a:pt x="28" y="144"/>
                  </a:lnTo>
                  <a:close/>
                </a:path>
              </a:pathLst>
            </a:custGeom>
            <a:solidFill>
              <a:srgbClr val="EE98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99" name="Freeform 190"/>
            <p:cNvSpPr>
              <a:spLocks/>
            </p:cNvSpPr>
            <p:nvPr userDrawn="1"/>
          </p:nvSpPr>
          <p:spPr bwMode="auto">
            <a:xfrm>
              <a:off x="1765300" y="5970588"/>
              <a:ext cx="498475" cy="454025"/>
            </a:xfrm>
            <a:custGeom>
              <a:avLst/>
              <a:gdLst>
                <a:gd name="T0" fmla="*/ 0 w 314"/>
                <a:gd name="T1" fmla="*/ 50 h 286"/>
                <a:gd name="T2" fmla="*/ 20 w 314"/>
                <a:gd name="T3" fmla="*/ 162 h 286"/>
                <a:gd name="T4" fmla="*/ 20 w 314"/>
                <a:gd name="T5" fmla="*/ 162 h 286"/>
                <a:gd name="T6" fmla="*/ 22 w 314"/>
                <a:gd name="T7" fmla="*/ 178 h 286"/>
                <a:gd name="T8" fmla="*/ 28 w 314"/>
                <a:gd name="T9" fmla="*/ 192 h 286"/>
                <a:gd name="T10" fmla="*/ 34 w 314"/>
                <a:gd name="T11" fmla="*/ 206 h 286"/>
                <a:gd name="T12" fmla="*/ 40 w 314"/>
                <a:gd name="T13" fmla="*/ 218 h 286"/>
                <a:gd name="T14" fmla="*/ 48 w 314"/>
                <a:gd name="T15" fmla="*/ 230 h 286"/>
                <a:gd name="T16" fmla="*/ 58 w 314"/>
                <a:gd name="T17" fmla="*/ 240 h 286"/>
                <a:gd name="T18" fmla="*/ 68 w 314"/>
                <a:gd name="T19" fmla="*/ 250 h 286"/>
                <a:gd name="T20" fmla="*/ 80 w 314"/>
                <a:gd name="T21" fmla="*/ 258 h 286"/>
                <a:gd name="T22" fmla="*/ 92 w 314"/>
                <a:gd name="T23" fmla="*/ 266 h 286"/>
                <a:gd name="T24" fmla="*/ 104 w 314"/>
                <a:gd name="T25" fmla="*/ 272 h 286"/>
                <a:gd name="T26" fmla="*/ 118 w 314"/>
                <a:gd name="T27" fmla="*/ 278 h 286"/>
                <a:gd name="T28" fmla="*/ 132 w 314"/>
                <a:gd name="T29" fmla="*/ 282 h 286"/>
                <a:gd name="T30" fmla="*/ 146 w 314"/>
                <a:gd name="T31" fmla="*/ 284 h 286"/>
                <a:gd name="T32" fmla="*/ 160 w 314"/>
                <a:gd name="T33" fmla="*/ 286 h 286"/>
                <a:gd name="T34" fmla="*/ 176 w 314"/>
                <a:gd name="T35" fmla="*/ 286 h 286"/>
                <a:gd name="T36" fmla="*/ 190 w 314"/>
                <a:gd name="T37" fmla="*/ 284 h 286"/>
                <a:gd name="T38" fmla="*/ 190 w 314"/>
                <a:gd name="T39" fmla="*/ 284 h 286"/>
                <a:gd name="T40" fmla="*/ 206 w 314"/>
                <a:gd name="T41" fmla="*/ 280 h 286"/>
                <a:gd name="T42" fmla="*/ 220 w 314"/>
                <a:gd name="T43" fmla="*/ 276 h 286"/>
                <a:gd name="T44" fmla="*/ 232 w 314"/>
                <a:gd name="T45" fmla="*/ 270 h 286"/>
                <a:gd name="T46" fmla="*/ 246 w 314"/>
                <a:gd name="T47" fmla="*/ 262 h 286"/>
                <a:gd name="T48" fmla="*/ 256 w 314"/>
                <a:gd name="T49" fmla="*/ 254 h 286"/>
                <a:gd name="T50" fmla="*/ 268 w 314"/>
                <a:gd name="T51" fmla="*/ 244 h 286"/>
                <a:gd name="T52" fmla="*/ 278 w 314"/>
                <a:gd name="T53" fmla="*/ 234 h 286"/>
                <a:gd name="T54" fmla="*/ 286 w 314"/>
                <a:gd name="T55" fmla="*/ 224 h 286"/>
                <a:gd name="T56" fmla="*/ 294 w 314"/>
                <a:gd name="T57" fmla="*/ 212 h 286"/>
                <a:gd name="T58" fmla="*/ 300 w 314"/>
                <a:gd name="T59" fmla="*/ 198 h 286"/>
                <a:gd name="T60" fmla="*/ 306 w 314"/>
                <a:gd name="T61" fmla="*/ 186 h 286"/>
                <a:gd name="T62" fmla="*/ 310 w 314"/>
                <a:gd name="T63" fmla="*/ 172 h 286"/>
                <a:gd name="T64" fmla="*/ 312 w 314"/>
                <a:gd name="T65" fmla="*/ 158 h 286"/>
                <a:gd name="T66" fmla="*/ 314 w 314"/>
                <a:gd name="T67" fmla="*/ 142 h 286"/>
                <a:gd name="T68" fmla="*/ 314 w 314"/>
                <a:gd name="T69" fmla="*/ 128 h 286"/>
                <a:gd name="T70" fmla="*/ 312 w 314"/>
                <a:gd name="T71" fmla="*/ 112 h 286"/>
                <a:gd name="T72" fmla="*/ 292 w 314"/>
                <a:gd name="T73" fmla="*/ 0 h 286"/>
                <a:gd name="T74" fmla="*/ 0 w 314"/>
                <a:gd name="T75" fmla="*/ 5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14" h="286">
                  <a:moveTo>
                    <a:pt x="0" y="50"/>
                  </a:moveTo>
                  <a:lnTo>
                    <a:pt x="20" y="162"/>
                  </a:lnTo>
                  <a:lnTo>
                    <a:pt x="20" y="162"/>
                  </a:lnTo>
                  <a:lnTo>
                    <a:pt x="22" y="178"/>
                  </a:lnTo>
                  <a:lnTo>
                    <a:pt x="28" y="192"/>
                  </a:lnTo>
                  <a:lnTo>
                    <a:pt x="34" y="206"/>
                  </a:lnTo>
                  <a:lnTo>
                    <a:pt x="40" y="218"/>
                  </a:lnTo>
                  <a:lnTo>
                    <a:pt x="48" y="230"/>
                  </a:lnTo>
                  <a:lnTo>
                    <a:pt x="58" y="240"/>
                  </a:lnTo>
                  <a:lnTo>
                    <a:pt x="68" y="250"/>
                  </a:lnTo>
                  <a:lnTo>
                    <a:pt x="80" y="258"/>
                  </a:lnTo>
                  <a:lnTo>
                    <a:pt x="92" y="266"/>
                  </a:lnTo>
                  <a:lnTo>
                    <a:pt x="104" y="272"/>
                  </a:lnTo>
                  <a:lnTo>
                    <a:pt x="118" y="278"/>
                  </a:lnTo>
                  <a:lnTo>
                    <a:pt x="132" y="282"/>
                  </a:lnTo>
                  <a:lnTo>
                    <a:pt x="146" y="284"/>
                  </a:lnTo>
                  <a:lnTo>
                    <a:pt x="160" y="286"/>
                  </a:lnTo>
                  <a:lnTo>
                    <a:pt x="176" y="286"/>
                  </a:lnTo>
                  <a:lnTo>
                    <a:pt x="190" y="284"/>
                  </a:lnTo>
                  <a:lnTo>
                    <a:pt x="190" y="284"/>
                  </a:lnTo>
                  <a:lnTo>
                    <a:pt x="206" y="280"/>
                  </a:lnTo>
                  <a:lnTo>
                    <a:pt x="220" y="276"/>
                  </a:lnTo>
                  <a:lnTo>
                    <a:pt x="232" y="270"/>
                  </a:lnTo>
                  <a:lnTo>
                    <a:pt x="246" y="262"/>
                  </a:lnTo>
                  <a:lnTo>
                    <a:pt x="256" y="254"/>
                  </a:lnTo>
                  <a:lnTo>
                    <a:pt x="268" y="244"/>
                  </a:lnTo>
                  <a:lnTo>
                    <a:pt x="278" y="234"/>
                  </a:lnTo>
                  <a:lnTo>
                    <a:pt x="286" y="224"/>
                  </a:lnTo>
                  <a:lnTo>
                    <a:pt x="294" y="212"/>
                  </a:lnTo>
                  <a:lnTo>
                    <a:pt x="300" y="198"/>
                  </a:lnTo>
                  <a:lnTo>
                    <a:pt x="306" y="186"/>
                  </a:lnTo>
                  <a:lnTo>
                    <a:pt x="310" y="172"/>
                  </a:lnTo>
                  <a:lnTo>
                    <a:pt x="312" y="158"/>
                  </a:lnTo>
                  <a:lnTo>
                    <a:pt x="314" y="142"/>
                  </a:lnTo>
                  <a:lnTo>
                    <a:pt x="314" y="128"/>
                  </a:lnTo>
                  <a:lnTo>
                    <a:pt x="312" y="112"/>
                  </a:lnTo>
                  <a:lnTo>
                    <a:pt x="292" y="0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FAB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00" name="Freeform 191"/>
            <p:cNvSpPr>
              <a:spLocks/>
            </p:cNvSpPr>
            <p:nvPr userDrawn="1"/>
          </p:nvSpPr>
          <p:spPr bwMode="auto">
            <a:xfrm>
              <a:off x="1955800" y="5713413"/>
              <a:ext cx="187325" cy="495300"/>
            </a:xfrm>
            <a:custGeom>
              <a:avLst/>
              <a:gdLst>
                <a:gd name="T0" fmla="*/ 118 w 118"/>
                <a:gd name="T1" fmla="*/ 266 h 312"/>
                <a:gd name="T2" fmla="*/ 118 w 118"/>
                <a:gd name="T3" fmla="*/ 266 h 312"/>
                <a:gd name="T4" fmla="*/ 118 w 118"/>
                <a:gd name="T5" fmla="*/ 274 h 312"/>
                <a:gd name="T6" fmla="*/ 118 w 118"/>
                <a:gd name="T7" fmla="*/ 282 h 312"/>
                <a:gd name="T8" fmla="*/ 116 w 118"/>
                <a:gd name="T9" fmla="*/ 288 h 312"/>
                <a:gd name="T10" fmla="*/ 112 w 118"/>
                <a:gd name="T11" fmla="*/ 296 h 312"/>
                <a:gd name="T12" fmla="*/ 106 w 118"/>
                <a:gd name="T13" fmla="*/ 302 h 312"/>
                <a:gd name="T14" fmla="*/ 100 w 118"/>
                <a:gd name="T15" fmla="*/ 306 h 312"/>
                <a:gd name="T16" fmla="*/ 94 w 118"/>
                <a:gd name="T17" fmla="*/ 310 h 312"/>
                <a:gd name="T18" fmla="*/ 86 w 118"/>
                <a:gd name="T19" fmla="*/ 312 h 312"/>
                <a:gd name="T20" fmla="*/ 86 w 118"/>
                <a:gd name="T21" fmla="*/ 312 h 312"/>
                <a:gd name="T22" fmla="*/ 86 w 118"/>
                <a:gd name="T23" fmla="*/ 312 h 312"/>
                <a:gd name="T24" fmla="*/ 78 w 118"/>
                <a:gd name="T25" fmla="*/ 312 h 312"/>
                <a:gd name="T26" fmla="*/ 70 w 118"/>
                <a:gd name="T27" fmla="*/ 310 h 312"/>
                <a:gd name="T28" fmla="*/ 64 w 118"/>
                <a:gd name="T29" fmla="*/ 308 h 312"/>
                <a:gd name="T30" fmla="*/ 56 w 118"/>
                <a:gd name="T31" fmla="*/ 304 h 312"/>
                <a:gd name="T32" fmla="*/ 52 w 118"/>
                <a:gd name="T33" fmla="*/ 300 h 312"/>
                <a:gd name="T34" fmla="*/ 46 w 118"/>
                <a:gd name="T35" fmla="*/ 294 h 312"/>
                <a:gd name="T36" fmla="*/ 44 w 118"/>
                <a:gd name="T37" fmla="*/ 288 h 312"/>
                <a:gd name="T38" fmla="*/ 40 w 118"/>
                <a:gd name="T39" fmla="*/ 280 h 312"/>
                <a:gd name="T40" fmla="*/ 0 w 118"/>
                <a:gd name="T41" fmla="*/ 46 h 312"/>
                <a:gd name="T42" fmla="*/ 0 w 118"/>
                <a:gd name="T43" fmla="*/ 46 h 312"/>
                <a:gd name="T44" fmla="*/ 0 w 118"/>
                <a:gd name="T45" fmla="*/ 38 h 312"/>
                <a:gd name="T46" fmla="*/ 2 w 118"/>
                <a:gd name="T47" fmla="*/ 30 h 312"/>
                <a:gd name="T48" fmla="*/ 4 w 118"/>
                <a:gd name="T49" fmla="*/ 22 h 312"/>
                <a:gd name="T50" fmla="*/ 8 w 118"/>
                <a:gd name="T51" fmla="*/ 16 h 312"/>
                <a:gd name="T52" fmla="*/ 12 w 118"/>
                <a:gd name="T53" fmla="*/ 10 h 312"/>
                <a:gd name="T54" fmla="*/ 18 w 118"/>
                <a:gd name="T55" fmla="*/ 6 h 312"/>
                <a:gd name="T56" fmla="*/ 26 w 118"/>
                <a:gd name="T57" fmla="*/ 2 h 312"/>
                <a:gd name="T58" fmla="*/ 32 w 118"/>
                <a:gd name="T59" fmla="*/ 0 h 312"/>
                <a:gd name="T60" fmla="*/ 32 w 118"/>
                <a:gd name="T61" fmla="*/ 0 h 312"/>
                <a:gd name="T62" fmla="*/ 32 w 118"/>
                <a:gd name="T63" fmla="*/ 0 h 312"/>
                <a:gd name="T64" fmla="*/ 40 w 118"/>
                <a:gd name="T65" fmla="*/ 0 h 312"/>
                <a:gd name="T66" fmla="*/ 48 w 118"/>
                <a:gd name="T67" fmla="*/ 0 h 312"/>
                <a:gd name="T68" fmla="*/ 56 w 118"/>
                <a:gd name="T69" fmla="*/ 2 h 312"/>
                <a:gd name="T70" fmla="*/ 62 w 118"/>
                <a:gd name="T71" fmla="*/ 6 h 312"/>
                <a:gd name="T72" fmla="*/ 68 w 118"/>
                <a:gd name="T73" fmla="*/ 12 h 312"/>
                <a:gd name="T74" fmla="*/ 72 w 118"/>
                <a:gd name="T75" fmla="*/ 18 h 312"/>
                <a:gd name="T76" fmla="*/ 76 w 118"/>
                <a:gd name="T77" fmla="*/ 24 h 312"/>
                <a:gd name="T78" fmla="*/ 78 w 118"/>
                <a:gd name="T79" fmla="*/ 32 h 312"/>
                <a:gd name="T80" fmla="*/ 118 w 118"/>
                <a:gd name="T81" fmla="*/ 266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8" h="312">
                  <a:moveTo>
                    <a:pt x="118" y="266"/>
                  </a:moveTo>
                  <a:lnTo>
                    <a:pt x="118" y="266"/>
                  </a:lnTo>
                  <a:lnTo>
                    <a:pt x="118" y="274"/>
                  </a:lnTo>
                  <a:lnTo>
                    <a:pt x="118" y="282"/>
                  </a:lnTo>
                  <a:lnTo>
                    <a:pt x="116" y="288"/>
                  </a:lnTo>
                  <a:lnTo>
                    <a:pt x="112" y="296"/>
                  </a:lnTo>
                  <a:lnTo>
                    <a:pt x="106" y="302"/>
                  </a:lnTo>
                  <a:lnTo>
                    <a:pt x="100" y="306"/>
                  </a:lnTo>
                  <a:lnTo>
                    <a:pt x="94" y="310"/>
                  </a:lnTo>
                  <a:lnTo>
                    <a:pt x="86" y="312"/>
                  </a:lnTo>
                  <a:lnTo>
                    <a:pt x="86" y="312"/>
                  </a:lnTo>
                  <a:lnTo>
                    <a:pt x="86" y="312"/>
                  </a:lnTo>
                  <a:lnTo>
                    <a:pt x="78" y="312"/>
                  </a:lnTo>
                  <a:lnTo>
                    <a:pt x="70" y="310"/>
                  </a:lnTo>
                  <a:lnTo>
                    <a:pt x="64" y="308"/>
                  </a:lnTo>
                  <a:lnTo>
                    <a:pt x="56" y="304"/>
                  </a:lnTo>
                  <a:lnTo>
                    <a:pt x="52" y="300"/>
                  </a:lnTo>
                  <a:lnTo>
                    <a:pt x="46" y="294"/>
                  </a:lnTo>
                  <a:lnTo>
                    <a:pt x="44" y="288"/>
                  </a:lnTo>
                  <a:lnTo>
                    <a:pt x="40" y="280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38"/>
                  </a:lnTo>
                  <a:lnTo>
                    <a:pt x="2" y="30"/>
                  </a:lnTo>
                  <a:lnTo>
                    <a:pt x="4" y="22"/>
                  </a:lnTo>
                  <a:lnTo>
                    <a:pt x="8" y="16"/>
                  </a:lnTo>
                  <a:lnTo>
                    <a:pt x="12" y="10"/>
                  </a:lnTo>
                  <a:lnTo>
                    <a:pt x="18" y="6"/>
                  </a:lnTo>
                  <a:lnTo>
                    <a:pt x="26" y="2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40" y="0"/>
                  </a:lnTo>
                  <a:lnTo>
                    <a:pt x="48" y="0"/>
                  </a:lnTo>
                  <a:lnTo>
                    <a:pt x="56" y="2"/>
                  </a:lnTo>
                  <a:lnTo>
                    <a:pt x="62" y="6"/>
                  </a:lnTo>
                  <a:lnTo>
                    <a:pt x="68" y="12"/>
                  </a:lnTo>
                  <a:lnTo>
                    <a:pt x="72" y="18"/>
                  </a:lnTo>
                  <a:lnTo>
                    <a:pt x="76" y="24"/>
                  </a:lnTo>
                  <a:lnTo>
                    <a:pt x="78" y="32"/>
                  </a:lnTo>
                  <a:lnTo>
                    <a:pt x="118" y="266"/>
                  </a:lnTo>
                  <a:close/>
                </a:path>
              </a:pathLst>
            </a:custGeom>
            <a:solidFill>
              <a:srgbClr val="FAB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01" name="Freeform 192"/>
            <p:cNvSpPr>
              <a:spLocks/>
            </p:cNvSpPr>
            <p:nvPr userDrawn="1"/>
          </p:nvSpPr>
          <p:spPr bwMode="auto">
            <a:xfrm>
              <a:off x="1955800" y="5732463"/>
              <a:ext cx="34925" cy="266700"/>
            </a:xfrm>
            <a:custGeom>
              <a:avLst/>
              <a:gdLst>
                <a:gd name="T0" fmla="*/ 22 w 22"/>
                <a:gd name="T1" fmla="*/ 152 h 168"/>
                <a:gd name="T2" fmla="*/ 10 w 22"/>
                <a:gd name="T3" fmla="*/ 0 h 168"/>
                <a:gd name="T4" fmla="*/ 10 w 22"/>
                <a:gd name="T5" fmla="*/ 0 h 168"/>
                <a:gd name="T6" fmla="*/ 6 w 22"/>
                <a:gd name="T7" fmla="*/ 8 h 168"/>
                <a:gd name="T8" fmla="*/ 2 w 22"/>
                <a:gd name="T9" fmla="*/ 16 h 168"/>
                <a:gd name="T10" fmla="*/ 0 w 22"/>
                <a:gd name="T11" fmla="*/ 24 h 168"/>
                <a:gd name="T12" fmla="*/ 0 w 22"/>
                <a:gd name="T13" fmla="*/ 34 h 168"/>
                <a:gd name="T14" fmla="*/ 20 w 22"/>
                <a:gd name="T15" fmla="*/ 168 h 168"/>
                <a:gd name="T16" fmla="*/ 20 w 22"/>
                <a:gd name="T17" fmla="*/ 168 h 168"/>
                <a:gd name="T18" fmla="*/ 22 w 22"/>
                <a:gd name="T19" fmla="*/ 160 h 168"/>
                <a:gd name="T20" fmla="*/ 22 w 22"/>
                <a:gd name="T21" fmla="*/ 152 h 168"/>
                <a:gd name="T22" fmla="*/ 22 w 22"/>
                <a:gd name="T23" fmla="*/ 15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168">
                  <a:moveTo>
                    <a:pt x="22" y="152"/>
                  </a:moveTo>
                  <a:lnTo>
                    <a:pt x="10" y="0"/>
                  </a:lnTo>
                  <a:lnTo>
                    <a:pt x="10" y="0"/>
                  </a:lnTo>
                  <a:lnTo>
                    <a:pt x="6" y="8"/>
                  </a:lnTo>
                  <a:lnTo>
                    <a:pt x="2" y="16"/>
                  </a:lnTo>
                  <a:lnTo>
                    <a:pt x="0" y="24"/>
                  </a:lnTo>
                  <a:lnTo>
                    <a:pt x="0" y="34"/>
                  </a:lnTo>
                  <a:lnTo>
                    <a:pt x="20" y="168"/>
                  </a:lnTo>
                  <a:lnTo>
                    <a:pt x="20" y="168"/>
                  </a:lnTo>
                  <a:lnTo>
                    <a:pt x="22" y="160"/>
                  </a:lnTo>
                  <a:lnTo>
                    <a:pt x="22" y="152"/>
                  </a:lnTo>
                  <a:lnTo>
                    <a:pt x="22" y="152"/>
                  </a:lnTo>
                  <a:close/>
                </a:path>
              </a:pathLst>
            </a:custGeom>
            <a:solidFill>
              <a:srgbClr val="EE98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02" name="Freeform 193"/>
            <p:cNvSpPr>
              <a:spLocks/>
            </p:cNvSpPr>
            <p:nvPr userDrawn="1"/>
          </p:nvSpPr>
          <p:spPr bwMode="auto">
            <a:xfrm>
              <a:off x="1835150" y="5681663"/>
              <a:ext cx="190500" cy="495300"/>
            </a:xfrm>
            <a:custGeom>
              <a:avLst/>
              <a:gdLst>
                <a:gd name="T0" fmla="*/ 118 w 120"/>
                <a:gd name="T1" fmla="*/ 266 h 312"/>
                <a:gd name="T2" fmla="*/ 118 w 120"/>
                <a:gd name="T3" fmla="*/ 266 h 312"/>
                <a:gd name="T4" fmla="*/ 120 w 120"/>
                <a:gd name="T5" fmla="*/ 274 h 312"/>
                <a:gd name="T6" fmla="*/ 118 w 120"/>
                <a:gd name="T7" fmla="*/ 282 h 312"/>
                <a:gd name="T8" fmla="*/ 116 w 120"/>
                <a:gd name="T9" fmla="*/ 290 h 312"/>
                <a:gd name="T10" fmla="*/ 112 w 120"/>
                <a:gd name="T11" fmla="*/ 296 h 312"/>
                <a:gd name="T12" fmla="*/ 108 w 120"/>
                <a:gd name="T13" fmla="*/ 302 h 312"/>
                <a:gd name="T14" fmla="*/ 102 w 120"/>
                <a:gd name="T15" fmla="*/ 306 h 312"/>
                <a:gd name="T16" fmla="*/ 94 w 120"/>
                <a:gd name="T17" fmla="*/ 310 h 312"/>
                <a:gd name="T18" fmla="*/ 86 w 120"/>
                <a:gd name="T19" fmla="*/ 312 h 312"/>
                <a:gd name="T20" fmla="*/ 86 w 120"/>
                <a:gd name="T21" fmla="*/ 312 h 312"/>
                <a:gd name="T22" fmla="*/ 86 w 120"/>
                <a:gd name="T23" fmla="*/ 312 h 312"/>
                <a:gd name="T24" fmla="*/ 78 w 120"/>
                <a:gd name="T25" fmla="*/ 312 h 312"/>
                <a:gd name="T26" fmla="*/ 72 w 120"/>
                <a:gd name="T27" fmla="*/ 312 h 312"/>
                <a:gd name="T28" fmla="*/ 64 w 120"/>
                <a:gd name="T29" fmla="*/ 310 h 312"/>
                <a:gd name="T30" fmla="*/ 58 w 120"/>
                <a:gd name="T31" fmla="*/ 306 h 312"/>
                <a:gd name="T32" fmla="*/ 52 w 120"/>
                <a:gd name="T33" fmla="*/ 300 h 312"/>
                <a:gd name="T34" fmla="*/ 46 w 120"/>
                <a:gd name="T35" fmla="*/ 294 h 312"/>
                <a:gd name="T36" fmla="*/ 44 w 120"/>
                <a:gd name="T37" fmla="*/ 288 h 312"/>
                <a:gd name="T38" fmla="*/ 42 w 120"/>
                <a:gd name="T39" fmla="*/ 280 h 312"/>
                <a:gd name="T40" fmla="*/ 2 w 120"/>
                <a:gd name="T41" fmla="*/ 46 h 312"/>
                <a:gd name="T42" fmla="*/ 2 w 120"/>
                <a:gd name="T43" fmla="*/ 46 h 312"/>
                <a:gd name="T44" fmla="*/ 0 w 120"/>
                <a:gd name="T45" fmla="*/ 38 h 312"/>
                <a:gd name="T46" fmla="*/ 2 w 120"/>
                <a:gd name="T47" fmla="*/ 30 h 312"/>
                <a:gd name="T48" fmla="*/ 4 w 120"/>
                <a:gd name="T49" fmla="*/ 22 h 312"/>
                <a:gd name="T50" fmla="*/ 8 w 120"/>
                <a:gd name="T51" fmla="*/ 16 h 312"/>
                <a:gd name="T52" fmla="*/ 12 w 120"/>
                <a:gd name="T53" fmla="*/ 10 h 312"/>
                <a:gd name="T54" fmla="*/ 18 w 120"/>
                <a:gd name="T55" fmla="*/ 6 h 312"/>
                <a:gd name="T56" fmla="*/ 26 w 120"/>
                <a:gd name="T57" fmla="*/ 2 h 312"/>
                <a:gd name="T58" fmla="*/ 34 w 120"/>
                <a:gd name="T59" fmla="*/ 0 h 312"/>
                <a:gd name="T60" fmla="*/ 34 w 120"/>
                <a:gd name="T61" fmla="*/ 0 h 312"/>
                <a:gd name="T62" fmla="*/ 34 w 120"/>
                <a:gd name="T63" fmla="*/ 0 h 312"/>
                <a:gd name="T64" fmla="*/ 42 w 120"/>
                <a:gd name="T65" fmla="*/ 0 h 312"/>
                <a:gd name="T66" fmla="*/ 48 w 120"/>
                <a:gd name="T67" fmla="*/ 0 h 312"/>
                <a:gd name="T68" fmla="*/ 56 w 120"/>
                <a:gd name="T69" fmla="*/ 4 h 312"/>
                <a:gd name="T70" fmla="*/ 62 w 120"/>
                <a:gd name="T71" fmla="*/ 6 h 312"/>
                <a:gd name="T72" fmla="*/ 68 w 120"/>
                <a:gd name="T73" fmla="*/ 12 h 312"/>
                <a:gd name="T74" fmla="*/ 74 w 120"/>
                <a:gd name="T75" fmla="*/ 18 h 312"/>
                <a:gd name="T76" fmla="*/ 76 w 120"/>
                <a:gd name="T77" fmla="*/ 24 h 312"/>
                <a:gd name="T78" fmla="*/ 78 w 120"/>
                <a:gd name="T79" fmla="*/ 32 h 312"/>
                <a:gd name="T80" fmla="*/ 118 w 120"/>
                <a:gd name="T81" fmla="*/ 266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0" h="312">
                  <a:moveTo>
                    <a:pt x="118" y="266"/>
                  </a:moveTo>
                  <a:lnTo>
                    <a:pt x="118" y="266"/>
                  </a:lnTo>
                  <a:lnTo>
                    <a:pt x="120" y="274"/>
                  </a:lnTo>
                  <a:lnTo>
                    <a:pt x="118" y="282"/>
                  </a:lnTo>
                  <a:lnTo>
                    <a:pt x="116" y="290"/>
                  </a:lnTo>
                  <a:lnTo>
                    <a:pt x="112" y="296"/>
                  </a:lnTo>
                  <a:lnTo>
                    <a:pt x="108" y="302"/>
                  </a:lnTo>
                  <a:lnTo>
                    <a:pt x="102" y="306"/>
                  </a:lnTo>
                  <a:lnTo>
                    <a:pt x="94" y="310"/>
                  </a:lnTo>
                  <a:lnTo>
                    <a:pt x="86" y="312"/>
                  </a:lnTo>
                  <a:lnTo>
                    <a:pt x="86" y="312"/>
                  </a:lnTo>
                  <a:lnTo>
                    <a:pt x="86" y="312"/>
                  </a:lnTo>
                  <a:lnTo>
                    <a:pt x="78" y="312"/>
                  </a:lnTo>
                  <a:lnTo>
                    <a:pt x="72" y="312"/>
                  </a:lnTo>
                  <a:lnTo>
                    <a:pt x="64" y="310"/>
                  </a:lnTo>
                  <a:lnTo>
                    <a:pt x="58" y="306"/>
                  </a:lnTo>
                  <a:lnTo>
                    <a:pt x="52" y="300"/>
                  </a:lnTo>
                  <a:lnTo>
                    <a:pt x="46" y="294"/>
                  </a:lnTo>
                  <a:lnTo>
                    <a:pt x="44" y="288"/>
                  </a:lnTo>
                  <a:lnTo>
                    <a:pt x="42" y="280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0" y="38"/>
                  </a:lnTo>
                  <a:lnTo>
                    <a:pt x="2" y="30"/>
                  </a:lnTo>
                  <a:lnTo>
                    <a:pt x="4" y="22"/>
                  </a:lnTo>
                  <a:lnTo>
                    <a:pt x="8" y="16"/>
                  </a:lnTo>
                  <a:lnTo>
                    <a:pt x="12" y="10"/>
                  </a:lnTo>
                  <a:lnTo>
                    <a:pt x="18" y="6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42" y="0"/>
                  </a:lnTo>
                  <a:lnTo>
                    <a:pt x="48" y="0"/>
                  </a:lnTo>
                  <a:lnTo>
                    <a:pt x="56" y="4"/>
                  </a:lnTo>
                  <a:lnTo>
                    <a:pt x="62" y="6"/>
                  </a:lnTo>
                  <a:lnTo>
                    <a:pt x="68" y="12"/>
                  </a:lnTo>
                  <a:lnTo>
                    <a:pt x="74" y="18"/>
                  </a:lnTo>
                  <a:lnTo>
                    <a:pt x="76" y="24"/>
                  </a:lnTo>
                  <a:lnTo>
                    <a:pt x="78" y="32"/>
                  </a:lnTo>
                  <a:lnTo>
                    <a:pt x="118" y="266"/>
                  </a:lnTo>
                  <a:close/>
                </a:path>
              </a:pathLst>
            </a:custGeom>
            <a:solidFill>
              <a:srgbClr val="FAB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03" name="Freeform 194"/>
            <p:cNvSpPr>
              <a:spLocks/>
            </p:cNvSpPr>
            <p:nvPr userDrawn="1"/>
          </p:nvSpPr>
          <p:spPr bwMode="auto">
            <a:xfrm>
              <a:off x="1835150" y="5700713"/>
              <a:ext cx="34925" cy="266700"/>
            </a:xfrm>
            <a:custGeom>
              <a:avLst/>
              <a:gdLst>
                <a:gd name="T0" fmla="*/ 22 w 22"/>
                <a:gd name="T1" fmla="*/ 154 h 168"/>
                <a:gd name="T2" fmla="*/ 10 w 22"/>
                <a:gd name="T3" fmla="*/ 0 h 168"/>
                <a:gd name="T4" fmla="*/ 10 w 22"/>
                <a:gd name="T5" fmla="*/ 0 h 168"/>
                <a:gd name="T6" fmla="*/ 6 w 22"/>
                <a:gd name="T7" fmla="*/ 8 h 168"/>
                <a:gd name="T8" fmla="*/ 2 w 22"/>
                <a:gd name="T9" fmla="*/ 16 h 168"/>
                <a:gd name="T10" fmla="*/ 0 w 22"/>
                <a:gd name="T11" fmla="*/ 24 h 168"/>
                <a:gd name="T12" fmla="*/ 2 w 22"/>
                <a:gd name="T13" fmla="*/ 34 h 168"/>
                <a:gd name="T14" fmla="*/ 20 w 22"/>
                <a:gd name="T15" fmla="*/ 168 h 168"/>
                <a:gd name="T16" fmla="*/ 20 w 22"/>
                <a:gd name="T17" fmla="*/ 168 h 168"/>
                <a:gd name="T18" fmla="*/ 22 w 22"/>
                <a:gd name="T19" fmla="*/ 160 h 168"/>
                <a:gd name="T20" fmla="*/ 22 w 22"/>
                <a:gd name="T21" fmla="*/ 154 h 168"/>
                <a:gd name="T22" fmla="*/ 22 w 22"/>
                <a:gd name="T23" fmla="*/ 15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168">
                  <a:moveTo>
                    <a:pt x="22" y="154"/>
                  </a:moveTo>
                  <a:lnTo>
                    <a:pt x="10" y="0"/>
                  </a:lnTo>
                  <a:lnTo>
                    <a:pt x="10" y="0"/>
                  </a:lnTo>
                  <a:lnTo>
                    <a:pt x="6" y="8"/>
                  </a:lnTo>
                  <a:lnTo>
                    <a:pt x="2" y="16"/>
                  </a:lnTo>
                  <a:lnTo>
                    <a:pt x="0" y="24"/>
                  </a:lnTo>
                  <a:lnTo>
                    <a:pt x="2" y="34"/>
                  </a:lnTo>
                  <a:lnTo>
                    <a:pt x="20" y="168"/>
                  </a:lnTo>
                  <a:lnTo>
                    <a:pt x="20" y="168"/>
                  </a:lnTo>
                  <a:lnTo>
                    <a:pt x="22" y="160"/>
                  </a:lnTo>
                  <a:lnTo>
                    <a:pt x="22" y="154"/>
                  </a:lnTo>
                  <a:lnTo>
                    <a:pt x="22" y="154"/>
                  </a:lnTo>
                  <a:close/>
                </a:path>
              </a:pathLst>
            </a:custGeom>
            <a:solidFill>
              <a:srgbClr val="EE98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04" name="Freeform 195"/>
            <p:cNvSpPr>
              <a:spLocks/>
            </p:cNvSpPr>
            <p:nvPr userDrawn="1"/>
          </p:nvSpPr>
          <p:spPr bwMode="auto">
            <a:xfrm>
              <a:off x="1679575" y="5481638"/>
              <a:ext cx="234950" cy="771525"/>
            </a:xfrm>
            <a:custGeom>
              <a:avLst/>
              <a:gdLst>
                <a:gd name="T0" fmla="*/ 148 w 148"/>
                <a:gd name="T1" fmla="*/ 440 h 486"/>
                <a:gd name="T2" fmla="*/ 148 w 148"/>
                <a:gd name="T3" fmla="*/ 440 h 486"/>
                <a:gd name="T4" fmla="*/ 148 w 148"/>
                <a:gd name="T5" fmla="*/ 448 h 486"/>
                <a:gd name="T6" fmla="*/ 148 w 148"/>
                <a:gd name="T7" fmla="*/ 454 h 486"/>
                <a:gd name="T8" fmla="*/ 144 w 148"/>
                <a:gd name="T9" fmla="*/ 462 h 486"/>
                <a:gd name="T10" fmla="*/ 142 w 148"/>
                <a:gd name="T11" fmla="*/ 468 h 486"/>
                <a:gd name="T12" fmla="*/ 136 w 148"/>
                <a:gd name="T13" fmla="*/ 474 h 486"/>
                <a:gd name="T14" fmla="*/ 130 w 148"/>
                <a:gd name="T15" fmla="*/ 480 h 486"/>
                <a:gd name="T16" fmla="*/ 124 w 148"/>
                <a:gd name="T17" fmla="*/ 482 h 486"/>
                <a:gd name="T18" fmla="*/ 116 w 148"/>
                <a:gd name="T19" fmla="*/ 484 h 486"/>
                <a:gd name="T20" fmla="*/ 116 w 148"/>
                <a:gd name="T21" fmla="*/ 484 h 486"/>
                <a:gd name="T22" fmla="*/ 116 w 148"/>
                <a:gd name="T23" fmla="*/ 484 h 486"/>
                <a:gd name="T24" fmla="*/ 108 w 148"/>
                <a:gd name="T25" fmla="*/ 486 h 486"/>
                <a:gd name="T26" fmla="*/ 100 w 148"/>
                <a:gd name="T27" fmla="*/ 484 h 486"/>
                <a:gd name="T28" fmla="*/ 92 w 148"/>
                <a:gd name="T29" fmla="*/ 482 h 486"/>
                <a:gd name="T30" fmla="*/ 86 w 148"/>
                <a:gd name="T31" fmla="*/ 478 h 486"/>
                <a:gd name="T32" fmla="*/ 80 w 148"/>
                <a:gd name="T33" fmla="*/ 474 h 486"/>
                <a:gd name="T34" fmla="*/ 76 w 148"/>
                <a:gd name="T35" fmla="*/ 468 h 486"/>
                <a:gd name="T36" fmla="*/ 72 w 148"/>
                <a:gd name="T37" fmla="*/ 460 h 486"/>
                <a:gd name="T38" fmla="*/ 70 w 148"/>
                <a:gd name="T39" fmla="*/ 452 h 486"/>
                <a:gd name="T40" fmla="*/ 0 w 148"/>
                <a:gd name="T41" fmla="*/ 46 h 486"/>
                <a:gd name="T42" fmla="*/ 0 w 148"/>
                <a:gd name="T43" fmla="*/ 46 h 486"/>
                <a:gd name="T44" fmla="*/ 0 w 148"/>
                <a:gd name="T45" fmla="*/ 38 h 486"/>
                <a:gd name="T46" fmla="*/ 2 w 148"/>
                <a:gd name="T47" fmla="*/ 32 h 486"/>
                <a:gd name="T48" fmla="*/ 4 w 148"/>
                <a:gd name="T49" fmla="*/ 24 h 486"/>
                <a:gd name="T50" fmla="*/ 8 w 148"/>
                <a:gd name="T51" fmla="*/ 18 h 486"/>
                <a:gd name="T52" fmla="*/ 12 w 148"/>
                <a:gd name="T53" fmla="*/ 12 h 486"/>
                <a:gd name="T54" fmla="*/ 18 w 148"/>
                <a:gd name="T55" fmla="*/ 8 h 486"/>
                <a:gd name="T56" fmla="*/ 26 w 148"/>
                <a:gd name="T57" fmla="*/ 4 h 486"/>
                <a:gd name="T58" fmla="*/ 32 w 148"/>
                <a:gd name="T59" fmla="*/ 2 h 486"/>
                <a:gd name="T60" fmla="*/ 32 w 148"/>
                <a:gd name="T61" fmla="*/ 2 h 486"/>
                <a:gd name="T62" fmla="*/ 32 w 148"/>
                <a:gd name="T63" fmla="*/ 2 h 486"/>
                <a:gd name="T64" fmla="*/ 40 w 148"/>
                <a:gd name="T65" fmla="*/ 0 h 486"/>
                <a:gd name="T66" fmla="*/ 48 w 148"/>
                <a:gd name="T67" fmla="*/ 2 h 486"/>
                <a:gd name="T68" fmla="*/ 56 w 148"/>
                <a:gd name="T69" fmla="*/ 4 h 486"/>
                <a:gd name="T70" fmla="*/ 62 w 148"/>
                <a:gd name="T71" fmla="*/ 8 h 486"/>
                <a:gd name="T72" fmla="*/ 68 w 148"/>
                <a:gd name="T73" fmla="*/ 14 h 486"/>
                <a:gd name="T74" fmla="*/ 72 w 148"/>
                <a:gd name="T75" fmla="*/ 20 h 486"/>
                <a:gd name="T76" fmla="*/ 76 w 148"/>
                <a:gd name="T77" fmla="*/ 26 h 486"/>
                <a:gd name="T78" fmla="*/ 78 w 148"/>
                <a:gd name="T79" fmla="*/ 34 h 486"/>
                <a:gd name="T80" fmla="*/ 148 w 148"/>
                <a:gd name="T81" fmla="*/ 44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8" h="486">
                  <a:moveTo>
                    <a:pt x="148" y="440"/>
                  </a:moveTo>
                  <a:lnTo>
                    <a:pt x="148" y="440"/>
                  </a:lnTo>
                  <a:lnTo>
                    <a:pt x="148" y="448"/>
                  </a:lnTo>
                  <a:lnTo>
                    <a:pt x="148" y="454"/>
                  </a:lnTo>
                  <a:lnTo>
                    <a:pt x="144" y="462"/>
                  </a:lnTo>
                  <a:lnTo>
                    <a:pt x="142" y="468"/>
                  </a:lnTo>
                  <a:lnTo>
                    <a:pt x="136" y="474"/>
                  </a:lnTo>
                  <a:lnTo>
                    <a:pt x="130" y="480"/>
                  </a:lnTo>
                  <a:lnTo>
                    <a:pt x="124" y="482"/>
                  </a:lnTo>
                  <a:lnTo>
                    <a:pt x="116" y="484"/>
                  </a:lnTo>
                  <a:lnTo>
                    <a:pt x="116" y="484"/>
                  </a:lnTo>
                  <a:lnTo>
                    <a:pt x="116" y="484"/>
                  </a:lnTo>
                  <a:lnTo>
                    <a:pt x="108" y="486"/>
                  </a:lnTo>
                  <a:lnTo>
                    <a:pt x="100" y="484"/>
                  </a:lnTo>
                  <a:lnTo>
                    <a:pt x="92" y="482"/>
                  </a:lnTo>
                  <a:lnTo>
                    <a:pt x="86" y="478"/>
                  </a:lnTo>
                  <a:lnTo>
                    <a:pt x="80" y="474"/>
                  </a:lnTo>
                  <a:lnTo>
                    <a:pt x="76" y="468"/>
                  </a:lnTo>
                  <a:lnTo>
                    <a:pt x="72" y="460"/>
                  </a:lnTo>
                  <a:lnTo>
                    <a:pt x="70" y="452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38"/>
                  </a:lnTo>
                  <a:lnTo>
                    <a:pt x="2" y="32"/>
                  </a:lnTo>
                  <a:lnTo>
                    <a:pt x="4" y="24"/>
                  </a:lnTo>
                  <a:lnTo>
                    <a:pt x="8" y="18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40" y="0"/>
                  </a:lnTo>
                  <a:lnTo>
                    <a:pt x="48" y="2"/>
                  </a:lnTo>
                  <a:lnTo>
                    <a:pt x="56" y="4"/>
                  </a:lnTo>
                  <a:lnTo>
                    <a:pt x="62" y="8"/>
                  </a:lnTo>
                  <a:lnTo>
                    <a:pt x="68" y="14"/>
                  </a:lnTo>
                  <a:lnTo>
                    <a:pt x="72" y="20"/>
                  </a:lnTo>
                  <a:lnTo>
                    <a:pt x="76" y="26"/>
                  </a:lnTo>
                  <a:lnTo>
                    <a:pt x="78" y="34"/>
                  </a:lnTo>
                  <a:lnTo>
                    <a:pt x="148" y="440"/>
                  </a:lnTo>
                  <a:close/>
                </a:path>
              </a:pathLst>
            </a:custGeom>
            <a:solidFill>
              <a:srgbClr val="FAB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05" name="Freeform 196"/>
            <p:cNvSpPr>
              <a:spLocks/>
            </p:cNvSpPr>
            <p:nvPr userDrawn="1"/>
          </p:nvSpPr>
          <p:spPr bwMode="auto">
            <a:xfrm>
              <a:off x="1704975" y="5503863"/>
              <a:ext cx="82550" cy="76200"/>
            </a:xfrm>
            <a:custGeom>
              <a:avLst/>
              <a:gdLst>
                <a:gd name="T0" fmla="*/ 52 w 52"/>
                <a:gd name="T1" fmla="*/ 38 h 48"/>
                <a:gd name="T2" fmla="*/ 48 w 52"/>
                <a:gd name="T3" fmla="*/ 20 h 48"/>
                <a:gd name="T4" fmla="*/ 48 w 52"/>
                <a:gd name="T5" fmla="*/ 20 h 48"/>
                <a:gd name="T6" fmla="*/ 46 w 52"/>
                <a:gd name="T7" fmla="*/ 10 h 48"/>
                <a:gd name="T8" fmla="*/ 38 w 52"/>
                <a:gd name="T9" fmla="*/ 4 h 48"/>
                <a:gd name="T10" fmla="*/ 30 w 52"/>
                <a:gd name="T11" fmla="*/ 0 h 48"/>
                <a:gd name="T12" fmla="*/ 20 w 52"/>
                <a:gd name="T13" fmla="*/ 0 h 48"/>
                <a:gd name="T14" fmla="*/ 20 w 52"/>
                <a:gd name="T15" fmla="*/ 0 h 48"/>
                <a:gd name="T16" fmla="*/ 10 w 52"/>
                <a:gd name="T17" fmla="*/ 2 h 48"/>
                <a:gd name="T18" fmla="*/ 4 w 52"/>
                <a:gd name="T19" fmla="*/ 10 h 48"/>
                <a:gd name="T20" fmla="*/ 0 w 52"/>
                <a:gd name="T21" fmla="*/ 18 h 48"/>
                <a:gd name="T22" fmla="*/ 0 w 52"/>
                <a:gd name="T23" fmla="*/ 28 h 48"/>
                <a:gd name="T24" fmla="*/ 4 w 52"/>
                <a:gd name="T25" fmla="*/ 48 h 48"/>
                <a:gd name="T26" fmla="*/ 4 w 52"/>
                <a:gd name="T27" fmla="*/ 48 h 48"/>
                <a:gd name="T28" fmla="*/ 8 w 52"/>
                <a:gd name="T29" fmla="*/ 48 h 48"/>
                <a:gd name="T30" fmla="*/ 16 w 52"/>
                <a:gd name="T31" fmla="*/ 48 h 48"/>
                <a:gd name="T32" fmla="*/ 28 w 52"/>
                <a:gd name="T33" fmla="*/ 48 h 48"/>
                <a:gd name="T34" fmla="*/ 28 w 52"/>
                <a:gd name="T35" fmla="*/ 48 h 48"/>
                <a:gd name="T36" fmla="*/ 46 w 52"/>
                <a:gd name="T37" fmla="*/ 44 h 48"/>
                <a:gd name="T38" fmla="*/ 52 w 52"/>
                <a:gd name="T39" fmla="*/ 38 h 48"/>
                <a:gd name="T40" fmla="*/ 52 w 52"/>
                <a:gd name="T41" fmla="*/ 3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" h="48">
                  <a:moveTo>
                    <a:pt x="52" y="38"/>
                  </a:moveTo>
                  <a:lnTo>
                    <a:pt x="48" y="20"/>
                  </a:lnTo>
                  <a:lnTo>
                    <a:pt x="48" y="20"/>
                  </a:lnTo>
                  <a:lnTo>
                    <a:pt x="46" y="10"/>
                  </a:lnTo>
                  <a:lnTo>
                    <a:pt x="38" y="4"/>
                  </a:lnTo>
                  <a:lnTo>
                    <a:pt x="30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0" y="2"/>
                  </a:lnTo>
                  <a:lnTo>
                    <a:pt x="4" y="10"/>
                  </a:lnTo>
                  <a:lnTo>
                    <a:pt x="0" y="18"/>
                  </a:lnTo>
                  <a:lnTo>
                    <a:pt x="0" y="28"/>
                  </a:lnTo>
                  <a:lnTo>
                    <a:pt x="4" y="48"/>
                  </a:lnTo>
                  <a:lnTo>
                    <a:pt x="4" y="48"/>
                  </a:lnTo>
                  <a:lnTo>
                    <a:pt x="8" y="48"/>
                  </a:lnTo>
                  <a:lnTo>
                    <a:pt x="16" y="48"/>
                  </a:lnTo>
                  <a:lnTo>
                    <a:pt x="28" y="48"/>
                  </a:lnTo>
                  <a:lnTo>
                    <a:pt x="28" y="48"/>
                  </a:lnTo>
                  <a:lnTo>
                    <a:pt x="46" y="44"/>
                  </a:lnTo>
                  <a:lnTo>
                    <a:pt x="52" y="38"/>
                  </a:lnTo>
                  <a:lnTo>
                    <a:pt x="52" y="38"/>
                  </a:lnTo>
                  <a:close/>
                </a:path>
              </a:pathLst>
            </a:custGeom>
            <a:solidFill>
              <a:srgbClr val="FED8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06" name="Freeform 197"/>
            <p:cNvSpPr>
              <a:spLocks/>
            </p:cNvSpPr>
            <p:nvPr userDrawn="1"/>
          </p:nvSpPr>
          <p:spPr bwMode="auto">
            <a:xfrm>
              <a:off x="1749425" y="5811838"/>
              <a:ext cx="85725" cy="22225"/>
            </a:xfrm>
            <a:custGeom>
              <a:avLst/>
              <a:gdLst>
                <a:gd name="T0" fmla="*/ 54 w 54"/>
                <a:gd name="T1" fmla="*/ 4 h 14"/>
                <a:gd name="T2" fmla="*/ 54 w 54"/>
                <a:gd name="T3" fmla="*/ 4 h 14"/>
                <a:gd name="T4" fmla="*/ 54 w 54"/>
                <a:gd name="T5" fmla="*/ 6 h 14"/>
                <a:gd name="T6" fmla="*/ 52 w 54"/>
                <a:gd name="T7" fmla="*/ 6 h 14"/>
                <a:gd name="T8" fmla="*/ 4 w 54"/>
                <a:gd name="T9" fmla="*/ 14 h 14"/>
                <a:gd name="T10" fmla="*/ 4 w 54"/>
                <a:gd name="T11" fmla="*/ 14 h 14"/>
                <a:gd name="T12" fmla="*/ 2 w 54"/>
                <a:gd name="T13" fmla="*/ 14 h 14"/>
                <a:gd name="T14" fmla="*/ 0 w 54"/>
                <a:gd name="T15" fmla="*/ 12 h 14"/>
                <a:gd name="T16" fmla="*/ 0 w 54"/>
                <a:gd name="T17" fmla="*/ 12 h 14"/>
                <a:gd name="T18" fmla="*/ 0 w 54"/>
                <a:gd name="T19" fmla="*/ 12 h 14"/>
                <a:gd name="T20" fmla="*/ 0 w 54"/>
                <a:gd name="T21" fmla="*/ 10 h 14"/>
                <a:gd name="T22" fmla="*/ 2 w 54"/>
                <a:gd name="T23" fmla="*/ 10 h 14"/>
                <a:gd name="T24" fmla="*/ 52 w 54"/>
                <a:gd name="T25" fmla="*/ 0 h 14"/>
                <a:gd name="T26" fmla="*/ 52 w 54"/>
                <a:gd name="T27" fmla="*/ 0 h 14"/>
                <a:gd name="T28" fmla="*/ 54 w 54"/>
                <a:gd name="T29" fmla="*/ 2 h 14"/>
                <a:gd name="T30" fmla="*/ 54 w 54"/>
                <a:gd name="T31" fmla="*/ 4 h 14"/>
                <a:gd name="T32" fmla="*/ 54 w 54"/>
                <a:gd name="T33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14">
                  <a:moveTo>
                    <a:pt x="54" y="4"/>
                  </a:moveTo>
                  <a:lnTo>
                    <a:pt x="54" y="4"/>
                  </a:lnTo>
                  <a:lnTo>
                    <a:pt x="54" y="6"/>
                  </a:lnTo>
                  <a:lnTo>
                    <a:pt x="52" y="6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2" y="1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4" y="2"/>
                  </a:lnTo>
                  <a:lnTo>
                    <a:pt x="54" y="4"/>
                  </a:lnTo>
                  <a:lnTo>
                    <a:pt x="54" y="4"/>
                  </a:lnTo>
                  <a:close/>
                </a:path>
              </a:pathLst>
            </a:custGeom>
            <a:solidFill>
              <a:srgbClr val="FED8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07" name="Freeform 198"/>
            <p:cNvSpPr>
              <a:spLocks/>
            </p:cNvSpPr>
            <p:nvPr userDrawn="1"/>
          </p:nvSpPr>
          <p:spPr bwMode="auto">
            <a:xfrm>
              <a:off x="1774825" y="5840413"/>
              <a:ext cx="44450" cy="12700"/>
            </a:xfrm>
            <a:custGeom>
              <a:avLst/>
              <a:gdLst>
                <a:gd name="T0" fmla="*/ 28 w 28"/>
                <a:gd name="T1" fmla="*/ 2 h 8"/>
                <a:gd name="T2" fmla="*/ 28 w 28"/>
                <a:gd name="T3" fmla="*/ 2 h 8"/>
                <a:gd name="T4" fmla="*/ 28 w 28"/>
                <a:gd name="T5" fmla="*/ 4 h 8"/>
                <a:gd name="T6" fmla="*/ 26 w 28"/>
                <a:gd name="T7" fmla="*/ 4 h 8"/>
                <a:gd name="T8" fmla="*/ 2 w 28"/>
                <a:gd name="T9" fmla="*/ 8 h 8"/>
                <a:gd name="T10" fmla="*/ 2 w 28"/>
                <a:gd name="T11" fmla="*/ 8 h 8"/>
                <a:gd name="T12" fmla="*/ 0 w 28"/>
                <a:gd name="T13" fmla="*/ 8 h 8"/>
                <a:gd name="T14" fmla="*/ 0 w 28"/>
                <a:gd name="T15" fmla="*/ 6 h 8"/>
                <a:gd name="T16" fmla="*/ 0 w 28"/>
                <a:gd name="T17" fmla="*/ 6 h 8"/>
                <a:gd name="T18" fmla="*/ 0 w 28"/>
                <a:gd name="T19" fmla="*/ 6 h 8"/>
                <a:gd name="T20" fmla="*/ 0 w 28"/>
                <a:gd name="T21" fmla="*/ 4 h 8"/>
                <a:gd name="T22" fmla="*/ 2 w 28"/>
                <a:gd name="T23" fmla="*/ 4 h 8"/>
                <a:gd name="T24" fmla="*/ 26 w 28"/>
                <a:gd name="T25" fmla="*/ 0 h 8"/>
                <a:gd name="T26" fmla="*/ 26 w 28"/>
                <a:gd name="T27" fmla="*/ 0 h 8"/>
                <a:gd name="T28" fmla="*/ 28 w 28"/>
                <a:gd name="T29" fmla="*/ 0 h 8"/>
                <a:gd name="T30" fmla="*/ 28 w 28"/>
                <a:gd name="T31" fmla="*/ 2 h 8"/>
                <a:gd name="T32" fmla="*/ 28 w 28"/>
                <a:gd name="T33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8">
                  <a:moveTo>
                    <a:pt x="28" y="2"/>
                  </a:moveTo>
                  <a:lnTo>
                    <a:pt x="28" y="2"/>
                  </a:lnTo>
                  <a:lnTo>
                    <a:pt x="28" y="4"/>
                  </a:lnTo>
                  <a:lnTo>
                    <a:pt x="26" y="4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4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28" y="2"/>
                  </a:lnTo>
                  <a:lnTo>
                    <a:pt x="28" y="2"/>
                  </a:lnTo>
                  <a:close/>
                </a:path>
              </a:pathLst>
            </a:custGeom>
            <a:solidFill>
              <a:srgbClr val="FED8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08" name="Freeform 199"/>
            <p:cNvSpPr>
              <a:spLocks/>
            </p:cNvSpPr>
            <p:nvPr userDrawn="1"/>
          </p:nvSpPr>
          <p:spPr bwMode="auto">
            <a:xfrm>
              <a:off x="1847850" y="6288088"/>
              <a:ext cx="555625" cy="568325"/>
            </a:xfrm>
            <a:custGeom>
              <a:avLst/>
              <a:gdLst>
                <a:gd name="T0" fmla="*/ 0 w 350"/>
                <a:gd name="T1" fmla="*/ 38 h 358"/>
                <a:gd name="T2" fmla="*/ 30 w 350"/>
                <a:gd name="T3" fmla="*/ 358 h 358"/>
                <a:gd name="T4" fmla="*/ 350 w 350"/>
                <a:gd name="T5" fmla="*/ 358 h 358"/>
                <a:gd name="T6" fmla="*/ 258 w 350"/>
                <a:gd name="T7" fmla="*/ 0 h 358"/>
                <a:gd name="T8" fmla="*/ 258 w 350"/>
                <a:gd name="T9" fmla="*/ 0 h 358"/>
                <a:gd name="T10" fmla="*/ 238 w 350"/>
                <a:gd name="T11" fmla="*/ 8 h 358"/>
                <a:gd name="T12" fmla="*/ 206 w 350"/>
                <a:gd name="T13" fmla="*/ 16 h 358"/>
                <a:gd name="T14" fmla="*/ 168 w 350"/>
                <a:gd name="T15" fmla="*/ 24 h 358"/>
                <a:gd name="T16" fmla="*/ 128 w 350"/>
                <a:gd name="T17" fmla="*/ 30 h 358"/>
                <a:gd name="T18" fmla="*/ 88 w 350"/>
                <a:gd name="T19" fmla="*/ 34 h 358"/>
                <a:gd name="T20" fmla="*/ 52 w 350"/>
                <a:gd name="T21" fmla="*/ 38 h 358"/>
                <a:gd name="T22" fmla="*/ 22 w 350"/>
                <a:gd name="T23" fmla="*/ 38 h 358"/>
                <a:gd name="T24" fmla="*/ 0 w 350"/>
                <a:gd name="T25" fmla="*/ 38 h 358"/>
                <a:gd name="T26" fmla="*/ 0 w 350"/>
                <a:gd name="T27" fmla="*/ 3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0" h="358">
                  <a:moveTo>
                    <a:pt x="0" y="38"/>
                  </a:moveTo>
                  <a:lnTo>
                    <a:pt x="30" y="358"/>
                  </a:lnTo>
                  <a:lnTo>
                    <a:pt x="350" y="358"/>
                  </a:lnTo>
                  <a:lnTo>
                    <a:pt x="258" y="0"/>
                  </a:lnTo>
                  <a:lnTo>
                    <a:pt x="258" y="0"/>
                  </a:lnTo>
                  <a:lnTo>
                    <a:pt x="238" y="8"/>
                  </a:lnTo>
                  <a:lnTo>
                    <a:pt x="206" y="16"/>
                  </a:lnTo>
                  <a:lnTo>
                    <a:pt x="168" y="24"/>
                  </a:lnTo>
                  <a:lnTo>
                    <a:pt x="128" y="30"/>
                  </a:lnTo>
                  <a:lnTo>
                    <a:pt x="88" y="34"/>
                  </a:lnTo>
                  <a:lnTo>
                    <a:pt x="52" y="38"/>
                  </a:lnTo>
                  <a:lnTo>
                    <a:pt x="22" y="38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29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09" name="Freeform 200"/>
            <p:cNvSpPr>
              <a:spLocks/>
            </p:cNvSpPr>
            <p:nvPr userDrawn="1"/>
          </p:nvSpPr>
          <p:spPr bwMode="auto">
            <a:xfrm>
              <a:off x="809625" y="5653088"/>
              <a:ext cx="225425" cy="657225"/>
            </a:xfrm>
            <a:custGeom>
              <a:avLst/>
              <a:gdLst>
                <a:gd name="T0" fmla="*/ 40 w 142"/>
                <a:gd name="T1" fmla="*/ 388 h 414"/>
                <a:gd name="T2" fmla="*/ 40 w 142"/>
                <a:gd name="T3" fmla="*/ 388 h 414"/>
                <a:gd name="T4" fmla="*/ 38 w 142"/>
                <a:gd name="T5" fmla="*/ 382 h 414"/>
                <a:gd name="T6" fmla="*/ 34 w 142"/>
                <a:gd name="T7" fmla="*/ 372 h 414"/>
                <a:gd name="T8" fmla="*/ 26 w 142"/>
                <a:gd name="T9" fmla="*/ 344 h 414"/>
                <a:gd name="T10" fmla="*/ 20 w 142"/>
                <a:gd name="T11" fmla="*/ 306 h 414"/>
                <a:gd name="T12" fmla="*/ 14 w 142"/>
                <a:gd name="T13" fmla="*/ 266 h 414"/>
                <a:gd name="T14" fmla="*/ 4 w 142"/>
                <a:gd name="T15" fmla="*/ 192 h 414"/>
                <a:gd name="T16" fmla="*/ 0 w 142"/>
                <a:gd name="T17" fmla="*/ 160 h 414"/>
                <a:gd name="T18" fmla="*/ 90 w 142"/>
                <a:gd name="T19" fmla="*/ 0 h 414"/>
                <a:gd name="T20" fmla="*/ 90 w 142"/>
                <a:gd name="T21" fmla="*/ 0 h 414"/>
                <a:gd name="T22" fmla="*/ 96 w 142"/>
                <a:gd name="T23" fmla="*/ 6 h 414"/>
                <a:gd name="T24" fmla="*/ 106 w 142"/>
                <a:gd name="T25" fmla="*/ 26 h 414"/>
                <a:gd name="T26" fmla="*/ 112 w 142"/>
                <a:gd name="T27" fmla="*/ 38 h 414"/>
                <a:gd name="T28" fmla="*/ 116 w 142"/>
                <a:gd name="T29" fmla="*/ 52 h 414"/>
                <a:gd name="T30" fmla="*/ 118 w 142"/>
                <a:gd name="T31" fmla="*/ 66 h 414"/>
                <a:gd name="T32" fmla="*/ 118 w 142"/>
                <a:gd name="T33" fmla="*/ 80 h 414"/>
                <a:gd name="T34" fmla="*/ 118 w 142"/>
                <a:gd name="T35" fmla="*/ 80 h 414"/>
                <a:gd name="T36" fmla="*/ 112 w 142"/>
                <a:gd name="T37" fmla="*/ 114 h 414"/>
                <a:gd name="T38" fmla="*/ 104 w 142"/>
                <a:gd name="T39" fmla="*/ 146 h 414"/>
                <a:gd name="T40" fmla="*/ 96 w 142"/>
                <a:gd name="T41" fmla="*/ 182 h 414"/>
                <a:gd name="T42" fmla="*/ 134 w 142"/>
                <a:gd name="T43" fmla="*/ 306 h 414"/>
                <a:gd name="T44" fmla="*/ 134 w 142"/>
                <a:gd name="T45" fmla="*/ 306 h 414"/>
                <a:gd name="T46" fmla="*/ 136 w 142"/>
                <a:gd name="T47" fmla="*/ 312 h 414"/>
                <a:gd name="T48" fmla="*/ 140 w 142"/>
                <a:gd name="T49" fmla="*/ 326 h 414"/>
                <a:gd name="T50" fmla="*/ 140 w 142"/>
                <a:gd name="T51" fmla="*/ 326 h 414"/>
                <a:gd name="T52" fmla="*/ 142 w 142"/>
                <a:gd name="T53" fmla="*/ 346 h 414"/>
                <a:gd name="T54" fmla="*/ 142 w 142"/>
                <a:gd name="T55" fmla="*/ 356 h 414"/>
                <a:gd name="T56" fmla="*/ 142 w 142"/>
                <a:gd name="T57" fmla="*/ 368 h 414"/>
                <a:gd name="T58" fmla="*/ 140 w 142"/>
                <a:gd name="T59" fmla="*/ 378 h 414"/>
                <a:gd name="T60" fmla="*/ 136 w 142"/>
                <a:gd name="T61" fmla="*/ 388 h 414"/>
                <a:gd name="T62" fmla="*/ 128 w 142"/>
                <a:gd name="T63" fmla="*/ 398 h 414"/>
                <a:gd name="T64" fmla="*/ 120 w 142"/>
                <a:gd name="T65" fmla="*/ 404 h 414"/>
                <a:gd name="T66" fmla="*/ 120 w 142"/>
                <a:gd name="T67" fmla="*/ 404 h 414"/>
                <a:gd name="T68" fmla="*/ 104 w 142"/>
                <a:gd name="T69" fmla="*/ 412 h 414"/>
                <a:gd name="T70" fmla="*/ 92 w 142"/>
                <a:gd name="T71" fmla="*/ 414 h 414"/>
                <a:gd name="T72" fmla="*/ 78 w 142"/>
                <a:gd name="T73" fmla="*/ 414 h 414"/>
                <a:gd name="T74" fmla="*/ 68 w 142"/>
                <a:gd name="T75" fmla="*/ 410 h 414"/>
                <a:gd name="T76" fmla="*/ 60 w 142"/>
                <a:gd name="T77" fmla="*/ 406 h 414"/>
                <a:gd name="T78" fmla="*/ 52 w 142"/>
                <a:gd name="T79" fmla="*/ 400 h 414"/>
                <a:gd name="T80" fmla="*/ 40 w 142"/>
                <a:gd name="T81" fmla="*/ 388 h 414"/>
                <a:gd name="T82" fmla="*/ 40 w 142"/>
                <a:gd name="T83" fmla="*/ 3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2" h="414">
                  <a:moveTo>
                    <a:pt x="40" y="388"/>
                  </a:moveTo>
                  <a:lnTo>
                    <a:pt x="40" y="388"/>
                  </a:lnTo>
                  <a:lnTo>
                    <a:pt x="38" y="382"/>
                  </a:lnTo>
                  <a:lnTo>
                    <a:pt x="34" y="372"/>
                  </a:lnTo>
                  <a:lnTo>
                    <a:pt x="26" y="344"/>
                  </a:lnTo>
                  <a:lnTo>
                    <a:pt x="20" y="306"/>
                  </a:lnTo>
                  <a:lnTo>
                    <a:pt x="14" y="266"/>
                  </a:lnTo>
                  <a:lnTo>
                    <a:pt x="4" y="192"/>
                  </a:lnTo>
                  <a:lnTo>
                    <a:pt x="0" y="160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96" y="6"/>
                  </a:lnTo>
                  <a:lnTo>
                    <a:pt x="106" y="26"/>
                  </a:lnTo>
                  <a:lnTo>
                    <a:pt x="112" y="38"/>
                  </a:lnTo>
                  <a:lnTo>
                    <a:pt x="116" y="52"/>
                  </a:lnTo>
                  <a:lnTo>
                    <a:pt x="118" y="66"/>
                  </a:lnTo>
                  <a:lnTo>
                    <a:pt x="118" y="80"/>
                  </a:lnTo>
                  <a:lnTo>
                    <a:pt x="118" y="80"/>
                  </a:lnTo>
                  <a:lnTo>
                    <a:pt x="112" y="114"/>
                  </a:lnTo>
                  <a:lnTo>
                    <a:pt x="104" y="146"/>
                  </a:lnTo>
                  <a:lnTo>
                    <a:pt x="96" y="182"/>
                  </a:lnTo>
                  <a:lnTo>
                    <a:pt x="134" y="306"/>
                  </a:lnTo>
                  <a:lnTo>
                    <a:pt x="134" y="306"/>
                  </a:lnTo>
                  <a:lnTo>
                    <a:pt x="136" y="312"/>
                  </a:lnTo>
                  <a:lnTo>
                    <a:pt x="140" y="326"/>
                  </a:lnTo>
                  <a:lnTo>
                    <a:pt x="140" y="326"/>
                  </a:lnTo>
                  <a:lnTo>
                    <a:pt x="142" y="346"/>
                  </a:lnTo>
                  <a:lnTo>
                    <a:pt x="142" y="356"/>
                  </a:lnTo>
                  <a:lnTo>
                    <a:pt x="142" y="368"/>
                  </a:lnTo>
                  <a:lnTo>
                    <a:pt x="140" y="378"/>
                  </a:lnTo>
                  <a:lnTo>
                    <a:pt x="136" y="388"/>
                  </a:lnTo>
                  <a:lnTo>
                    <a:pt x="128" y="398"/>
                  </a:lnTo>
                  <a:lnTo>
                    <a:pt x="120" y="404"/>
                  </a:lnTo>
                  <a:lnTo>
                    <a:pt x="120" y="404"/>
                  </a:lnTo>
                  <a:lnTo>
                    <a:pt x="104" y="412"/>
                  </a:lnTo>
                  <a:lnTo>
                    <a:pt x="92" y="414"/>
                  </a:lnTo>
                  <a:lnTo>
                    <a:pt x="78" y="414"/>
                  </a:lnTo>
                  <a:lnTo>
                    <a:pt x="68" y="410"/>
                  </a:lnTo>
                  <a:lnTo>
                    <a:pt x="60" y="406"/>
                  </a:lnTo>
                  <a:lnTo>
                    <a:pt x="52" y="400"/>
                  </a:lnTo>
                  <a:lnTo>
                    <a:pt x="40" y="388"/>
                  </a:lnTo>
                  <a:lnTo>
                    <a:pt x="40" y="388"/>
                  </a:lnTo>
                  <a:close/>
                </a:path>
              </a:pathLst>
            </a:custGeom>
            <a:solidFill>
              <a:srgbClr val="FAB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11" name="텍스트 개체 틀 210"/>
          <p:cNvSpPr>
            <a:spLocks noGrp="1"/>
          </p:cNvSpPr>
          <p:nvPr>
            <p:ph type="body" sz="quarter" idx="10" hasCustomPrompt="1"/>
          </p:nvPr>
        </p:nvSpPr>
        <p:spPr>
          <a:xfrm>
            <a:off x="612774" y="1556792"/>
            <a:ext cx="3384551" cy="55399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3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ko-KR" altLang="en-US" dirty="0" smtClean="0"/>
              <a:t>목차를 입력하세요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6695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Freeform 6"/>
          <p:cNvSpPr>
            <a:spLocks/>
          </p:cNvSpPr>
          <p:nvPr userDrawn="1"/>
        </p:nvSpPr>
        <p:spPr bwMode="auto">
          <a:xfrm>
            <a:off x="806450" y="654050"/>
            <a:ext cx="8337550" cy="5267325"/>
          </a:xfrm>
          <a:custGeom>
            <a:avLst/>
            <a:gdLst/>
            <a:ahLst/>
            <a:cxnLst>
              <a:cxn ang="0">
                <a:pos x="0" y="148"/>
              </a:cxn>
              <a:cxn ang="0">
                <a:pos x="0" y="3170"/>
              </a:cxn>
              <a:cxn ang="0">
                <a:pos x="0" y="3170"/>
              </a:cxn>
              <a:cxn ang="0">
                <a:pos x="0" y="3184"/>
              </a:cxn>
              <a:cxn ang="0">
                <a:pos x="2" y="3200"/>
              </a:cxn>
              <a:cxn ang="0">
                <a:pos x="6" y="3214"/>
              </a:cxn>
              <a:cxn ang="0">
                <a:pos x="12" y="3228"/>
              </a:cxn>
              <a:cxn ang="0">
                <a:pos x="18" y="3240"/>
              </a:cxn>
              <a:cxn ang="0">
                <a:pos x="24" y="3254"/>
              </a:cxn>
              <a:cxn ang="0">
                <a:pos x="34" y="3264"/>
              </a:cxn>
              <a:cxn ang="0">
                <a:pos x="44" y="3276"/>
              </a:cxn>
              <a:cxn ang="0">
                <a:pos x="54" y="3284"/>
              </a:cxn>
              <a:cxn ang="0">
                <a:pos x="66" y="3294"/>
              </a:cxn>
              <a:cxn ang="0">
                <a:pos x="78" y="3300"/>
              </a:cxn>
              <a:cxn ang="0">
                <a:pos x="90" y="3308"/>
              </a:cxn>
              <a:cxn ang="0">
                <a:pos x="104" y="3312"/>
              </a:cxn>
              <a:cxn ang="0">
                <a:pos x="118" y="3316"/>
              </a:cxn>
              <a:cxn ang="0">
                <a:pos x="134" y="3318"/>
              </a:cxn>
              <a:cxn ang="0">
                <a:pos x="148" y="3318"/>
              </a:cxn>
              <a:cxn ang="0">
                <a:pos x="5252" y="3318"/>
              </a:cxn>
              <a:cxn ang="0">
                <a:pos x="5252" y="0"/>
              </a:cxn>
              <a:cxn ang="0">
                <a:pos x="148" y="0"/>
              </a:cxn>
              <a:cxn ang="0">
                <a:pos x="148" y="0"/>
              </a:cxn>
              <a:cxn ang="0">
                <a:pos x="134" y="0"/>
              </a:cxn>
              <a:cxn ang="0">
                <a:pos x="118" y="2"/>
              </a:cxn>
              <a:cxn ang="0">
                <a:pos x="104" y="6"/>
              </a:cxn>
              <a:cxn ang="0">
                <a:pos x="90" y="12"/>
              </a:cxn>
              <a:cxn ang="0">
                <a:pos x="78" y="18"/>
              </a:cxn>
              <a:cxn ang="0">
                <a:pos x="66" y="26"/>
              </a:cxn>
              <a:cxn ang="0">
                <a:pos x="54" y="34"/>
              </a:cxn>
              <a:cxn ang="0">
                <a:pos x="44" y="44"/>
              </a:cxn>
              <a:cxn ang="0">
                <a:pos x="34" y="54"/>
              </a:cxn>
              <a:cxn ang="0">
                <a:pos x="24" y="66"/>
              </a:cxn>
              <a:cxn ang="0">
                <a:pos x="18" y="78"/>
              </a:cxn>
              <a:cxn ang="0">
                <a:pos x="12" y="90"/>
              </a:cxn>
              <a:cxn ang="0">
                <a:pos x="6" y="104"/>
              </a:cxn>
              <a:cxn ang="0">
                <a:pos x="2" y="118"/>
              </a:cxn>
              <a:cxn ang="0">
                <a:pos x="0" y="134"/>
              </a:cxn>
              <a:cxn ang="0">
                <a:pos x="0" y="148"/>
              </a:cxn>
              <a:cxn ang="0">
                <a:pos x="0" y="148"/>
              </a:cxn>
            </a:cxnLst>
            <a:rect l="0" t="0" r="r" b="b"/>
            <a:pathLst>
              <a:path w="5252" h="3318">
                <a:moveTo>
                  <a:pt x="0" y="148"/>
                </a:moveTo>
                <a:lnTo>
                  <a:pt x="0" y="3170"/>
                </a:lnTo>
                <a:lnTo>
                  <a:pt x="0" y="3170"/>
                </a:lnTo>
                <a:lnTo>
                  <a:pt x="0" y="3184"/>
                </a:lnTo>
                <a:lnTo>
                  <a:pt x="2" y="3200"/>
                </a:lnTo>
                <a:lnTo>
                  <a:pt x="6" y="3214"/>
                </a:lnTo>
                <a:lnTo>
                  <a:pt x="12" y="3228"/>
                </a:lnTo>
                <a:lnTo>
                  <a:pt x="18" y="3240"/>
                </a:lnTo>
                <a:lnTo>
                  <a:pt x="24" y="3254"/>
                </a:lnTo>
                <a:lnTo>
                  <a:pt x="34" y="3264"/>
                </a:lnTo>
                <a:lnTo>
                  <a:pt x="44" y="3276"/>
                </a:lnTo>
                <a:lnTo>
                  <a:pt x="54" y="3284"/>
                </a:lnTo>
                <a:lnTo>
                  <a:pt x="66" y="3294"/>
                </a:lnTo>
                <a:lnTo>
                  <a:pt x="78" y="3300"/>
                </a:lnTo>
                <a:lnTo>
                  <a:pt x="90" y="3308"/>
                </a:lnTo>
                <a:lnTo>
                  <a:pt x="104" y="3312"/>
                </a:lnTo>
                <a:lnTo>
                  <a:pt x="118" y="3316"/>
                </a:lnTo>
                <a:lnTo>
                  <a:pt x="134" y="3318"/>
                </a:lnTo>
                <a:lnTo>
                  <a:pt x="148" y="3318"/>
                </a:lnTo>
                <a:lnTo>
                  <a:pt x="5252" y="3318"/>
                </a:lnTo>
                <a:lnTo>
                  <a:pt x="5252" y="0"/>
                </a:lnTo>
                <a:lnTo>
                  <a:pt x="148" y="0"/>
                </a:lnTo>
                <a:lnTo>
                  <a:pt x="148" y="0"/>
                </a:lnTo>
                <a:lnTo>
                  <a:pt x="134" y="0"/>
                </a:lnTo>
                <a:lnTo>
                  <a:pt x="118" y="2"/>
                </a:lnTo>
                <a:lnTo>
                  <a:pt x="104" y="6"/>
                </a:lnTo>
                <a:lnTo>
                  <a:pt x="90" y="12"/>
                </a:lnTo>
                <a:lnTo>
                  <a:pt x="78" y="18"/>
                </a:lnTo>
                <a:lnTo>
                  <a:pt x="66" y="26"/>
                </a:lnTo>
                <a:lnTo>
                  <a:pt x="54" y="34"/>
                </a:lnTo>
                <a:lnTo>
                  <a:pt x="44" y="44"/>
                </a:lnTo>
                <a:lnTo>
                  <a:pt x="34" y="54"/>
                </a:lnTo>
                <a:lnTo>
                  <a:pt x="24" y="66"/>
                </a:lnTo>
                <a:lnTo>
                  <a:pt x="18" y="78"/>
                </a:lnTo>
                <a:lnTo>
                  <a:pt x="12" y="90"/>
                </a:lnTo>
                <a:lnTo>
                  <a:pt x="6" y="104"/>
                </a:lnTo>
                <a:lnTo>
                  <a:pt x="2" y="118"/>
                </a:lnTo>
                <a:lnTo>
                  <a:pt x="0" y="134"/>
                </a:lnTo>
                <a:lnTo>
                  <a:pt x="0" y="148"/>
                </a:lnTo>
                <a:lnTo>
                  <a:pt x="0" y="148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7" name="텍스트 개체 틀 46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020121" y="2061915"/>
            <a:ext cx="3780000" cy="55399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3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ko-KR" altLang="en-US" dirty="0" smtClean="0"/>
              <a:t>제목을 입력하세요</a:t>
            </a:r>
            <a:endParaRPr lang="ko-KR" altLang="en-US" dirty="0"/>
          </a:p>
        </p:txBody>
      </p:sp>
      <p:sp>
        <p:nvSpPr>
          <p:cNvPr id="49" name="텍스트 개체 틀 46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463988" y="1839665"/>
            <a:ext cx="648072" cy="86177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5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4" name="텍스트 개체 틀 53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5017827" y="2727326"/>
            <a:ext cx="3780000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 smtClean="0"/>
              <a:t>내용을 입력하세요</a:t>
            </a:r>
            <a:endParaRPr lang="ko-KR" altLang="en-US" dirty="0"/>
          </a:p>
        </p:txBody>
      </p:sp>
      <p:cxnSp>
        <p:nvCxnSpPr>
          <p:cNvPr id="51" name="직선 연결선 50"/>
          <p:cNvCxnSpPr/>
          <p:nvPr userDrawn="1"/>
        </p:nvCxnSpPr>
        <p:spPr>
          <a:xfrm>
            <a:off x="5045075" y="2302285"/>
            <a:ext cx="0" cy="1080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/>
          <p:cNvGrpSpPr/>
          <p:nvPr userDrawn="1"/>
        </p:nvGrpSpPr>
        <p:grpSpPr>
          <a:xfrm>
            <a:off x="972813" y="2793128"/>
            <a:ext cx="2932109" cy="3173487"/>
            <a:chOff x="431800" y="1705799"/>
            <a:chExt cx="3663950" cy="3965575"/>
          </a:xfrm>
        </p:grpSpPr>
        <p:sp>
          <p:nvSpPr>
            <p:cNvPr id="39" name="Freeform 6"/>
            <p:cNvSpPr>
              <a:spLocks/>
            </p:cNvSpPr>
            <p:nvPr/>
          </p:nvSpPr>
          <p:spPr bwMode="auto">
            <a:xfrm>
              <a:off x="431800" y="1759774"/>
              <a:ext cx="1165225" cy="1165225"/>
            </a:xfrm>
            <a:custGeom>
              <a:avLst/>
              <a:gdLst/>
              <a:ahLst/>
              <a:cxnLst>
                <a:cxn ang="0">
                  <a:pos x="734" y="366"/>
                </a:cxn>
                <a:cxn ang="0">
                  <a:pos x="726" y="440"/>
                </a:cxn>
                <a:cxn ang="0">
                  <a:pos x="706" y="510"/>
                </a:cxn>
                <a:cxn ang="0">
                  <a:pos x="672" y="572"/>
                </a:cxn>
                <a:cxn ang="0">
                  <a:pos x="626" y="626"/>
                </a:cxn>
                <a:cxn ang="0">
                  <a:pos x="572" y="672"/>
                </a:cxn>
                <a:cxn ang="0">
                  <a:pos x="510" y="704"/>
                </a:cxn>
                <a:cxn ang="0">
                  <a:pos x="440" y="726"/>
                </a:cxn>
                <a:cxn ang="0">
                  <a:pos x="368" y="734"/>
                </a:cxn>
                <a:cxn ang="0">
                  <a:pos x="330" y="732"/>
                </a:cxn>
                <a:cxn ang="0">
                  <a:pos x="258" y="718"/>
                </a:cxn>
                <a:cxn ang="0">
                  <a:pos x="192" y="690"/>
                </a:cxn>
                <a:cxn ang="0">
                  <a:pos x="134" y="650"/>
                </a:cxn>
                <a:cxn ang="0">
                  <a:pos x="84" y="600"/>
                </a:cxn>
                <a:cxn ang="0">
                  <a:pos x="44" y="542"/>
                </a:cxn>
                <a:cxn ang="0">
                  <a:pos x="16" y="476"/>
                </a:cxn>
                <a:cxn ang="0">
                  <a:pos x="2" y="404"/>
                </a:cxn>
                <a:cxn ang="0">
                  <a:pos x="0" y="366"/>
                </a:cxn>
                <a:cxn ang="0">
                  <a:pos x="8" y="294"/>
                </a:cxn>
                <a:cxn ang="0">
                  <a:pos x="30" y="224"/>
                </a:cxn>
                <a:cxn ang="0">
                  <a:pos x="62" y="162"/>
                </a:cxn>
                <a:cxn ang="0">
                  <a:pos x="108" y="108"/>
                </a:cxn>
                <a:cxn ang="0">
                  <a:pos x="162" y="62"/>
                </a:cxn>
                <a:cxn ang="0">
                  <a:pos x="224" y="28"/>
                </a:cxn>
                <a:cxn ang="0">
                  <a:pos x="294" y="8"/>
                </a:cxn>
                <a:cxn ang="0">
                  <a:pos x="368" y="0"/>
                </a:cxn>
                <a:cxn ang="0">
                  <a:pos x="404" y="2"/>
                </a:cxn>
                <a:cxn ang="0">
                  <a:pos x="476" y="16"/>
                </a:cxn>
                <a:cxn ang="0">
                  <a:pos x="542" y="44"/>
                </a:cxn>
                <a:cxn ang="0">
                  <a:pos x="600" y="84"/>
                </a:cxn>
                <a:cxn ang="0">
                  <a:pos x="650" y="134"/>
                </a:cxn>
                <a:cxn ang="0">
                  <a:pos x="690" y="192"/>
                </a:cxn>
                <a:cxn ang="0">
                  <a:pos x="718" y="258"/>
                </a:cxn>
                <a:cxn ang="0">
                  <a:pos x="732" y="330"/>
                </a:cxn>
                <a:cxn ang="0">
                  <a:pos x="734" y="366"/>
                </a:cxn>
              </a:cxnLst>
              <a:rect l="0" t="0" r="r" b="b"/>
              <a:pathLst>
                <a:path w="734" h="734">
                  <a:moveTo>
                    <a:pt x="734" y="366"/>
                  </a:moveTo>
                  <a:lnTo>
                    <a:pt x="734" y="366"/>
                  </a:lnTo>
                  <a:lnTo>
                    <a:pt x="732" y="404"/>
                  </a:lnTo>
                  <a:lnTo>
                    <a:pt x="726" y="440"/>
                  </a:lnTo>
                  <a:lnTo>
                    <a:pt x="718" y="476"/>
                  </a:lnTo>
                  <a:lnTo>
                    <a:pt x="706" y="510"/>
                  </a:lnTo>
                  <a:lnTo>
                    <a:pt x="690" y="542"/>
                  </a:lnTo>
                  <a:lnTo>
                    <a:pt x="672" y="572"/>
                  </a:lnTo>
                  <a:lnTo>
                    <a:pt x="650" y="600"/>
                  </a:lnTo>
                  <a:lnTo>
                    <a:pt x="626" y="626"/>
                  </a:lnTo>
                  <a:lnTo>
                    <a:pt x="600" y="650"/>
                  </a:lnTo>
                  <a:lnTo>
                    <a:pt x="572" y="672"/>
                  </a:lnTo>
                  <a:lnTo>
                    <a:pt x="542" y="690"/>
                  </a:lnTo>
                  <a:lnTo>
                    <a:pt x="510" y="704"/>
                  </a:lnTo>
                  <a:lnTo>
                    <a:pt x="476" y="718"/>
                  </a:lnTo>
                  <a:lnTo>
                    <a:pt x="440" y="726"/>
                  </a:lnTo>
                  <a:lnTo>
                    <a:pt x="404" y="732"/>
                  </a:lnTo>
                  <a:lnTo>
                    <a:pt x="368" y="734"/>
                  </a:lnTo>
                  <a:lnTo>
                    <a:pt x="368" y="734"/>
                  </a:lnTo>
                  <a:lnTo>
                    <a:pt x="330" y="732"/>
                  </a:lnTo>
                  <a:lnTo>
                    <a:pt x="294" y="726"/>
                  </a:lnTo>
                  <a:lnTo>
                    <a:pt x="258" y="718"/>
                  </a:lnTo>
                  <a:lnTo>
                    <a:pt x="224" y="704"/>
                  </a:lnTo>
                  <a:lnTo>
                    <a:pt x="192" y="690"/>
                  </a:lnTo>
                  <a:lnTo>
                    <a:pt x="162" y="672"/>
                  </a:lnTo>
                  <a:lnTo>
                    <a:pt x="134" y="650"/>
                  </a:lnTo>
                  <a:lnTo>
                    <a:pt x="108" y="626"/>
                  </a:lnTo>
                  <a:lnTo>
                    <a:pt x="84" y="600"/>
                  </a:lnTo>
                  <a:lnTo>
                    <a:pt x="62" y="572"/>
                  </a:lnTo>
                  <a:lnTo>
                    <a:pt x="44" y="542"/>
                  </a:lnTo>
                  <a:lnTo>
                    <a:pt x="30" y="510"/>
                  </a:lnTo>
                  <a:lnTo>
                    <a:pt x="16" y="476"/>
                  </a:lnTo>
                  <a:lnTo>
                    <a:pt x="8" y="440"/>
                  </a:lnTo>
                  <a:lnTo>
                    <a:pt x="2" y="404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2" y="330"/>
                  </a:lnTo>
                  <a:lnTo>
                    <a:pt x="8" y="294"/>
                  </a:lnTo>
                  <a:lnTo>
                    <a:pt x="16" y="258"/>
                  </a:lnTo>
                  <a:lnTo>
                    <a:pt x="30" y="224"/>
                  </a:lnTo>
                  <a:lnTo>
                    <a:pt x="44" y="192"/>
                  </a:lnTo>
                  <a:lnTo>
                    <a:pt x="62" y="162"/>
                  </a:lnTo>
                  <a:lnTo>
                    <a:pt x="84" y="134"/>
                  </a:lnTo>
                  <a:lnTo>
                    <a:pt x="108" y="108"/>
                  </a:lnTo>
                  <a:lnTo>
                    <a:pt x="134" y="84"/>
                  </a:lnTo>
                  <a:lnTo>
                    <a:pt x="162" y="62"/>
                  </a:lnTo>
                  <a:lnTo>
                    <a:pt x="192" y="44"/>
                  </a:lnTo>
                  <a:lnTo>
                    <a:pt x="224" y="28"/>
                  </a:lnTo>
                  <a:lnTo>
                    <a:pt x="258" y="16"/>
                  </a:lnTo>
                  <a:lnTo>
                    <a:pt x="294" y="8"/>
                  </a:lnTo>
                  <a:lnTo>
                    <a:pt x="330" y="2"/>
                  </a:lnTo>
                  <a:lnTo>
                    <a:pt x="368" y="0"/>
                  </a:lnTo>
                  <a:lnTo>
                    <a:pt x="368" y="0"/>
                  </a:lnTo>
                  <a:lnTo>
                    <a:pt x="404" y="2"/>
                  </a:lnTo>
                  <a:lnTo>
                    <a:pt x="440" y="8"/>
                  </a:lnTo>
                  <a:lnTo>
                    <a:pt x="476" y="16"/>
                  </a:lnTo>
                  <a:lnTo>
                    <a:pt x="510" y="28"/>
                  </a:lnTo>
                  <a:lnTo>
                    <a:pt x="542" y="44"/>
                  </a:lnTo>
                  <a:lnTo>
                    <a:pt x="572" y="62"/>
                  </a:lnTo>
                  <a:lnTo>
                    <a:pt x="600" y="84"/>
                  </a:lnTo>
                  <a:lnTo>
                    <a:pt x="626" y="108"/>
                  </a:lnTo>
                  <a:lnTo>
                    <a:pt x="650" y="134"/>
                  </a:lnTo>
                  <a:lnTo>
                    <a:pt x="672" y="162"/>
                  </a:lnTo>
                  <a:lnTo>
                    <a:pt x="690" y="192"/>
                  </a:lnTo>
                  <a:lnTo>
                    <a:pt x="706" y="224"/>
                  </a:lnTo>
                  <a:lnTo>
                    <a:pt x="718" y="258"/>
                  </a:lnTo>
                  <a:lnTo>
                    <a:pt x="726" y="294"/>
                  </a:lnTo>
                  <a:lnTo>
                    <a:pt x="732" y="330"/>
                  </a:lnTo>
                  <a:lnTo>
                    <a:pt x="734" y="366"/>
                  </a:lnTo>
                  <a:lnTo>
                    <a:pt x="734" y="366"/>
                  </a:lnTo>
                  <a:close/>
                </a:path>
              </a:pathLst>
            </a:custGeom>
            <a:ln>
              <a:noFill/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0" name="Freeform 7"/>
            <p:cNvSpPr>
              <a:spLocks/>
            </p:cNvSpPr>
            <p:nvPr/>
          </p:nvSpPr>
          <p:spPr bwMode="auto">
            <a:xfrm>
              <a:off x="882650" y="2010599"/>
              <a:ext cx="469900" cy="663575"/>
            </a:xfrm>
            <a:custGeom>
              <a:avLst/>
              <a:gdLst/>
              <a:ahLst/>
              <a:cxnLst>
                <a:cxn ang="0">
                  <a:pos x="296" y="194"/>
                </a:cxn>
                <a:cxn ang="0">
                  <a:pos x="284" y="176"/>
                </a:cxn>
                <a:cxn ang="0">
                  <a:pos x="268" y="170"/>
                </a:cxn>
                <a:cxn ang="0">
                  <a:pos x="232" y="172"/>
                </a:cxn>
                <a:cxn ang="0">
                  <a:pos x="190" y="174"/>
                </a:cxn>
                <a:cxn ang="0">
                  <a:pos x="178" y="170"/>
                </a:cxn>
                <a:cxn ang="0">
                  <a:pos x="166" y="164"/>
                </a:cxn>
                <a:cxn ang="0">
                  <a:pos x="162" y="158"/>
                </a:cxn>
                <a:cxn ang="0">
                  <a:pos x="160" y="134"/>
                </a:cxn>
                <a:cxn ang="0">
                  <a:pos x="166" y="116"/>
                </a:cxn>
                <a:cxn ang="0">
                  <a:pos x="178" y="98"/>
                </a:cxn>
                <a:cxn ang="0">
                  <a:pos x="192" y="82"/>
                </a:cxn>
                <a:cxn ang="0">
                  <a:pos x="208" y="50"/>
                </a:cxn>
                <a:cxn ang="0">
                  <a:pos x="208" y="32"/>
                </a:cxn>
                <a:cxn ang="0">
                  <a:pos x="204" y="18"/>
                </a:cxn>
                <a:cxn ang="0">
                  <a:pos x="190" y="2"/>
                </a:cxn>
                <a:cxn ang="0">
                  <a:pos x="182" y="0"/>
                </a:cxn>
                <a:cxn ang="0">
                  <a:pos x="172" y="8"/>
                </a:cxn>
                <a:cxn ang="0">
                  <a:pos x="160" y="28"/>
                </a:cxn>
                <a:cxn ang="0">
                  <a:pos x="148" y="46"/>
                </a:cxn>
                <a:cxn ang="0">
                  <a:pos x="104" y="92"/>
                </a:cxn>
                <a:cxn ang="0">
                  <a:pos x="90" y="106"/>
                </a:cxn>
                <a:cxn ang="0">
                  <a:pos x="58" y="124"/>
                </a:cxn>
                <a:cxn ang="0">
                  <a:pos x="40" y="138"/>
                </a:cxn>
                <a:cxn ang="0">
                  <a:pos x="28" y="156"/>
                </a:cxn>
                <a:cxn ang="0">
                  <a:pos x="22" y="170"/>
                </a:cxn>
                <a:cxn ang="0">
                  <a:pos x="12" y="180"/>
                </a:cxn>
                <a:cxn ang="0">
                  <a:pos x="4" y="224"/>
                </a:cxn>
                <a:cxn ang="0">
                  <a:pos x="0" y="280"/>
                </a:cxn>
                <a:cxn ang="0">
                  <a:pos x="2" y="316"/>
                </a:cxn>
                <a:cxn ang="0">
                  <a:pos x="10" y="378"/>
                </a:cxn>
                <a:cxn ang="0">
                  <a:pos x="18" y="398"/>
                </a:cxn>
                <a:cxn ang="0">
                  <a:pos x="64" y="404"/>
                </a:cxn>
                <a:cxn ang="0">
                  <a:pos x="130" y="416"/>
                </a:cxn>
                <a:cxn ang="0">
                  <a:pos x="152" y="418"/>
                </a:cxn>
                <a:cxn ang="0">
                  <a:pos x="202" y="416"/>
                </a:cxn>
                <a:cxn ang="0">
                  <a:pos x="228" y="410"/>
                </a:cxn>
                <a:cxn ang="0">
                  <a:pos x="246" y="400"/>
                </a:cxn>
                <a:cxn ang="0">
                  <a:pos x="252" y="394"/>
                </a:cxn>
                <a:cxn ang="0">
                  <a:pos x="256" y="378"/>
                </a:cxn>
                <a:cxn ang="0">
                  <a:pos x="256" y="366"/>
                </a:cxn>
                <a:cxn ang="0">
                  <a:pos x="258" y="364"/>
                </a:cxn>
                <a:cxn ang="0">
                  <a:pos x="276" y="348"/>
                </a:cxn>
                <a:cxn ang="0">
                  <a:pos x="282" y="336"/>
                </a:cxn>
                <a:cxn ang="0">
                  <a:pos x="282" y="322"/>
                </a:cxn>
                <a:cxn ang="0">
                  <a:pos x="278" y="302"/>
                </a:cxn>
                <a:cxn ang="0">
                  <a:pos x="284" y="294"/>
                </a:cxn>
                <a:cxn ang="0">
                  <a:pos x="292" y="270"/>
                </a:cxn>
                <a:cxn ang="0">
                  <a:pos x="292" y="258"/>
                </a:cxn>
                <a:cxn ang="0">
                  <a:pos x="284" y="234"/>
                </a:cxn>
                <a:cxn ang="0">
                  <a:pos x="286" y="230"/>
                </a:cxn>
                <a:cxn ang="0">
                  <a:pos x="296" y="208"/>
                </a:cxn>
                <a:cxn ang="0">
                  <a:pos x="296" y="194"/>
                </a:cxn>
              </a:cxnLst>
              <a:rect l="0" t="0" r="r" b="b"/>
              <a:pathLst>
                <a:path w="296" h="418">
                  <a:moveTo>
                    <a:pt x="296" y="194"/>
                  </a:moveTo>
                  <a:lnTo>
                    <a:pt x="296" y="194"/>
                  </a:lnTo>
                  <a:lnTo>
                    <a:pt x="290" y="184"/>
                  </a:lnTo>
                  <a:lnTo>
                    <a:pt x="284" y="176"/>
                  </a:lnTo>
                  <a:lnTo>
                    <a:pt x="276" y="172"/>
                  </a:lnTo>
                  <a:lnTo>
                    <a:pt x="268" y="170"/>
                  </a:lnTo>
                  <a:lnTo>
                    <a:pt x="268" y="170"/>
                  </a:lnTo>
                  <a:lnTo>
                    <a:pt x="232" y="172"/>
                  </a:lnTo>
                  <a:lnTo>
                    <a:pt x="208" y="174"/>
                  </a:lnTo>
                  <a:lnTo>
                    <a:pt x="190" y="174"/>
                  </a:lnTo>
                  <a:lnTo>
                    <a:pt x="190" y="174"/>
                  </a:lnTo>
                  <a:lnTo>
                    <a:pt x="178" y="170"/>
                  </a:lnTo>
                  <a:lnTo>
                    <a:pt x="170" y="168"/>
                  </a:lnTo>
                  <a:lnTo>
                    <a:pt x="166" y="164"/>
                  </a:lnTo>
                  <a:lnTo>
                    <a:pt x="162" y="158"/>
                  </a:lnTo>
                  <a:lnTo>
                    <a:pt x="162" y="158"/>
                  </a:lnTo>
                  <a:lnTo>
                    <a:pt x="160" y="150"/>
                  </a:lnTo>
                  <a:lnTo>
                    <a:pt x="160" y="134"/>
                  </a:lnTo>
                  <a:lnTo>
                    <a:pt x="162" y="126"/>
                  </a:lnTo>
                  <a:lnTo>
                    <a:pt x="166" y="116"/>
                  </a:lnTo>
                  <a:lnTo>
                    <a:pt x="172" y="106"/>
                  </a:lnTo>
                  <a:lnTo>
                    <a:pt x="178" y="98"/>
                  </a:lnTo>
                  <a:lnTo>
                    <a:pt x="178" y="98"/>
                  </a:lnTo>
                  <a:lnTo>
                    <a:pt x="192" y="82"/>
                  </a:lnTo>
                  <a:lnTo>
                    <a:pt x="202" y="66"/>
                  </a:lnTo>
                  <a:lnTo>
                    <a:pt x="208" y="50"/>
                  </a:lnTo>
                  <a:lnTo>
                    <a:pt x="208" y="32"/>
                  </a:lnTo>
                  <a:lnTo>
                    <a:pt x="208" y="32"/>
                  </a:lnTo>
                  <a:lnTo>
                    <a:pt x="206" y="24"/>
                  </a:lnTo>
                  <a:lnTo>
                    <a:pt x="204" y="18"/>
                  </a:lnTo>
                  <a:lnTo>
                    <a:pt x="198" y="6"/>
                  </a:lnTo>
                  <a:lnTo>
                    <a:pt x="190" y="2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176" y="2"/>
                  </a:lnTo>
                  <a:lnTo>
                    <a:pt x="172" y="8"/>
                  </a:lnTo>
                  <a:lnTo>
                    <a:pt x="160" y="28"/>
                  </a:lnTo>
                  <a:lnTo>
                    <a:pt x="160" y="28"/>
                  </a:lnTo>
                  <a:lnTo>
                    <a:pt x="156" y="36"/>
                  </a:lnTo>
                  <a:lnTo>
                    <a:pt x="148" y="46"/>
                  </a:lnTo>
                  <a:lnTo>
                    <a:pt x="126" y="70"/>
                  </a:lnTo>
                  <a:lnTo>
                    <a:pt x="104" y="92"/>
                  </a:lnTo>
                  <a:lnTo>
                    <a:pt x="90" y="106"/>
                  </a:lnTo>
                  <a:lnTo>
                    <a:pt x="90" y="106"/>
                  </a:lnTo>
                  <a:lnTo>
                    <a:pt x="76" y="114"/>
                  </a:lnTo>
                  <a:lnTo>
                    <a:pt x="58" y="124"/>
                  </a:lnTo>
                  <a:lnTo>
                    <a:pt x="48" y="130"/>
                  </a:lnTo>
                  <a:lnTo>
                    <a:pt x="40" y="138"/>
                  </a:lnTo>
                  <a:lnTo>
                    <a:pt x="34" y="146"/>
                  </a:lnTo>
                  <a:lnTo>
                    <a:pt x="28" y="156"/>
                  </a:lnTo>
                  <a:lnTo>
                    <a:pt x="28" y="156"/>
                  </a:lnTo>
                  <a:lnTo>
                    <a:pt x="22" y="170"/>
                  </a:lnTo>
                  <a:lnTo>
                    <a:pt x="12" y="180"/>
                  </a:lnTo>
                  <a:lnTo>
                    <a:pt x="12" y="180"/>
                  </a:lnTo>
                  <a:lnTo>
                    <a:pt x="8" y="200"/>
                  </a:lnTo>
                  <a:lnTo>
                    <a:pt x="4" y="224"/>
                  </a:lnTo>
                  <a:lnTo>
                    <a:pt x="2" y="250"/>
                  </a:lnTo>
                  <a:lnTo>
                    <a:pt x="0" y="280"/>
                  </a:lnTo>
                  <a:lnTo>
                    <a:pt x="0" y="280"/>
                  </a:lnTo>
                  <a:lnTo>
                    <a:pt x="2" y="316"/>
                  </a:lnTo>
                  <a:lnTo>
                    <a:pt x="6" y="350"/>
                  </a:lnTo>
                  <a:lnTo>
                    <a:pt x="10" y="378"/>
                  </a:lnTo>
                  <a:lnTo>
                    <a:pt x="18" y="398"/>
                  </a:lnTo>
                  <a:lnTo>
                    <a:pt x="18" y="398"/>
                  </a:lnTo>
                  <a:lnTo>
                    <a:pt x="64" y="404"/>
                  </a:lnTo>
                  <a:lnTo>
                    <a:pt x="64" y="404"/>
                  </a:lnTo>
                  <a:lnTo>
                    <a:pt x="108" y="412"/>
                  </a:lnTo>
                  <a:lnTo>
                    <a:pt x="130" y="416"/>
                  </a:lnTo>
                  <a:lnTo>
                    <a:pt x="152" y="418"/>
                  </a:lnTo>
                  <a:lnTo>
                    <a:pt x="152" y="418"/>
                  </a:lnTo>
                  <a:lnTo>
                    <a:pt x="174" y="418"/>
                  </a:lnTo>
                  <a:lnTo>
                    <a:pt x="202" y="416"/>
                  </a:lnTo>
                  <a:lnTo>
                    <a:pt x="216" y="414"/>
                  </a:lnTo>
                  <a:lnTo>
                    <a:pt x="228" y="410"/>
                  </a:lnTo>
                  <a:lnTo>
                    <a:pt x="240" y="406"/>
                  </a:lnTo>
                  <a:lnTo>
                    <a:pt x="246" y="400"/>
                  </a:lnTo>
                  <a:lnTo>
                    <a:pt x="246" y="400"/>
                  </a:lnTo>
                  <a:lnTo>
                    <a:pt x="252" y="394"/>
                  </a:lnTo>
                  <a:lnTo>
                    <a:pt x="254" y="388"/>
                  </a:lnTo>
                  <a:lnTo>
                    <a:pt x="256" y="378"/>
                  </a:lnTo>
                  <a:lnTo>
                    <a:pt x="256" y="370"/>
                  </a:lnTo>
                  <a:lnTo>
                    <a:pt x="256" y="366"/>
                  </a:lnTo>
                  <a:lnTo>
                    <a:pt x="256" y="366"/>
                  </a:lnTo>
                  <a:lnTo>
                    <a:pt x="258" y="364"/>
                  </a:lnTo>
                  <a:lnTo>
                    <a:pt x="266" y="358"/>
                  </a:lnTo>
                  <a:lnTo>
                    <a:pt x="276" y="348"/>
                  </a:lnTo>
                  <a:lnTo>
                    <a:pt x="280" y="342"/>
                  </a:lnTo>
                  <a:lnTo>
                    <a:pt x="282" y="336"/>
                  </a:lnTo>
                  <a:lnTo>
                    <a:pt x="282" y="336"/>
                  </a:lnTo>
                  <a:lnTo>
                    <a:pt x="282" y="322"/>
                  </a:lnTo>
                  <a:lnTo>
                    <a:pt x="282" y="312"/>
                  </a:lnTo>
                  <a:lnTo>
                    <a:pt x="278" y="302"/>
                  </a:lnTo>
                  <a:lnTo>
                    <a:pt x="278" y="302"/>
                  </a:lnTo>
                  <a:lnTo>
                    <a:pt x="284" y="294"/>
                  </a:lnTo>
                  <a:lnTo>
                    <a:pt x="290" y="282"/>
                  </a:lnTo>
                  <a:lnTo>
                    <a:pt x="292" y="270"/>
                  </a:lnTo>
                  <a:lnTo>
                    <a:pt x="292" y="270"/>
                  </a:lnTo>
                  <a:lnTo>
                    <a:pt x="292" y="258"/>
                  </a:lnTo>
                  <a:lnTo>
                    <a:pt x="290" y="246"/>
                  </a:lnTo>
                  <a:lnTo>
                    <a:pt x="284" y="234"/>
                  </a:lnTo>
                  <a:lnTo>
                    <a:pt x="284" y="234"/>
                  </a:lnTo>
                  <a:lnTo>
                    <a:pt x="286" y="230"/>
                  </a:lnTo>
                  <a:lnTo>
                    <a:pt x="292" y="220"/>
                  </a:lnTo>
                  <a:lnTo>
                    <a:pt x="296" y="208"/>
                  </a:lnTo>
                  <a:lnTo>
                    <a:pt x="296" y="200"/>
                  </a:lnTo>
                  <a:lnTo>
                    <a:pt x="296" y="194"/>
                  </a:lnTo>
                  <a:lnTo>
                    <a:pt x="296" y="1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innerShdw blurRad="12700" dist="38100" dir="13500000">
                <a:prstClr val="black">
                  <a:alpha val="8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1" name="Freeform 8"/>
            <p:cNvSpPr>
              <a:spLocks/>
            </p:cNvSpPr>
            <p:nvPr/>
          </p:nvSpPr>
          <p:spPr bwMode="auto">
            <a:xfrm>
              <a:off x="676275" y="2232849"/>
              <a:ext cx="212725" cy="441325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34" y="2"/>
                </a:cxn>
                <a:cxn ang="0">
                  <a:pos x="134" y="2"/>
                </a:cxn>
                <a:cxn ang="0">
                  <a:pos x="130" y="2"/>
                </a:cxn>
                <a:cxn ang="0">
                  <a:pos x="126" y="4"/>
                </a:cxn>
                <a:cxn ang="0">
                  <a:pos x="120" y="12"/>
                </a:cxn>
                <a:cxn ang="0">
                  <a:pos x="114" y="24"/>
                </a:cxn>
                <a:cxn ang="0">
                  <a:pos x="108" y="42"/>
                </a:cxn>
                <a:cxn ang="0">
                  <a:pos x="104" y="62"/>
                </a:cxn>
                <a:cxn ang="0">
                  <a:pos x="100" y="86"/>
                </a:cxn>
                <a:cxn ang="0">
                  <a:pos x="98" y="112"/>
                </a:cxn>
                <a:cxn ang="0">
                  <a:pos x="98" y="140"/>
                </a:cxn>
                <a:cxn ang="0">
                  <a:pos x="98" y="140"/>
                </a:cxn>
                <a:cxn ang="0">
                  <a:pos x="98" y="168"/>
                </a:cxn>
                <a:cxn ang="0">
                  <a:pos x="100" y="192"/>
                </a:cxn>
                <a:cxn ang="0">
                  <a:pos x="104" y="216"/>
                </a:cxn>
                <a:cxn ang="0">
                  <a:pos x="108" y="236"/>
                </a:cxn>
                <a:cxn ang="0">
                  <a:pos x="114" y="254"/>
                </a:cxn>
                <a:cxn ang="0">
                  <a:pos x="120" y="266"/>
                </a:cxn>
                <a:cxn ang="0">
                  <a:pos x="126" y="274"/>
                </a:cxn>
                <a:cxn ang="0">
                  <a:pos x="130" y="276"/>
                </a:cxn>
                <a:cxn ang="0">
                  <a:pos x="134" y="278"/>
                </a:cxn>
                <a:cxn ang="0">
                  <a:pos x="36" y="278"/>
                </a:cxn>
                <a:cxn ang="0">
                  <a:pos x="36" y="278"/>
                </a:cxn>
                <a:cxn ang="0">
                  <a:pos x="32" y="276"/>
                </a:cxn>
                <a:cxn ang="0">
                  <a:pos x="28" y="274"/>
                </a:cxn>
                <a:cxn ang="0">
                  <a:pos x="22" y="266"/>
                </a:cxn>
                <a:cxn ang="0">
                  <a:pos x="16" y="254"/>
                </a:cxn>
                <a:cxn ang="0">
                  <a:pos x="10" y="236"/>
                </a:cxn>
                <a:cxn ang="0">
                  <a:pos x="6" y="216"/>
                </a:cxn>
                <a:cxn ang="0">
                  <a:pos x="2" y="192"/>
                </a:cxn>
                <a:cxn ang="0">
                  <a:pos x="0" y="166"/>
                </a:cxn>
                <a:cxn ang="0">
                  <a:pos x="0" y="140"/>
                </a:cxn>
                <a:cxn ang="0">
                  <a:pos x="0" y="140"/>
                </a:cxn>
                <a:cxn ang="0">
                  <a:pos x="0" y="112"/>
                </a:cxn>
                <a:cxn ang="0">
                  <a:pos x="2" y="86"/>
                </a:cxn>
                <a:cxn ang="0">
                  <a:pos x="6" y="62"/>
                </a:cxn>
                <a:cxn ang="0">
                  <a:pos x="10" y="42"/>
                </a:cxn>
                <a:cxn ang="0">
                  <a:pos x="16" y="24"/>
                </a:cxn>
                <a:cxn ang="0">
                  <a:pos x="22" y="12"/>
                </a:cxn>
                <a:cxn ang="0">
                  <a:pos x="28" y="4"/>
                </a:cxn>
                <a:cxn ang="0">
                  <a:pos x="32" y="2"/>
                </a:cxn>
                <a:cxn ang="0">
                  <a:pos x="36" y="0"/>
                </a:cxn>
                <a:cxn ang="0">
                  <a:pos x="36" y="0"/>
                </a:cxn>
              </a:cxnLst>
              <a:rect l="0" t="0" r="r" b="b"/>
              <a:pathLst>
                <a:path w="134" h="278">
                  <a:moveTo>
                    <a:pt x="36" y="0"/>
                  </a:moveTo>
                  <a:lnTo>
                    <a:pt x="134" y="2"/>
                  </a:lnTo>
                  <a:lnTo>
                    <a:pt x="134" y="2"/>
                  </a:lnTo>
                  <a:lnTo>
                    <a:pt x="130" y="2"/>
                  </a:lnTo>
                  <a:lnTo>
                    <a:pt x="126" y="4"/>
                  </a:lnTo>
                  <a:lnTo>
                    <a:pt x="120" y="12"/>
                  </a:lnTo>
                  <a:lnTo>
                    <a:pt x="114" y="24"/>
                  </a:lnTo>
                  <a:lnTo>
                    <a:pt x="108" y="42"/>
                  </a:lnTo>
                  <a:lnTo>
                    <a:pt x="104" y="62"/>
                  </a:lnTo>
                  <a:lnTo>
                    <a:pt x="100" y="86"/>
                  </a:lnTo>
                  <a:lnTo>
                    <a:pt x="98" y="112"/>
                  </a:lnTo>
                  <a:lnTo>
                    <a:pt x="98" y="140"/>
                  </a:lnTo>
                  <a:lnTo>
                    <a:pt x="98" y="140"/>
                  </a:lnTo>
                  <a:lnTo>
                    <a:pt x="98" y="168"/>
                  </a:lnTo>
                  <a:lnTo>
                    <a:pt x="100" y="192"/>
                  </a:lnTo>
                  <a:lnTo>
                    <a:pt x="104" y="216"/>
                  </a:lnTo>
                  <a:lnTo>
                    <a:pt x="108" y="236"/>
                  </a:lnTo>
                  <a:lnTo>
                    <a:pt x="114" y="254"/>
                  </a:lnTo>
                  <a:lnTo>
                    <a:pt x="120" y="266"/>
                  </a:lnTo>
                  <a:lnTo>
                    <a:pt x="126" y="274"/>
                  </a:lnTo>
                  <a:lnTo>
                    <a:pt x="130" y="276"/>
                  </a:lnTo>
                  <a:lnTo>
                    <a:pt x="134" y="278"/>
                  </a:lnTo>
                  <a:lnTo>
                    <a:pt x="36" y="278"/>
                  </a:lnTo>
                  <a:lnTo>
                    <a:pt x="36" y="278"/>
                  </a:lnTo>
                  <a:lnTo>
                    <a:pt x="32" y="276"/>
                  </a:lnTo>
                  <a:lnTo>
                    <a:pt x="28" y="274"/>
                  </a:lnTo>
                  <a:lnTo>
                    <a:pt x="22" y="266"/>
                  </a:lnTo>
                  <a:lnTo>
                    <a:pt x="16" y="254"/>
                  </a:lnTo>
                  <a:lnTo>
                    <a:pt x="10" y="236"/>
                  </a:lnTo>
                  <a:lnTo>
                    <a:pt x="6" y="216"/>
                  </a:lnTo>
                  <a:lnTo>
                    <a:pt x="2" y="192"/>
                  </a:lnTo>
                  <a:lnTo>
                    <a:pt x="0" y="166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0" y="112"/>
                  </a:lnTo>
                  <a:lnTo>
                    <a:pt x="2" y="86"/>
                  </a:lnTo>
                  <a:lnTo>
                    <a:pt x="6" y="62"/>
                  </a:lnTo>
                  <a:lnTo>
                    <a:pt x="10" y="42"/>
                  </a:lnTo>
                  <a:lnTo>
                    <a:pt x="16" y="24"/>
                  </a:lnTo>
                  <a:lnTo>
                    <a:pt x="22" y="12"/>
                  </a:lnTo>
                  <a:lnTo>
                    <a:pt x="28" y="4"/>
                  </a:lnTo>
                  <a:lnTo>
                    <a:pt x="32" y="2"/>
                  </a:lnTo>
                  <a:lnTo>
                    <a:pt x="36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innerShdw blurRad="12700" dist="38100" dir="13500000">
                <a:prstClr val="black">
                  <a:alpha val="8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2" name="Freeform 9"/>
            <p:cNvSpPr>
              <a:spLocks/>
            </p:cNvSpPr>
            <p:nvPr/>
          </p:nvSpPr>
          <p:spPr bwMode="auto">
            <a:xfrm>
              <a:off x="2930525" y="2556699"/>
              <a:ext cx="1165225" cy="1162050"/>
            </a:xfrm>
            <a:custGeom>
              <a:avLst/>
              <a:gdLst/>
              <a:ahLst/>
              <a:cxnLst>
                <a:cxn ang="0">
                  <a:pos x="734" y="366"/>
                </a:cxn>
                <a:cxn ang="0">
                  <a:pos x="726" y="440"/>
                </a:cxn>
                <a:cxn ang="0">
                  <a:pos x="704" y="508"/>
                </a:cxn>
                <a:cxn ang="0">
                  <a:pos x="670" y="572"/>
                </a:cxn>
                <a:cxn ang="0">
                  <a:pos x="626" y="626"/>
                </a:cxn>
                <a:cxn ang="0">
                  <a:pos x="572" y="670"/>
                </a:cxn>
                <a:cxn ang="0">
                  <a:pos x="510" y="704"/>
                </a:cxn>
                <a:cxn ang="0">
                  <a:pos x="440" y="726"/>
                </a:cxn>
                <a:cxn ang="0">
                  <a:pos x="366" y="732"/>
                </a:cxn>
                <a:cxn ang="0">
                  <a:pos x="328" y="732"/>
                </a:cxn>
                <a:cxn ang="0">
                  <a:pos x="258" y="716"/>
                </a:cxn>
                <a:cxn ang="0">
                  <a:pos x="192" y="688"/>
                </a:cxn>
                <a:cxn ang="0">
                  <a:pos x="134" y="650"/>
                </a:cxn>
                <a:cxn ang="0">
                  <a:pos x="84" y="600"/>
                </a:cxn>
                <a:cxn ang="0">
                  <a:pos x="44" y="540"/>
                </a:cxn>
                <a:cxn ang="0">
                  <a:pos x="16" y="476"/>
                </a:cxn>
                <a:cxn ang="0">
                  <a:pos x="2" y="404"/>
                </a:cxn>
                <a:cxn ang="0">
                  <a:pos x="0" y="366"/>
                </a:cxn>
                <a:cxn ang="0">
                  <a:pos x="8" y="292"/>
                </a:cxn>
                <a:cxn ang="0">
                  <a:pos x="28" y="224"/>
                </a:cxn>
                <a:cxn ang="0">
                  <a:pos x="62" y="162"/>
                </a:cxn>
                <a:cxn ang="0">
                  <a:pos x="108" y="106"/>
                </a:cxn>
                <a:cxn ang="0">
                  <a:pos x="162" y="62"/>
                </a:cxn>
                <a:cxn ang="0">
                  <a:pos x="224" y="28"/>
                </a:cxn>
                <a:cxn ang="0">
                  <a:pos x="292" y="6"/>
                </a:cxn>
                <a:cxn ang="0">
                  <a:pos x="366" y="0"/>
                </a:cxn>
                <a:cxn ang="0">
                  <a:pos x="404" y="2"/>
                </a:cxn>
                <a:cxn ang="0">
                  <a:pos x="476" y="16"/>
                </a:cxn>
                <a:cxn ang="0">
                  <a:pos x="542" y="44"/>
                </a:cxn>
                <a:cxn ang="0">
                  <a:pos x="600" y="84"/>
                </a:cxn>
                <a:cxn ang="0">
                  <a:pos x="650" y="132"/>
                </a:cxn>
                <a:cxn ang="0">
                  <a:pos x="688" y="192"/>
                </a:cxn>
                <a:cxn ang="0">
                  <a:pos x="716" y="258"/>
                </a:cxn>
                <a:cxn ang="0">
                  <a:pos x="732" y="328"/>
                </a:cxn>
                <a:cxn ang="0">
                  <a:pos x="734" y="366"/>
                </a:cxn>
              </a:cxnLst>
              <a:rect l="0" t="0" r="r" b="b"/>
              <a:pathLst>
                <a:path w="734" h="732">
                  <a:moveTo>
                    <a:pt x="734" y="366"/>
                  </a:moveTo>
                  <a:lnTo>
                    <a:pt x="734" y="366"/>
                  </a:lnTo>
                  <a:lnTo>
                    <a:pt x="732" y="404"/>
                  </a:lnTo>
                  <a:lnTo>
                    <a:pt x="726" y="440"/>
                  </a:lnTo>
                  <a:lnTo>
                    <a:pt x="716" y="476"/>
                  </a:lnTo>
                  <a:lnTo>
                    <a:pt x="704" y="508"/>
                  </a:lnTo>
                  <a:lnTo>
                    <a:pt x="688" y="540"/>
                  </a:lnTo>
                  <a:lnTo>
                    <a:pt x="670" y="572"/>
                  </a:lnTo>
                  <a:lnTo>
                    <a:pt x="650" y="600"/>
                  </a:lnTo>
                  <a:lnTo>
                    <a:pt x="626" y="626"/>
                  </a:lnTo>
                  <a:lnTo>
                    <a:pt x="600" y="650"/>
                  </a:lnTo>
                  <a:lnTo>
                    <a:pt x="572" y="670"/>
                  </a:lnTo>
                  <a:lnTo>
                    <a:pt x="542" y="688"/>
                  </a:lnTo>
                  <a:lnTo>
                    <a:pt x="510" y="704"/>
                  </a:lnTo>
                  <a:lnTo>
                    <a:pt x="476" y="716"/>
                  </a:lnTo>
                  <a:lnTo>
                    <a:pt x="440" y="726"/>
                  </a:lnTo>
                  <a:lnTo>
                    <a:pt x="404" y="732"/>
                  </a:lnTo>
                  <a:lnTo>
                    <a:pt x="366" y="732"/>
                  </a:lnTo>
                  <a:lnTo>
                    <a:pt x="366" y="732"/>
                  </a:lnTo>
                  <a:lnTo>
                    <a:pt x="328" y="732"/>
                  </a:lnTo>
                  <a:lnTo>
                    <a:pt x="292" y="726"/>
                  </a:lnTo>
                  <a:lnTo>
                    <a:pt x="258" y="716"/>
                  </a:lnTo>
                  <a:lnTo>
                    <a:pt x="224" y="704"/>
                  </a:lnTo>
                  <a:lnTo>
                    <a:pt x="192" y="688"/>
                  </a:lnTo>
                  <a:lnTo>
                    <a:pt x="162" y="670"/>
                  </a:lnTo>
                  <a:lnTo>
                    <a:pt x="134" y="650"/>
                  </a:lnTo>
                  <a:lnTo>
                    <a:pt x="108" y="626"/>
                  </a:lnTo>
                  <a:lnTo>
                    <a:pt x="84" y="600"/>
                  </a:lnTo>
                  <a:lnTo>
                    <a:pt x="62" y="572"/>
                  </a:lnTo>
                  <a:lnTo>
                    <a:pt x="44" y="540"/>
                  </a:lnTo>
                  <a:lnTo>
                    <a:pt x="28" y="508"/>
                  </a:lnTo>
                  <a:lnTo>
                    <a:pt x="16" y="476"/>
                  </a:lnTo>
                  <a:lnTo>
                    <a:pt x="8" y="440"/>
                  </a:lnTo>
                  <a:lnTo>
                    <a:pt x="2" y="404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2" y="328"/>
                  </a:lnTo>
                  <a:lnTo>
                    <a:pt x="8" y="292"/>
                  </a:lnTo>
                  <a:lnTo>
                    <a:pt x="16" y="258"/>
                  </a:lnTo>
                  <a:lnTo>
                    <a:pt x="28" y="224"/>
                  </a:lnTo>
                  <a:lnTo>
                    <a:pt x="44" y="192"/>
                  </a:lnTo>
                  <a:lnTo>
                    <a:pt x="62" y="162"/>
                  </a:lnTo>
                  <a:lnTo>
                    <a:pt x="84" y="132"/>
                  </a:lnTo>
                  <a:lnTo>
                    <a:pt x="108" y="106"/>
                  </a:lnTo>
                  <a:lnTo>
                    <a:pt x="134" y="84"/>
                  </a:lnTo>
                  <a:lnTo>
                    <a:pt x="162" y="62"/>
                  </a:lnTo>
                  <a:lnTo>
                    <a:pt x="192" y="44"/>
                  </a:lnTo>
                  <a:lnTo>
                    <a:pt x="224" y="28"/>
                  </a:lnTo>
                  <a:lnTo>
                    <a:pt x="258" y="16"/>
                  </a:lnTo>
                  <a:lnTo>
                    <a:pt x="292" y="6"/>
                  </a:lnTo>
                  <a:lnTo>
                    <a:pt x="328" y="2"/>
                  </a:lnTo>
                  <a:lnTo>
                    <a:pt x="366" y="0"/>
                  </a:lnTo>
                  <a:lnTo>
                    <a:pt x="366" y="0"/>
                  </a:lnTo>
                  <a:lnTo>
                    <a:pt x="404" y="2"/>
                  </a:lnTo>
                  <a:lnTo>
                    <a:pt x="440" y="6"/>
                  </a:lnTo>
                  <a:lnTo>
                    <a:pt x="476" y="16"/>
                  </a:lnTo>
                  <a:lnTo>
                    <a:pt x="510" y="28"/>
                  </a:lnTo>
                  <a:lnTo>
                    <a:pt x="542" y="44"/>
                  </a:lnTo>
                  <a:lnTo>
                    <a:pt x="572" y="62"/>
                  </a:lnTo>
                  <a:lnTo>
                    <a:pt x="600" y="84"/>
                  </a:lnTo>
                  <a:lnTo>
                    <a:pt x="626" y="106"/>
                  </a:lnTo>
                  <a:lnTo>
                    <a:pt x="650" y="132"/>
                  </a:lnTo>
                  <a:lnTo>
                    <a:pt x="670" y="162"/>
                  </a:lnTo>
                  <a:lnTo>
                    <a:pt x="688" y="192"/>
                  </a:lnTo>
                  <a:lnTo>
                    <a:pt x="704" y="224"/>
                  </a:lnTo>
                  <a:lnTo>
                    <a:pt x="716" y="258"/>
                  </a:lnTo>
                  <a:lnTo>
                    <a:pt x="726" y="292"/>
                  </a:lnTo>
                  <a:lnTo>
                    <a:pt x="732" y="328"/>
                  </a:lnTo>
                  <a:lnTo>
                    <a:pt x="734" y="366"/>
                  </a:lnTo>
                  <a:lnTo>
                    <a:pt x="734" y="366"/>
                  </a:lnTo>
                  <a:close/>
                </a:path>
              </a:pathLst>
            </a:custGeom>
            <a:ln>
              <a:noFill/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3" name="Freeform 10"/>
            <p:cNvSpPr>
              <a:spLocks noEditPoints="1"/>
            </p:cNvSpPr>
            <p:nvPr/>
          </p:nvSpPr>
          <p:spPr bwMode="auto">
            <a:xfrm>
              <a:off x="3079750" y="2702749"/>
              <a:ext cx="866775" cy="869950"/>
            </a:xfrm>
            <a:custGeom>
              <a:avLst/>
              <a:gdLst/>
              <a:ahLst/>
              <a:cxnLst>
                <a:cxn ang="0">
                  <a:pos x="426" y="48"/>
                </a:cxn>
                <a:cxn ang="0">
                  <a:pos x="272" y="0"/>
                </a:cxn>
                <a:cxn ang="0">
                  <a:pos x="80" y="80"/>
                </a:cxn>
                <a:cxn ang="0">
                  <a:pos x="0" y="244"/>
                </a:cxn>
                <a:cxn ang="0">
                  <a:pos x="20" y="380"/>
                </a:cxn>
                <a:cxn ang="0">
                  <a:pos x="166" y="526"/>
                </a:cxn>
                <a:cxn ang="0">
                  <a:pos x="300" y="546"/>
                </a:cxn>
                <a:cxn ang="0">
                  <a:pos x="484" y="448"/>
                </a:cxn>
                <a:cxn ang="0">
                  <a:pos x="546" y="274"/>
                </a:cxn>
                <a:cxn ang="0">
                  <a:pos x="82" y="414"/>
                </a:cxn>
                <a:cxn ang="0">
                  <a:pos x="90" y="376"/>
                </a:cxn>
                <a:cxn ang="0">
                  <a:pos x="422" y="456"/>
                </a:cxn>
                <a:cxn ang="0">
                  <a:pos x="272" y="510"/>
                </a:cxn>
                <a:cxn ang="0">
                  <a:pos x="170" y="466"/>
                </a:cxn>
                <a:cxn ang="0">
                  <a:pos x="150" y="372"/>
                </a:cxn>
                <a:cxn ang="0">
                  <a:pos x="110" y="354"/>
                </a:cxn>
                <a:cxn ang="0">
                  <a:pos x="66" y="324"/>
                </a:cxn>
                <a:cxn ang="0">
                  <a:pos x="110" y="294"/>
                </a:cxn>
                <a:cxn ang="0">
                  <a:pos x="110" y="252"/>
                </a:cxn>
                <a:cxn ang="0">
                  <a:pos x="144" y="222"/>
                </a:cxn>
                <a:cxn ang="0">
                  <a:pos x="100" y="228"/>
                </a:cxn>
                <a:cxn ang="0">
                  <a:pos x="72" y="214"/>
                </a:cxn>
                <a:cxn ang="0">
                  <a:pos x="104" y="178"/>
                </a:cxn>
                <a:cxn ang="0">
                  <a:pos x="82" y="158"/>
                </a:cxn>
                <a:cxn ang="0">
                  <a:pos x="112" y="156"/>
                </a:cxn>
                <a:cxn ang="0">
                  <a:pos x="158" y="178"/>
                </a:cxn>
                <a:cxn ang="0">
                  <a:pos x="196" y="180"/>
                </a:cxn>
                <a:cxn ang="0">
                  <a:pos x="194" y="138"/>
                </a:cxn>
                <a:cxn ang="0">
                  <a:pos x="168" y="108"/>
                </a:cxn>
                <a:cxn ang="0">
                  <a:pos x="140" y="110"/>
                </a:cxn>
                <a:cxn ang="0">
                  <a:pos x="184" y="54"/>
                </a:cxn>
                <a:cxn ang="0">
                  <a:pos x="296" y="40"/>
                </a:cxn>
                <a:cxn ang="0">
                  <a:pos x="454" y="122"/>
                </a:cxn>
                <a:cxn ang="0">
                  <a:pos x="376" y="172"/>
                </a:cxn>
                <a:cxn ang="0">
                  <a:pos x="336" y="170"/>
                </a:cxn>
                <a:cxn ang="0">
                  <a:pos x="302" y="182"/>
                </a:cxn>
                <a:cxn ang="0">
                  <a:pos x="304" y="208"/>
                </a:cxn>
                <a:cxn ang="0">
                  <a:pos x="332" y="208"/>
                </a:cxn>
                <a:cxn ang="0">
                  <a:pos x="280" y="226"/>
                </a:cxn>
                <a:cxn ang="0">
                  <a:pos x="268" y="258"/>
                </a:cxn>
                <a:cxn ang="0">
                  <a:pos x="288" y="264"/>
                </a:cxn>
                <a:cxn ang="0">
                  <a:pos x="332" y="254"/>
                </a:cxn>
                <a:cxn ang="0">
                  <a:pos x="360" y="252"/>
                </a:cxn>
                <a:cxn ang="0">
                  <a:pos x="364" y="294"/>
                </a:cxn>
                <a:cxn ang="0">
                  <a:pos x="390" y="286"/>
                </a:cxn>
                <a:cxn ang="0">
                  <a:pos x="432" y="310"/>
                </a:cxn>
                <a:cxn ang="0">
                  <a:pos x="458" y="324"/>
                </a:cxn>
                <a:cxn ang="0">
                  <a:pos x="500" y="334"/>
                </a:cxn>
                <a:cxn ang="0">
                  <a:pos x="360" y="344"/>
                </a:cxn>
                <a:cxn ang="0">
                  <a:pos x="332" y="304"/>
                </a:cxn>
                <a:cxn ang="0">
                  <a:pos x="274" y="284"/>
                </a:cxn>
                <a:cxn ang="0">
                  <a:pos x="236" y="314"/>
                </a:cxn>
                <a:cxn ang="0">
                  <a:pos x="260" y="366"/>
                </a:cxn>
                <a:cxn ang="0">
                  <a:pos x="296" y="362"/>
                </a:cxn>
                <a:cxn ang="0">
                  <a:pos x="306" y="434"/>
                </a:cxn>
                <a:cxn ang="0">
                  <a:pos x="352" y="432"/>
                </a:cxn>
                <a:cxn ang="0">
                  <a:pos x="378" y="360"/>
                </a:cxn>
              </a:cxnLst>
              <a:rect l="0" t="0" r="r" b="b"/>
              <a:pathLst>
                <a:path w="546" h="548">
                  <a:moveTo>
                    <a:pt x="520" y="160"/>
                  </a:moveTo>
                  <a:lnTo>
                    <a:pt x="520" y="160"/>
                  </a:lnTo>
                  <a:lnTo>
                    <a:pt x="510" y="138"/>
                  </a:lnTo>
                  <a:lnTo>
                    <a:pt x="496" y="118"/>
                  </a:lnTo>
                  <a:lnTo>
                    <a:pt x="482" y="98"/>
                  </a:lnTo>
                  <a:lnTo>
                    <a:pt x="466" y="80"/>
                  </a:lnTo>
                  <a:lnTo>
                    <a:pt x="466" y="80"/>
                  </a:lnTo>
                  <a:lnTo>
                    <a:pt x="446" y="64"/>
                  </a:lnTo>
                  <a:lnTo>
                    <a:pt x="426" y="48"/>
                  </a:lnTo>
                  <a:lnTo>
                    <a:pt x="402" y="34"/>
                  </a:lnTo>
                  <a:lnTo>
                    <a:pt x="378" y="22"/>
                  </a:lnTo>
                  <a:lnTo>
                    <a:pt x="354" y="14"/>
                  </a:lnTo>
                  <a:lnTo>
                    <a:pt x="328" y="6"/>
                  </a:lnTo>
                  <a:lnTo>
                    <a:pt x="300" y="2"/>
                  </a:lnTo>
                  <a:lnTo>
                    <a:pt x="272" y="0"/>
                  </a:lnTo>
                  <a:lnTo>
                    <a:pt x="272" y="0"/>
                  </a:lnTo>
                  <a:lnTo>
                    <a:pt x="272" y="0"/>
                  </a:lnTo>
                  <a:lnTo>
                    <a:pt x="272" y="0"/>
                  </a:lnTo>
                  <a:lnTo>
                    <a:pt x="272" y="0"/>
                  </a:lnTo>
                  <a:lnTo>
                    <a:pt x="244" y="2"/>
                  </a:lnTo>
                  <a:lnTo>
                    <a:pt x="218" y="6"/>
                  </a:lnTo>
                  <a:lnTo>
                    <a:pt x="192" y="14"/>
                  </a:lnTo>
                  <a:lnTo>
                    <a:pt x="166" y="22"/>
                  </a:lnTo>
                  <a:lnTo>
                    <a:pt x="142" y="34"/>
                  </a:lnTo>
                  <a:lnTo>
                    <a:pt x="120" y="48"/>
                  </a:lnTo>
                  <a:lnTo>
                    <a:pt x="98" y="64"/>
                  </a:lnTo>
                  <a:lnTo>
                    <a:pt x="80" y="80"/>
                  </a:lnTo>
                  <a:lnTo>
                    <a:pt x="80" y="80"/>
                  </a:lnTo>
                  <a:lnTo>
                    <a:pt x="62" y="100"/>
                  </a:lnTo>
                  <a:lnTo>
                    <a:pt x="48" y="118"/>
                  </a:lnTo>
                  <a:lnTo>
                    <a:pt x="34" y="140"/>
                  </a:lnTo>
                  <a:lnTo>
                    <a:pt x="24" y="162"/>
                  </a:lnTo>
                  <a:lnTo>
                    <a:pt x="24" y="162"/>
                  </a:lnTo>
                  <a:lnTo>
                    <a:pt x="14" y="188"/>
                  </a:lnTo>
                  <a:lnTo>
                    <a:pt x="6" y="216"/>
                  </a:lnTo>
                  <a:lnTo>
                    <a:pt x="0" y="244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302"/>
                  </a:lnTo>
                  <a:lnTo>
                    <a:pt x="4" y="330"/>
                  </a:lnTo>
                  <a:lnTo>
                    <a:pt x="12" y="356"/>
                  </a:lnTo>
                  <a:lnTo>
                    <a:pt x="20" y="380"/>
                  </a:lnTo>
                  <a:lnTo>
                    <a:pt x="32" y="404"/>
                  </a:lnTo>
                  <a:lnTo>
                    <a:pt x="46" y="426"/>
                  </a:lnTo>
                  <a:lnTo>
                    <a:pt x="62" y="448"/>
                  </a:lnTo>
                  <a:lnTo>
                    <a:pt x="80" y="468"/>
                  </a:lnTo>
                  <a:lnTo>
                    <a:pt x="80" y="468"/>
                  </a:lnTo>
                  <a:lnTo>
                    <a:pt x="98" y="484"/>
                  </a:lnTo>
                  <a:lnTo>
                    <a:pt x="120" y="500"/>
                  </a:lnTo>
                  <a:lnTo>
                    <a:pt x="142" y="514"/>
                  </a:lnTo>
                  <a:lnTo>
                    <a:pt x="166" y="526"/>
                  </a:lnTo>
                  <a:lnTo>
                    <a:pt x="192" y="534"/>
                  </a:lnTo>
                  <a:lnTo>
                    <a:pt x="218" y="542"/>
                  </a:lnTo>
                  <a:lnTo>
                    <a:pt x="244" y="546"/>
                  </a:lnTo>
                  <a:lnTo>
                    <a:pt x="272" y="548"/>
                  </a:lnTo>
                  <a:lnTo>
                    <a:pt x="272" y="548"/>
                  </a:lnTo>
                  <a:lnTo>
                    <a:pt x="272" y="548"/>
                  </a:lnTo>
                  <a:lnTo>
                    <a:pt x="272" y="548"/>
                  </a:lnTo>
                  <a:lnTo>
                    <a:pt x="272" y="548"/>
                  </a:lnTo>
                  <a:lnTo>
                    <a:pt x="300" y="546"/>
                  </a:lnTo>
                  <a:lnTo>
                    <a:pt x="328" y="542"/>
                  </a:lnTo>
                  <a:lnTo>
                    <a:pt x="354" y="534"/>
                  </a:lnTo>
                  <a:lnTo>
                    <a:pt x="378" y="526"/>
                  </a:lnTo>
                  <a:lnTo>
                    <a:pt x="402" y="514"/>
                  </a:lnTo>
                  <a:lnTo>
                    <a:pt x="426" y="500"/>
                  </a:lnTo>
                  <a:lnTo>
                    <a:pt x="446" y="484"/>
                  </a:lnTo>
                  <a:lnTo>
                    <a:pt x="466" y="468"/>
                  </a:lnTo>
                  <a:lnTo>
                    <a:pt x="466" y="468"/>
                  </a:lnTo>
                  <a:lnTo>
                    <a:pt x="484" y="448"/>
                  </a:lnTo>
                  <a:lnTo>
                    <a:pt x="498" y="426"/>
                  </a:lnTo>
                  <a:lnTo>
                    <a:pt x="512" y="404"/>
                  </a:lnTo>
                  <a:lnTo>
                    <a:pt x="524" y="380"/>
                  </a:lnTo>
                  <a:lnTo>
                    <a:pt x="534" y="356"/>
                  </a:lnTo>
                  <a:lnTo>
                    <a:pt x="540" y="330"/>
                  </a:lnTo>
                  <a:lnTo>
                    <a:pt x="544" y="302"/>
                  </a:lnTo>
                  <a:lnTo>
                    <a:pt x="546" y="274"/>
                  </a:lnTo>
                  <a:lnTo>
                    <a:pt x="546" y="274"/>
                  </a:lnTo>
                  <a:lnTo>
                    <a:pt x="546" y="274"/>
                  </a:lnTo>
                  <a:lnTo>
                    <a:pt x="546" y="274"/>
                  </a:lnTo>
                  <a:lnTo>
                    <a:pt x="546" y="274"/>
                  </a:lnTo>
                  <a:lnTo>
                    <a:pt x="544" y="244"/>
                  </a:lnTo>
                  <a:lnTo>
                    <a:pt x="538" y="214"/>
                  </a:lnTo>
                  <a:lnTo>
                    <a:pt x="530" y="186"/>
                  </a:lnTo>
                  <a:lnTo>
                    <a:pt x="520" y="160"/>
                  </a:lnTo>
                  <a:lnTo>
                    <a:pt x="520" y="160"/>
                  </a:lnTo>
                  <a:close/>
                  <a:moveTo>
                    <a:pt x="82" y="414"/>
                  </a:moveTo>
                  <a:lnTo>
                    <a:pt x="82" y="414"/>
                  </a:lnTo>
                  <a:lnTo>
                    <a:pt x="64" y="386"/>
                  </a:lnTo>
                  <a:lnTo>
                    <a:pt x="50" y="356"/>
                  </a:lnTo>
                  <a:lnTo>
                    <a:pt x="50" y="356"/>
                  </a:lnTo>
                  <a:lnTo>
                    <a:pt x="68" y="358"/>
                  </a:lnTo>
                  <a:lnTo>
                    <a:pt x="68" y="358"/>
                  </a:lnTo>
                  <a:lnTo>
                    <a:pt x="74" y="362"/>
                  </a:lnTo>
                  <a:lnTo>
                    <a:pt x="80" y="368"/>
                  </a:lnTo>
                  <a:lnTo>
                    <a:pt x="90" y="376"/>
                  </a:lnTo>
                  <a:lnTo>
                    <a:pt x="90" y="376"/>
                  </a:lnTo>
                  <a:lnTo>
                    <a:pt x="90" y="378"/>
                  </a:lnTo>
                  <a:lnTo>
                    <a:pt x="90" y="382"/>
                  </a:lnTo>
                  <a:lnTo>
                    <a:pt x="88" y="394"/>
                  </a:lnTo>
                  <a:lnTo>
                    <a:pt x="86" y="406"/>
                  </a:lnTo>
                  <a:lnTo>
                    <a:pt x="82" y="414"/>
                  </a:lnTo>
                  <a:lnTo>
                    <a:pt x="82" y="414"/>
                  </a:lnTo>
                  <a:close/>
                  <a:moveTo>
                    <a:pt x="440" y="442"/>
                  </a:moveTo>
                  <a:lnTo>
                    <a:pt x="440" y="442"/>
                  </a:lnTo>
                  <a:lnTo>
                    <a:pt x="422" y="456"/>
                  </a:lnTo>
                  <a:lnTo>
                    <a:pt x="404" y="470"/>
                  </a:lnTo>
                  <a:lnTo>
                    <a:pt x="384" y="482"/>
                  </a:lnTo>
                  <a:lnTo>
                    <a:pt x="364" y="492"/>
                  </a:lnTo>
                  <a:lnTo>
                    <a:pt x="342" y="500"/>
                  </a:lnTo>
                  <a:lnTo>
                    <a:pt x="320" y="506"/>
                  </a:lnTo>
                  <a:lnTo>
                    <a:pt x="296" y="510"/>
                  </a:lnTo>
                  <a:lnTo>
                    <a:pt x="272" y="510"/>
                  </a:lnTo>
                  <a:lnTo>
                    <a:pt x="272" y="510"/>
                  </a:lnTo>
                  <a:lnTo>
                    <a:pt x="272" y="510"/>
                  </a:lnTo>
                  <a:lnTo>
                    <a:pt x="272" y="510"/>
                  </a:lnTo>
                  <a:lnTo>
                    <a:pt x="272" y="510"/>
                  </a:lnTo>
                  <a:lnTo>
                    <a:pt x="244" y="508"/>
                  </a:lnTo>
                  <a:lnTo>
                    <a:pt x="216" y="504"/>
                  </a:lnTo>
                  <a:lnTo>
                    <a:pt x="190" y="496"/>
                  </a:lnTo>
                  <a:lnTo>
                    <a:pt x="164" y="484"/>
                  </a:lnTo>
                  <a:lnTo>
                    <a:pt x="164" y="484"/>
                  </a:lnTo>
                  <a:lnTo>
                    <a:pt x="168" y="476"/>
                  </a:lnTo>
                  <a:lnTo>
                    <a:pt x="170" y="466"/>
                  </a:lnTo>
                  <a:lnTo>
                    <a:pt x="172" y="454"/>
                  </a:lnTo>
                  <a:lnTo>
                    <a:pt x="172" y="454"/>
                  </a:lnTo>
                  <a:lnTo>
                    <a:pt x="174" y="424"/>
                  </a:lnTo>
                  <a:lnTo>
                    <a:pt x="176" y="404"/>
                  </a:lnTo>
                  <a:lnTo>
                    <a:pt x="176" y="392"/>
                  </a:lnTo>
                  <a:lnTo>
                    <a:pt x="176" y="392"/>
                  </a:lnTo>
                  <a:lnTo>
                    <a:pt x="164" y="382"/>
                  </a:lnTo>
                  <a:lnTo>
                    <a:pt x="156" y="376"/>
                  </a:lnTo>
                  <a:lnTo>
                    <a:pt x="150" y="372"/>
                  </a:lnTo>
                  <a:lnTo>
                    <a:pt x="150" y="372"/>
                  </a:lnTo>
                  <a:lnTo>
                    <a:pt x="142" y="370"/>
                  </a:lnTo>
                  <a:lnTo>
                    <a:pt x="136" y="370"/>
                  </a:lnTo>
                  <a:lnTo>
                    <a:pt x="130" y="370"/>
                  </a:lnTo>
                  <a:lnTo>
                    <a:pt x="124" y="368"/>
                  </a:lnTo>
                  <a:lnTo>
                    <a:pt x="124" y="368"/>
                  </a:lnTo>
                  <a:lnTo>
                    <a:pt x="118" y="366"/>
                  </a:lnTo>
                  <a:lnTo>
                    <a:pt x="114" y="360"/>
                  </a:lnTo>
                  <a:lnTo>
                    <a:pt x="110" y="354"/>
                  </a:lnTo>
                  <a:lnTo>
                    <a:pt x="106" y="350"/>
                  </a:lnTo>
                  <a:lnTo>
                    <a:pt x="106" y="350"/>
                  </a:lnTo>
                  <a:lnTo>
                    <a:pt x="102" y="348"/>
                  </a:lnTo>
                  <a:lnTo>
                    <a:pt x="96" y="346"/>
                  </a:lnTo>
                  <a:lnTo>
                    <a:pt x="82" y="342"/>
                  </a:lnTo>
                  <a:lnTo>
                    <a:pt x="82" y="342"/>
                  </a:lnTo>
                  <a:lnTo>
                    <a:pt x="76" y="340"/>
                  </a:lnTo>
                  <a:lnTo>
                    <a:pt x="72" y="334"/>
                  </a:lnTo>
                  <a:lnTo>
                    <a:pt x="66" y="324"/>
                  </a:lnTo>
                  <a:lnTo>
                    <a:pt x="66" y="324"/>
                  </a:lnTo>
                  <a:lnTo>
                    <a:pt x="64" y="320"/>
                  </a:lnTo>
                  <a:lnTo>
                    <a:pt x="64" y="316"/>
                  </a:lnTo>
                  <a:lnTo>
                    <a:pt x="68" y="312"/>
                  </a:lnTo>
                  <a:lnTo>
                    <a:pt x="72" y="310"/>
                  </a:lnTo>
                  <a:lnTo>
                    <a:pt x="72" y="310"/>
                  </a:lnTo>
                  <a:lnTo>
                    <a:pt x="84" y="306"/>
                  </a:lnTo>
                  <a:lnTo>
                    <a:pt x="110" y="294"/>
                  </a:lnTo>
                  <a:lnTo>
                    <a:pt x="110" y="294"/>
                  </a:lnTo>
                  <a:lnTo>
                    <a:pt x="116" y="290"/>
                  </a:lnTo>
                  <a:lnTo>
                    <a:pt x="120" y="286"/>
                  </a:lnTo>
                  <a:lnTo>
                    <a:pt x="120" y="282"/>
                  </a:lnTo>
                  <a:lnTo>
                    <a:pt x="118" y="278"/>
                  </a:lnTo>
                  <a:lnTo>
                    <a:pt x="112" y="270"/>
                  </a:lnTo>
                  <a:lnTo>
                    <a:pt x="108" y="264"/>
                  </a:lnTo>
                  <a:lnTo>
                    <a:pt x="108" y="258"/>
                  </a:lnTo>
                  <a:lnTo>
                    <a:pt x="108" y="258"/>
                  </a:lnTo>
                  <a:lnTo>
                    <a:pt x="110" y="252"/>
                  </a:lnTo>
                  <a:lnTo>
                    <a:pt x="112" y="248"/>
                  </a:lnTo>
                  <a:lnTo>
                    <a:pt x="122" y="242"/>
                  </a:lnTo>
                  <a:lnTo>
                    <a:pt x="132" y="238"/>
                  </a:lnTo>
                  <a:lnTo>
                    <a:pt x="138" y="236"/>
                  </a:lnTo>
                  <a:lnTo>
                    <a:pt x="142" y="232"/>
                  </a:lnTo>
                  <a:lnTo>
                    <a:pt x="142" y="232"/>
                  </a:lnTo>
                  <a:lnTo>
                    <a:pt x="144" y="228"/>
                  </a:lnTo>
                  <a:lnTo>
                    <a:pt x="144" y="224"/>
                  </a:lnTo>
                  <a:lnTo>
                    <a:pt x="144" y="222"/>
                  </a:lnTo>
                  <a:lnTo>
                    <a:pt x="142" y="218"/>
                  </a:lnTo>
                  <a:lnTo>
                    <a:pt x="128" y="210"/>
                  </a:lnTo>
                  <a:lnTo>
                    <a:pt x="128" y="210"/>
                  </a:lnTo>
                  <a:lnTo>
                    <a:pt x="122" y="208"/>
                  </a:lnTo>
                  <a:lnTo>
                    <a:pt x="116" y="208"/>
                  </a:lnTo>
                  <a:lnTo>
                    <a:pt x="110" y="214"/>
                  </a:lnTo>
                  <a:lnTo>
                    <a:pt x="106" y="218"/>
                  </a:lnTo>
                  <a:lnTo>
                    <a:pt x="106" y="218"/>
                  </a:lnTo>
                  <a:lnTo>
                    <a:pt x="100" y="228"/>
                  </a:lnTo>
                  <a:lnTo>
                    <a:pt x="96" y="232"/>
                  </a:lnTo>
                  <a:lnTo>
                    <a:pt x="90" y="232"/>
                  </a:lnTo>
                  <a:lnTo>
                    <a:pt x="90" y="232"/>
                  </a:lnTo>
                  <a:lnTo>
                    <a:pt x="86" y="230"/>
                  </a:lnTo>
                  <a:lnTo>
                    <a:pt x="80" y="228"/>
                  </a:lnTo>
                  <a:lnTo>
                    <a:pt x="78" y="224"/>
                  </a:lnTo>
                  <a:lnTo>
                    <a:pt x="74" y="218"/>
                  </a:lnTo>
                  <a:lnTo>
                    <a:pt x="74" y="218"/>
                  </a:lnTo>
                  <a:lnTo>
                    <a:pt x="72" y="214"/>
                  </a:lnTo>
                  <a:lnTo>
                    <a:pt x="76" y="208"/>
                  </a:lnTo>
                  <a:lnTo>
                    <a:pt x="96" y="196"/>
                  </a:lnTo>
                  <a:lnTo>
                    <a:pt x="96" y="196"/>
                  </a:lnTo>
                  <a:lnTo>
                    <a:pt x="106" y="188"/>
                  </a:lnTo>
                  <a:lnTo>
                    <a:pt x="108" y="186"/>
                  </a:lnTo>
                  <a:lnTo>
                    <a:pt x="108" y="184"/>
                  </a:lnTo>
                  <a:lnTo>
                    <a:pt x="104" y="180"/>
                  </a:lnTo>
                  <a:lnTo>
                    <a:pt x="104" y="178"/>
                  </a:lnTo>
                  <a:lnTo>
                    <a:pt x="104" y="178"/>
                  </a:lnTo>
                  <a:lnTo>
                    <a:pt x="102" y="176"/>
                  </a:lnTo>
                  <a:lnTo>
                    <a:pt x="98" y="174"/>
                  </a:lnTo>
                  <a:lnTo>
                    <a:pt x="84" y="172"/>
                  </a:lnTo>
                  <a:lnTo>
                    <a:pt x="84" y="172"/>
                  </a:lnTo>
                  <a:lnTo>
                    <a:pt x="84" y="170"/>
                  </a:lnTo>
                  <a:lnTo>
                    <a:pt x="84" y="170"/>
                  </a:lnTo>
                  <a:lnTo>
                    <a:pt x="80" y="168"/>
                  </a:lnTo>
                  <a:lnTo>
                    <a:pt x="80" y="162"/>
                  </a:lnTo>
                  <a:lnTo>
                    <a:pt x="82" y="158"/>
                  </a:lnTo>
                  <a:lnTo>
                    <a:pt x="86" y="154"/>
                  </a:lnTo>
                  <a:lnTo>
                    <a:pt x="86" y="154"/>
                  </a:lnTo>
                  <a:lnTo>
                    <a:pt x="90" y="152"/>
                  </a:lnTo>
                  <a:lnTo>
                    <a:pt x="96" y="150"/>
                  </a:lnTo>
                  <a:lnTo>
                    <a:pt x="100" y="152"/>
                  </a:lnTo>
                  <a:lnTo>
                    <a:pt x="104" y="154"/>
                  </a:lnTo>
                  <a:lnTo>
                    <a:pt x="104" y="154"/>
                  </a:lnTo>
                  <a:lnTo>
                    <a:pt x="108" y="156"/>
                  </a:lnTo>
                  <a:lnTo>
                    <a:pt x="112" y="156"/>
                  </a:lnTo>
                  <a:lnTo>
                    <a:pt x="116" y="156"/>
                  </a:lnTo>
                  <a:lnTo>
                    <a:pt x="126" y="154"/>
                  </a:lnTo>
                  <a:lnTo>
                    <a:pt x="126" y="154"/>
                  </a:lnTo>
                  <a:lnTo>
                    <a:pt x="134" y="152"/>
                  </a:lnTo>
                  <a:lnTo>
                    <a:pt x="140" y="152"/>
                  </a:lnTo>
                  <a:lnTo>
                    <a:pt x="144" y="156"/>
                  </a:lnTo>
                  <a:lnTo>
                    <a:pt x="146" y="160"/>
                  </a:lnTo>
                  <a:lnTo>
                    <a:pt x="146" y="160"/>
                  </a:lnTo>
                  <a:lnTo>
                    <a:pt x="158" y="178"/>
                  </a:lnTo>
                  <a:lnTo>
                    <a:pt x="158" y="178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66" y="190"/>
                  </a:lnTo>
                  <a:lnTo>
                    <a:pt x="170" y="190"/>
                  </a:lnTo>
                  <a:lnTo>
                    <a:pt x="178" y="190"/>
                  </a:lnTo>
                  <a:lnTo>
                    <a:pt x="188" y="186"/>
                  </a:lnTo>
                  <a:lnTo>
                    <a:pt x="196" y="180"/>
                  </a:lnTo>
                  <a:lnTo>
                    <a:pt x="196" y="180"/>
                  </a:lnTo>
                  <a:lnTo>
                    <a:pt x="198" y="180"/>
                  </a:lnTo>
                  <a:lnTo>
                    <a:pt x="198" y="180"/>
                  </a:lnTo>
                  <a:lnTo>
                    <a:pt x="204" y="174"/>
                  </a:lnTo>
                  <a:lnTo>
                    <a:pt x="206" y="168"/>
                  </a:lnTo>
                  <a:lnTo>
                    <a:pt x="206" y="152"/>
                  </a:lnTo>
                  <a:lnTo>
                    <a:pt x="206" y="152"/>
                  </a:lnTo>
                  <a:lnTo>
                    <a:pt x="204" y="146"/>
                  </a:lnTo>
                  <a:lnTo>
                    <a:pt x="202" y="142"/>
                  </a:lnTo>
                  <a:lnTo>
                    <a:pt x="194" y="138"/>
                  </a:lnTo>
                  <a:lnTo>
                    <a:pt x="194" y="138"/>
                  </a:lnTo>
                  <a:lnTo>
                    <a:pt x="192" y="134"/>
                  </a:lnTo>
                  <a:lnTo>
                    <a:pt x="190" y="128"/>
                  </a:lnTo>
                  <a:lnTo>
                    <a:pt x="188" y="120"/>
                  </a:lnTo>
                  <a:lnTo>
                    <a:pt x="184" y="114"/>
                  </a:lnTo>
                  <a:lnTo>
                    <a:pt x="184" y="114"/>
                  </a:lnTo>
                  <a:lnTo>
                    <a:pt x="180" y="110"/>
                  </a:lnTo>
                  <a:lnTo>
                    <a:pt x="174" y="108"/>
                  </a:lnTo>
                  <a:lnTo>
                    <a:pt x="168" y="108"/>
                  </a:lnTo>
                  <a:lnTo>
                    <a:pt x="162" y="110"/>
                  </a:lnTo>
                  <a:lnTo>
                    <a:pt x="162" y="110"/>
                  </a:lnTo>
                  <a:lnTo>
                    <a:pt x="150" y="116"/>
                  </a:lnTo>
                  <a:lnTo>
                    <a:pt x="146" y="120"/>
                  </a:lnTo>
                  <a:lnTo>
                    <a:pt x="142" y="120"/>
                  </a:lnTo>
                  <a:lnTo>
                    <a:pt x="142" y="120"/>
                  </a:lnTo>
                  <a:lnTo>
                    <a:pt x="142" y="118"/>
                  </a:lnTo>
                  <a:lnTo>
                    <a:pt x="140" y="114"/>
                  </a:lnTo>
                  <a:lnTo>
                    <a:pt x="140" y="110"/>
                  </a:lnTo>
                  <a:lnTo>
                    <a:pt x="136" y="106"/>
                  </a:lnTo>
                  <a:lnTo>
                    <a:pt x="136" y="106"/>
                  </a:lnTo>
                  <a:lnTo>
                    <a:pt x="126" y="104"/>
                  </a:lnTo>
                  <a:lnTo>
                    <a:pt x="112" y="102"/>
                  </a:lnTo>
                  <a:lnTo>
                    <a:pt x="112" y="102"/>
                  </a:lnTo>
                  <a:lnTo>
                    <a:pt x="128" y="88"/>
                  </a:lnTo>
                  <a:lnTo>
                    <a:pt x="146" y="74"/>
                  </a:lnTo>
                  <a:lnTo>
                    <a:pt x="164" y="64"/>
                  </a:lnTo>
                  <a:lnTo>
                    <a:pt x="184" y="54"/>
                  </a:lnTo>
                  <a:lnTo>
                    <a:pt x="206" y="48"/>
                  </a:lnTo>
                  <a:lnTo>
                    <a:pt x="228" y="42"/>
                  </a:lnTo>
                  <a:lnTo>
                    <a:pt x="250" y="40"/>
                  </a:lnTo>
                  <a:lnTo>
                    <a:pt x="272" y="38"/>
                  </a:lnTo>
                  <a:lnTo>
                    <a:pt x="272" y="38"/>
                  </a:lnTo>
                  <a:lnTo>
                    <a:pt x="272" y="38"/>
                  </a:lnTo>
                  <a:lnTo>
                    <a:pt x="272" y="38"/>
                  </a:lnTo>
                  <a:lnTo>
                    <a:pt x="272" y="38"/>
                  </a:lnTo>
                  <a:lnTo>
                    <a:pt x="296" y="40"/>
                  </a:lnTo>
                  <a:lnTo>
                    <a:pt x="320" y="42"/>
                  </a:lnTo>
                  <a:lnTo>
                    <a:pt x="342" y="48"/>
                  </a:lnTo>
                  <a:lnTo>
                    <a:pt x="364" y="56"/>
                  </a:lnTo>
                  <a:lnTo>
                    <a:pt x="384" y="66"/>
                  </a:lnTo>
                  <a:lnTo>
                    <a:pt x="404" y="78"/>
                  </a:lnTo>
                  <a:lnTo>
                    <a:pt x="422" y="92"/>
                  </a:lnTo>
                  <a:lnTo>
                    <a:pt x="440" y="108"/>
                  </a:lnTo>
                  <a:lnTo>
                    <a:pt x="440" y="108"/>
                  </a:lnTo>
                  <a:lnTo>
                    <a:pt x="454" y="122"/>
                  </a:lnTo>
                  <a:lnTo>
                    <a:pt x="466" y="138"/>
                  </a:lnTo>
                  <a:lnTo>
                    <a:pt x="466" y="138"/>
                  </a:lnTo>
                  <a:lnTo>
                    <a:pt x="424" y="152"/>
                  </a:lnTo>
                  <a:lnTo>
                    <a:pt x="406" y="160"/>
                  </a:lnTo>
                  <a:lnTo>
                    <a:pt x="396" y="164"/>
                  </a:lnTo>
                  <a:lnTo>
                    <a:pt x="396" y="164"/>
                  </a:lnTo>
                  <a:lnTo>
                    <a:pt x="392" y="168"/>
                  </a:lnTo>
                  <a:lnTo>
                    <a:pt x="384" y="170"/>
                  </a:lnTo>
                  <a:lnTo>
                    <a:pt x="376" y="172"/>
                  </a:lnTo>
                  <a:lnTo>
                    <a:pt x="370" y="170"/>
                  </a:lnTo>
                  <a:lnTo>
                    <a:pt x="370" y="170"/>
                  </a:lnTo>
                  <a:lnTo>
                    <a:pt x="360" y="164"/>
                  </a:lnTo>
                  <a:lnTo>
                    <a:pt x="356" y="162"/>
                  </a:lnTo>
                  <a:lnTo>
                    <a:pt x="350" y="162"/>
                  </a:lnTo>
                  <a:lnTo>
                    <a:pt x="350" y="162"/>
                  </a:lnTo>
                  <a:lnTo>
                    <a:pt x="342" y="164"/>
                  </a:lnTo>
                  <a:lnTo>
                    <a:pt x="336" y="170"/>
                  </a:lnTo>
                  <a:lnTo>
                    <a:pt x="336" y="170"/>
                  </a:lnTo>
                  <a:lnTo>
                    <a:pt x="330" y="176"/>
                  </a:lnTo>
                  <a:lnTo>
                    <a:pt x="320" y="182"/>
                  </a:lnTo>
                  <a:lnTo>
                    <a:pt x="320" y="182"/>
                  </a:lnTo>
                  <a:lnTo>
                    <a:pt x="316" y="182"/>
                  </a:lnTo>
                  <a:lnTo>
                    <a:pt x="310" y="182"/>
                  </a:lnTo>
                  <a:lnTo>
                    <a:pt x="310" y="182"/>
                  </a:lnTo>
                  <a:lnTo>
                    <a:pt x="308" y="182"/>
                  </a:lnTo>
                  <a:lnTo>
                    <a:pt x="308" y="182"/>
                  </a:lnTo>
                  <a:lnTo>
                    <a:pt x="302" y="182"/>
                  </a:lnTo>
                  <a:lnTo>
                    <a:pt x="302" y="182"/>
                  </a:lnTo>
                  <a:lnTo>
                    <a:pt x="296" y="184"/>
                  </a:lnTo>
                  <a:lnTo>
                    <a:pt x="296" y="184"/>
                  </a:lnTo>
                  <a:lnTo>
                    <a:pt x="294" y="188"/>
                  </a:lnTo>
                  <a:lnTo>
                    <a:pt x="292" y="192"/>
                  </a:lnTo>
                  <a:lnTo>
                    <a:pt x="294" y="200"/>
                  </a:lnTo>
                  <a:lnTo>
                    <a:pt x="298" y="206"/>
                  </a:lnTo>
                  <a:lnTo>
                    <a:pt x="304" y="208"/>
                  </a:lnTo>
                  <a:lnTo>
                    <a:pt x="304" y="208"/>
                  </a:lnTo>
                  <a:lnTo>
                    <a:pt x="308" y="206"/>
                  </a:lnTo>
                  <a:lnTo>
                    <a:pt x="312" y="200"/>
                  </a:lnTo>
                  <a:lnTo>
                    <a:pt x="316" y="196"/>
                  </a:lnTo>
                  <a:lnTo>
                    <a:pt x="320" y="194"/>
                  </a:lnTo>
                  <a:lnTo>
                    <a:pt x="320" y="194"/>
                  </a:lnTo>
                  <a:lnTo>
                    <a:pt x="328" y="198"/>
                  </a:lnTo>
                  <a:lnTo>
                    <a:pt x="332" y="204"/>
                  </a:lnTo>
                  <a:lnTo>
                    <a:pt x="332" y="204"/>
                  </a:lnTo>
                  <a:lnTo>
                    <a:pt x="332" y="208"/>
                  </a:lnTo>
                  <a:lnTo>
                    <a:pt x="330" y="214"/>
                  </a:lnTo>
                  <a:lnTo>
                    <a:pt x="326" y="220"/>
                  </a:lnTo>
                  <a:lnTo>
                    <a:pt x="322" y="224"/>
                  </a:lnTo>
                  <a:lnTo>
                    <a:pt x="322" y="224"/>
                  </a:lnTo>
                  <a:lnTo>
                    <a:pt x="310" y="226"/>
                  </a:lnTo>
                  <a:lnTo>
                    <a:pt x="298" y="228"/>
                  </a:lnTo>
                  <a:lnTo>
                    <a:pt x="298" y="228"/>
                  </a:lnTo>
                  <a:lnTo>
                    <a:pt x="288" y="226"/>
                  </a:lnTo>
                  <a:lnTo>
                    <a:pt x="280" y="226"/>
                  </a:lnTo>
                  <a:lnTo>
                    <a:pt x="276" y="226"/>
                  </a:lnTo>
                  <a:lnTo>
                    <a:pt x="276" y="226"/>
                  </a:lnTo>
                  <a:lnTo>
                    <a:pt x="270" y="232"/>
                  </a:lnTo>
                  <a:lnTo>
                    <a:pt x="268" y="234"/>
                  </a:lnTo>
                  <a:lnTo>
                    <a:pt x="268" y="240"/>
                  </a:lnTo>
                  <a:lnTo>
                    <a:pt x="268" y="240"/>
                  </a:lnTo>
                  <a:lnTo>
                    <a:pt x="270" y="248"/>
                  </a:lnTo>
                  <a:lnTo>
                    <a:pt x="270" y="254"/>
                  </a:lnTo>
                  <a:lnTo>
                    <a:pt x="268" y="258"/>
                  </a:lnTo>
                  <a:lnTo>
                    <a:pt x="266" y="260"/>
                  </a:lnTo>
                  <a:lnTo>
                    <a:pt x="266" y="260"/>
                  </a:lnTo>
                  <a:lnTo>
                    <a:pt x="254" y="264"/>
                  </a:lnTo>
                  <a:lnTo>
                    <a:pt x="252" y="264"/>
                  </a:lnTo>
                  <a:lnTo>
                    <a:pt x="252" y="266"/>
                  </a:lnTo>
                  <a:lnTo>
                    <a:pt x="262" y="268"/>
                  </a:lnTo>
                  <a:lnTo>
                    <a:pt x="262" y="268"/>
                  </a:lnTo>
                  <a:lnTo>
                    <a:pt x="278" y="266"/>
                  </a:lnTo>
                  <a:lnTo>
                    <a:pt x="288" y="264"/>
                  </a:lnTo>
                  <a:lnTo>
                    <a:pt x="298" y="260"/>
                  </a:lnTo>
                  <a:lnTo>
                    <a:pt x="298" y="260"/>
                  </a:lnTo>
                  <a:lnTo>
                    <a:pt x="306" y="256"/>
                  </a:lnTo>
                  <a:lnTo>
                    <a:pt x="312" y="254"/>
                  </a:lnTo>
                  <a:lnTo>
                    <a:pt x="316" y="254"/>
                  </a:lnTo>
                  <a:lnTo>
                    <a:pt x="316" y="254"/>
                  </a:lnTo>
                  <a:lnTo>
                    <a:pt x="322" y="256"/>
                  </a:lnTo>
                  <a:lnTo>
                    <a:pt x="326" y="256"/>
                  </a:lnTo>
                  <a:lnTo>
                    <a:pt x="332" y="254"/>
                  </a:lnTo>
                  <a:lnTo>
                    <a:pt x="336" y="254"/>
                  </a:lnTo>
                  <a:lnTo>
                    <a:pt x="336" y="254"/>
                  </a:lnTo>
                  <a:lnTo>
                    <a:pt x="342" y="254"/>
                  </a:lnTo>
                  <a:lnTo>
                    <a:pt x="346" y="250"/>
                  </a:lnTo>
                  <a:lnTo>
                    <a:pt x="352" y="248"/>
                  </a:lnTo>
                  <a:lnTo>
                    <a:pt x="354" y="246"/>
                  </a:lnTo>
                  <a:lnTo>
                    <a:pt x="358" y="248"/>
                  </a:lnTo>
                  <a:lnTo>
                    <a:pt x="358" y="248"/>
                  </a:lnTo>
                  <a:lnTo>
                    <a:pt x="360" y="252"/>
                  </a:lnTo>
                  <a:lnTo>
                    <a:pt x="360" y="258"/>
                  </a:lnTo>
                  <a:lnTo>
                    <a:pt x="360" y="266"/>
                  </a:lnTo>
                  <a:lnTo>
                    <a:pt x="360" y="266"/>
                  </a:lnTo>
                  <a:lnTo>
                    <a:pt x="354" y="272"/>
                  </a:lnTo>
                  <a:lnTo>
                    <a:pt x="352" y="274"/>
                  </a:lnTo>
                  <a:lnTo>
                    <a:pt x="352" y="278"/>
                  </a:lnTo>
                  <a:lnTo>
                    <a:pt x="352" y="278"/>
                  </a:lnTo>
                  <a:lnTo>
                    <a:pt x="356" y="286"/>
                  </a:lnTo>
                  <a:lnTo>
                    <a:pt x="364" y="294"/>
                  </a:lnTo>
                  <a:lnTo>
                    <a:pt x="364" y="294"/>
                  </a:lnTo>
                  <a:lnTo>
                    <a:pt x="372" y="302"/>
                  </a:lnTo>
                  <a:lnTo>
                    <a:pt x="376" y="302"/>
                  </a:lnTo>
                  <a:lnTo>
                    <a:pt x="380" y="302"/>
                  </a:lnTo>
                  <a:lnTo>
                    <a:pt x="380" y="302"/>
                  </a:lnTo>
                  <a:lnTo>
                    <a:pt x="384" y="294"/>
                  </a:lnTo>
                  <a:lnTo>
                    <a:pt x="386" y="286"/>
                  </a:lnTo>
                  <a:lnTo>
                    <a:pt x="386" y="286"/>
                  </a:lnTo>
                  <a:lnTo>
                    <a:pt x="390" y="286"/>
                  </a:lnTo>
                  <a:lnTo>
                    <a:pt x="398" y="286"/>
                  </a:lnTo>
                  <a:lnTo>
                    <a:pt x="406" y="288"/>
                  </a:lnTo>
                  <a:lnTo>
                    <a:pt x="410" y="292"/>
                  </a:lnTo>
                  <a:lnTo>
                    <a:pt x="410" y="292"/>
                  </a:lnTo>
                  <a:lnTo>
                    <a:pt x="412" y="296"/>
                  </a:lnTo>
                  <a:lnTo>
                    <a:pt x="416" y="300"/>
                  </a:lnTo>
                  <a:lnTo>
                    <a:pt x="422" y="306"/>
                  </a:lnTo>
                  <a:lnTo>
                    <a:pt x="422" y="306"/>
                  </a:lnTo>
                  <a:lnTo>
                    <a:pt x="432" y="310"/>
                  </a:lnTo>
                  <a:lnTo>
                    <a:pt x="432" y="310"/>
                  </a:lnTo>
                  <a:lnTo>
                    <a:pt x="438" y="320"/>
                  </a:lnTo>
                  <a:lnTo>
                    <a:pt x="438" y="320"/>
                  </a:lnTo>
                  <a:lnTo>
                    <a:pt x="442" y="326"/>
                  </a:lnTo>
                  <a:lnTo>
                    <a:pt x="446" y="328"/>
                  </a:lnTo>
                  <a:lnTo>
                    <a:pt x="450" y="328"/>
                  </a:lnTo>
                  <a:lnTo>
                    <a:pt x="454" y="328"/>
                  </a:lnTo>
                  <a:lnTo>
                    <a:pt x="454" y="328"/>
                  </a:lnTo>
                  <a:lnTo>
                    <a:pt x="458" y="324"/>
                  </a:lnTo>
                  <a:lnTo>
                    <a:pt x="462" y="320"/>
                  </a:lnTo>
                  <a:lnTo>
                    <a:pt x="466" y="316"/>
                  </a:lnTo>
                  <a:lnTo>
                    <a:pt x="470" y="316"/>
                  </a:lnTo>
                  <a:lnTo>
                    <a:pt x="470" y="316"/>
                  </a:lnTo>
                  <a:lnTo>
                    <a:pt x="478" y="316"/>
                  </a:lnTo>
                  <a:lnTo>
                    <a:pt x="482" y="316"/>
                  </a:lnTo>
                  <a:lnTo>
                    <a:pt x="488" y="320"/>
                  </a:lnTo>
                  <a:lnTo>
                    <a:pt x="488" y="320"/>
                  </a:lnTo>
                  <a:lnTo>
                    <a:pt x="500" y="334"/>
                  </a:lnTo>
                  <a:lnTo>
                    <a:pt x="500" y="334"/>
                  </a:lnTo>
                  <a:lnTo>
                    <a:pt x="490" y="364"/>
                  </a:lnTo>
                  <a:lnTo>
                    <a:pt x="478" y="392"/>
                  </a:lnTo>
                  <a:lnTo>
                    <a:pt x="460" y="418"/>
                  </a:lnTo>
                  <a:lnTo>
                    <a:pt x="440" y="442"/>
                  </a:lnTo>
                  <a:lnTo>
                    <a:pt x="440" y="442"/>
                  </a:lnTo>
                  <a:close/>
                  <a:moveTo>
                    <a:pt x="364" y="346"/>
                  </a:moveTo>
                  <a:lnTo>
                    <a:pt x="364" y="346"/>
                  </a:lnTo>
                  <a:lnTo>
                    <a:pt x="360" y="344"/>
                  </a:lnTo>
                  <a:lnTo>
                    <a:pt x="358" y="338"/>
                  </a:lnTo>
                  <a:lnTo>
                    <a:pt x="354" y="326"/>
                  </a:lnTo>
                  <a:lnTo>
                    <a:pt x="354" y="326"/>
                  </a:lnTo>
                  <a:lnTo>
                    <a:pt x="352" y="320"/>
                  </a:lnTo>
                  <a:lnTo>
                    <a:pt x="348" y="314"/>
                  </a:lnTo>
                  <a:lnTo>
                    <a:pt x="344" y="308"/>
                  </a:lnTo>
                  <a:lnTo>
                    <a:pt x="338" y="304"/>
                  </a:lnTo>
                  <a:lnTo>
                    <a:pt x="338" y="304"/>
                  </a:lnTo>
                  <a:lnTo>
                    <a:pt x="332" y="304"/>
                  </a:lnTo>
                  <a:lnTo>
                    <a:pt x="328" y="302"/>
                  </a:lnTo>
                  <a:lnTo>
                    <a:pt x="324" y="302"/>
                  </a:lnTo>
                  <a:lnTo>
                    <a:pt x="318" y="302"/>
                  </a:lnTo>
                  <a:lnTo>
                    <a:pt x="318" y="302"/>
                  </a:lnTo>
                  <a:lnTo>
                    <a:pt x="306" y="294"/>
                  </a:lnTo>
                  <a:lnTo>
                    <a:pt x="292" y="288"/>
                  </a:lnTo>
                  <a:lnTo>
                    <a:pt x="292" y="288"/>
                  </a:lnTo>
                  <a:lnTo>
                    <a:pt x="280" y="286"/>
                  </a:lnTo>
                  <a:lnTo>
                    <a:pt x="274" y="284"/>
                  </a:lnTo>
                  <a:lnTo>
                    <a:pt x="268" y="284"/>
                  </a:lnTo>
                  <a:lnTo>
                    <a:pt x="268" y="284"/>
                  </a:lnTo>
                  <a:lnTo>
                    <a:pt x="262" y="282"/>
                  </a:lnTo>
                  <a:lnTo>
                    <a:pt x="256" y="284"/>
                  </a:lnTo>
                  <a:lnTo>
                    <a:pt x="250" y="288"/>
                  </a:lnTo>
                  <a:lnTo>
                    <a:pt x="250" y="288"/>
                  </a:lnTo>
                  <a:lnTo>
                    <a:pt x="238" y="310"/>
                  </a:lnTo>
                  <a:lnTo>
                    <a:pt x="238" y="310"/>
                  </a:lnTo>
                  <a:lnTo>
                    <a:pt x="236" y="314"/>
                  </a:lnTo>
                  <a:lnTo>
                    <a:pt x="236" y="322"/>
                  </a:lnTo>
                  <a:lnTo>
                    <a:pt x="236" y="338"/>
                  </a:lnTo>
                  <a:lnTo>
                    <a:pt x="236" y="338"/>
                  </a:lnTo>
                  <a:lnTo>
                    <a:pt x="238" y="342"/>
                  </a:lnTo>
                  <a:lnTo>
                    <a:pt x="244" y="350"/>
                  </a:lnTo>
                  <a:lnTo>
                    <a:pt x="252" y="356"/>
                  </a:lnTo>
                  <a:lnTo>
                    <a:pt x="252" y="356"/>
                  </a:lnTo>
                  <a:lnTo>
                    <a:pt x="256" y="362"/>
                  </a:lnTo>
                  <a:lnTo>
                    <a:pt x="260" y="366"/>
                  </a:lnTo>
                  <a:lnTo>
                    <a:pt x="264" y="368"/>
                  </a:lnTo>
                  <a:lnTo>
                    <a:pt x="264" y="368"/>
                  </a:lnTo>
                  <a:lnTo>
                    <a:pt x="268" y="366"/>
                  </a:lnTo>
                  <a:lnTo>
                    <a:pt x="274" y="364"/>
                  </a:lnTo>
                  <a:lnTo>
                    <a:pt x="280" y="362"/>
                  </a:lnTo>
                  <a:lnTo>
                    <a:pt x="286" y="360"/>
                  </a:lnTo>
                  <a:lnTo>
                    <a:pt x="286" y="360"/>
                  </a:lnTo>
                  <a:lnTo>
                    <a:pt x="292" y="360"/>
                  </a:lnTo>
                  <a:lnTo>
                    <a:pt x="296" y="362"/>
                  </a:lnTo>
                  <a:lnTo>
                    <a:pt x="300" y="368"/>
                  </a:lnTo>
                  <a:lnTo>
                    <a:pt x="300" y="368"/>
                  </a:lnTo>
                  <a:lnTo>
                    <a:pt x="302" y="382"/>
                  </a:lnTo>
                  <a:lnTo>
                    <a:pt x="304" y="394"/>
                  </a:lnTo>
                  <a:lnTo>
                    <a:pt x="304" y="394"/>
                  </a:lnTo>
                  <a:lnTo>
                    <a:pt x="304" y="416"/>
                  </a:lnTo>
                  <a:lnTo>
                    <a:pt x="304" y="428"/>
                  </a:lnTo>
                  <a:lnTo>
                    <a:pt x="306" y="434"/>
                  </a:lnTo>
                  <a:lnTo>
                    <a:pt x="306" y="434"/>
                  </a:lnTo>
                  <a:lnTo>
                    <a:pt x="316" y="444"/>
                  </a:lnTo>
                  <a:lnTo>
                    <a:pt x="324" y="450"/>
                  </a:lnTo>
                  <a:lnTo>
                    <a:pt x="330" y="452"/>
                  </a:lnTo>
                  <a:lnTo>
                    <a:pt x="330" y="452"/>
                  </a:lnTo>
                  <a:lnTo>
                    <a:pt x="334" y="452"/>
                  </a:lnTo>
                  <a:lnTo>
                    <a:pt x="338" y="448"/>
                  </a:lnTo>
                  <a:lnTo>
                    <a:pt x="348" y="438"/>
                  </a:lnTo>
                  <a:lnTo>
                    <a:pt x="348" y="438"/>
                  </a:lnTo>
                  <a:lnTo>
                    <a:pt x="352" y="432"/>
                  </a:lnTo>
                  <a:lnTo>
                    <a:pt x="354" y="424"/>
                  </a:lnTo>
                  <a:lnTo>
                    <a:pt x="358" y="410"/>
                  </a:lnTo>
                  <a:lnTo>
                    <a:pt x="358" y="384"/>
                  </a:lnTo>
                  <a:lnTo>
                    <a:pt x="358" y="384"/>
                  </a:lnTo>
                  <a:lnTo>
                    <a:pt x="360" y="382"/>
                  </a:lnTo>
                  <a:lnTo>
                    <a:pt x="362" y="378"/>
                  </a:lnTo>
                  <a:lnTo>
                    <a:pt x="370" y="368"/>
                  </a:lnTo>
                  <a:lnTo>
                    <a:pt x="370" y="368"/>
                  </a:lnTo>
                  <a:lnTo>
                    <a:pt x="378" y="360"/>
                  </a:lnTo>
                  <a:lnTo>
                    <a:pt x="378" y="354"/>
                  </a:lnTo>
                  <a:lnTo>
                    <a:pt x="378" y="348"/>
                  </a:lnTo>
                  <a:lnTo>
                    <a:pt x="378" y="348"/>
                  </a:lnTo>
                  <a:lnTo>
                    <a:pt x="376" y="346"/>
                  </a:lnTo>
                  <a:lnTo>
                    <a:pt x="374" y="346"/>
                  </a:lnTo>
                  <a:lnTo>
                    <a:pt x="368" y="346"/>
                  </a:lnTo>
                  <a:lnTo>
                    <a:pt x="364" y="346"/>
                  </a:lnTo>
                  <a:lnTo>
                    <a:pt x="364" y="3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innerShdw blurRad="12700" dist="38100" dir="13500000">
                <a:prstClr val="black">
                  <a:alpha val="8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4" name="Freeform 11"/>
            <p:cNvSpPr>
              <a:spLocks/>
            </p:cNvSpPr>
            <p:nvPr/>
          </p:nvSpPr>
          <p:spPr bwMode="auto">
            <a:xfrm>
              <a:off x="1206500" y="1705799"/>
              <a:ext cx="2101850" cy="2105025"/>
            </a:xfrm>
            <a:custGeom>
              <a:avLst/>
              <a:gdLst/>
              <a:ahLst/>
              <a:cxnLst>
                <a:cxn ang="0">
                  <a:pos x="1324" y="698"/>
                </a:cxn>
                <a:cxn ang="0">
                  <a:pos x="1310" y="796"/>
                </a:cxn>
                <a:cxn ang="0">
                  <a:pos x="1284" y="890"/>
                </a:cxn>
                <a:cxn ang="0">
                  <a:pos x="1244" y="978"/>
                </a:cxn>
                <a:cxn ang="0">
                  <a:pos x="1192" y="1060"/>
                </a:cxn>
                <a:cxn ang="0">
                  <a:pos x="1130" y="1132"/>
                </a:cxn>
                <a:cxn ang="0">
                  <a:pos x="1058" y="1194"/>
                </a:cxn>
                <a:cxn ang="0">
                  <a:pos x="978" y="1246"/>
                </a:cxn>
                <a:cxn ang="0">
                  <a:pos x="890" y="1286"/>
                </a:cxn>
                <a:cxn ang="0">
                  <a:pos x="796" y="1312"/>
                </a:cxn>
                <a:cxn ang="0">
                  <a:pos x="696" y="1324"/>
                </a:cxn>
                <a:cxn ang="0">
                  <a:pos x="628" y="1324"/>
                </a:cxn>
                <a:cxn ang="0">
                  <a:pos x="528" y="1312"/>
                </a:cxn>
                <a:cxn ang="0">
                  <a:pos x="434" y="1286"/>
                </a:cxn>
                <a:cxn ang="0">
                  <a:pos x="346" y="1246"/>
                </a:cxn>
                <a:cxn ang="0">
                  <a:pos x="266" y="1194"/>
                </a:cxn>
                <a:cxn ang="0">
                  <a:pos x="194" y="1132"/>
                </a:cxn>
                <a:cxn ang="0">
                  <a:pos x="130" y="1060"/>
                </a:cxn>
                <a:cxn ang="0">
                  <a:pos x="80" y="978"/>
                </a:cxn>
                <a:cxn ang="0">
                  <a:pos x="40" y="890"/>
                </a:cxn>
                <a:cxn ang="0">
                  <a:pos x="12" y="796"/>
                </a:cxn>
                <a:cxn ang="0">
                  <a:pos x="0" y="698"/>
                </a:cxn>
                <a:cxn ang="0">
                  <a:pos x="0" y="628"/>
                </a:cxn>
                <a:cxn ang="0">
                  <a:pos x="12" y="530"/>
                </a:cxn>
                <a:cxn ang="0">
                  <a:pos x="40" y="436"/>
                </a:cxn>
                <a:cxn ang="0">
                  <a:pos x="80" y="348"/>
                </a:cxn>
                <a:cxn ang="0">
                  <a:pos x="130" y="266"/>
                </a:cxn>
                <a:cxn ang="0">
                  <a:pos x="194" y="194"/>
                </a:cxn>
                <a:cxn ang="0">
                  <a:pos x="266" y="132"/>
                </a:cxn>
                <a:cxn ang="0">
                  <a:pos x="346" y="80"/>
                </a:cxn>
                <a:cxn ang="0">
                  <a:pos x="434" y="40"/>
                </a:cxn>
                <a:cxn ang="0">
                  <a:pos x="528" y="14"/>
                </a:cxn>
                <a:cxn ang="0">
                  <a:pos x="628" y="2"/>
                </a:cxn>
                <a:cxn ang="0">
                  <a:pos x="696" y="2"/>
                </a:cxn>
                <a:cxn ang="0">
                  <a:pos x="796" y="14"/>
                </a:cxn>
                <a:cxn ang="0">
                  <a:pos x="890" y="40"/>
                </a:cxn>
                <a:cxn ang="0">
                  <a:pos x="978" y="80"/>
                </a:cxn>
                <a:cxn ang="0">
                  <a:pos x="1058" y="132"/>
                </a:cxn>
                <a:cxn ang="0">
                  <a:pos x="1130" y="194"/>
                </a:cxn>
                <a:cxn ang="0">
                  <a:pos x="1192" y="266"/>
                </a:cxn>
                <a:cxn ang="0">
                  <a:pos x="1244" y="348"/>
                </a:cxn>
                <a:cxn ang="0">
                  <a:pos x="1284" y="436"/>
                </a:cxn>
                <a:cxn ang="0">
                  <a:pos x="1310" y="530"/>
                </a:cxn>
                <a:cxn ang="0">
                  <a:pos x="1324" y="628"/>
                </a:cxn>
              </a:cxnLst>
              <a:rect l="0" t="0" r="r" b="b"/>
              <a:pathLst>
                <a:path w="1324" h="1326">
                  <a:moveTo>
                    <a:pt x="1324" y="664"/>
                  </a:moveTo>
                  <a:lnTo>
                    <a:pt x="1324" y="664"/>
                  </a:lnTo>
                  <a:lnTo>
                    <a:pt x="1324" y="698"/>
                  </a:lnTo>
                  <a:lnTo>
                    <a:pt x="1320" y="730"/>
                  </a:lnTo>
                  <a:lnTo>
                    <a:pt x="1316" y="764"/>
                  </a:lnTo>
                  <a:lnTo>
                    <a:pt x="1310" y="796"/>
                  </a:lnTo>
                  <a:lnTo>
                    <a:pt x="1304" y="828"/>
                  </a:lnTo>
                  <a:lnTo>
                    <a:pt x="1294" y="860"/>
                  </a:lnTo>
                  <a:lnTo>
                    <a:pt x="1284" y="890"/>
                  </a:lnTo>
                  <a:lnTo>
                    <a:pt x="1272" y="920"/>
                  </a:lnTo>
                  <a:lnTo>
                    <a:pt x="1258" y="950"/>
                  </a:lnTo>
                  <a:lnTo>
                    <a:pt x="1244" y="978"/>
                  </a:lnTo>
                  <a:lnTo>
                    <a:pt x="1228" y="1006"/>
                  </a:lnTo>
                  <a:lnTo>
                    <a:pt x="1212" y="1034"/>
                  </a:lnTo>
                  <a:lnTo>
                    <a:pt x="1192" y="1060"/>
                  </a:lnTo>
                  <a:lnTo>
                    <a:pt x="1172" y="1084"/>
                  </a:lnTo>
                  <a:lnTo>
                    <a:pt x="1152" y="1108"/>
                  </a:lnTo>
                  <a:lnTo>
                    <a:pt x="1130" y="1132"/>
                  </a:lnTo>
                  <a:lnTo>
                    <a:pt x="1108" y="1154"/>
                  </a:lnTo>
                  <a:lnTo>
                    <a:pt x="1084" y="1174"/>
                  </a:lnTo>
                  <a:lnTo>
                    <a:pt x="1058" y="1194"/>
                  </a:lnTo>
                  <a:lnTo>
                    <a:pt x="1032" y="1212"/>
                  </a:lnTo>
                  <a:lnTo>
                    <a:pt x="1006" y="1230"/>
                  </a:lnTo>
                  <a:lnTo>
                    <a:pt x="978" y="1246"/>
                  </a:lnTo>
                  <a:lnTo>
                    <a:pt x="948" y="1260"/>
                  </a:lnTo>
                  <a:lnTo>
                    <a:pt x="920" y="1274"/>
                  </a:lnTo>
                  <a:lnTo>
                    <a:pt x="890" y="1286"/>
                  </a:lnTo>
                  <a:lnTo>
                    <a:pt x="858" y="1296"/>
                  </a:lnTo>
                  <a:lnTo>
                    <a:pt x="828" y="1304"/>
                  </a:lnTo>
                  <a:lnTo>
                    <a:pt x="796" y="1312"/>
                  </a:lnTo>
                  <a:lnTo>
                    <a:pt x="762" y="1318"/>
                  </a:lnTo>
                  <a:lnTo>
                    <a:pt x="730" y="1322"/>
                  </a:lnTo>
                  <a:lnTo>
                    <a:pt x="696" y="1324"/>
                  </a:lnTo>
                  <a:lnTo>
                    <a:pt x="662" y="1326"/>
                  </a:lnTo>
                  <a:lnTo>
                    <a:pt x="662" y="1326"/>
                  </a:lnTo>
                  <a:lnTo>
                    <a:pt x="628" y="1324"/>
                  </a:lnTo>
                  <a:lnTo>
                    <a:pt x="594" y="1322"/>
                  </a:lnTo>
                  <a:lnTo>
                    <a:pt x="560" y="1318"/>
                  </a:lnTo>
                  <a:lnTo>
                    <a:pt x="528" y="1312"/>
                  </a:lnTo>
                  <a:lnTo>
                    <a:pt x="496" y="1304"/>
                  </a:lnTo>
                  <a:lnTo>
                    <a:pt x="464" y="1296"/>
                  </a:lnTo>
                  <a:lnTo>
                    <a:pt x="434" y="1286"/>
                  </a:lnTo>
                  <a:lnTo>
                    <a:pt x="404" y="1274"/>
                  </a:lnTo>
                  <a:lnTo>
                    <a:pt x="374" y="1260"/>
                  </a:lnTo>
                  <a:lnTo>
                    <a:pt x="346" y="1246"/>
                  </a:lnTo>
                  <a:lnTo>
                    <a:pt x="318" y="1230"/>
                  </a:lnTo>
                  <a:lnTo>
                    <a:pt x="292" y="1212"/>
                  </a:lnTo>
                  <a:lnTo>
                    <a:pt x="266" y="1194"/>
                  </a:lnTo>
                  <a:lnTo>
                    <a:pt x="240" y="1174"/>
                  </a:lnTo>
                  <a:lnTo>
                    <a:pt x="216" y="1154"/>
                  </a:lnTo>
                  <a:lnTo>
                    <a:pt x="194" y="1132"/>
                  </a:lnTo>
                  <a:lnTo>
                    <a:pt x="172" y="1108"/>
                  </a:lnTo>
                  <a:lnTo>
                    <a:pt x="150" y="1084"/>
                  </a:lnTo>
                  <a:lnTo>
                    <a:pt x="130" y="1060"/>
                  </a:lnTo>
                  <a:lnTo>
                    <a:pt x="112" y="1034"/>
                  </a:lnTo>
                  <a:lnTo>
                    <a:pt x="96" y="1006"/>
                  </a:lnTo>
                  <a:lnTo>
                    <a:pt x="80" y="978"/>
                  </a:lnTo>
                  <a:lnTo>
                    <a:pt x="64" y="950"/>
                  </a:lnTo>
                  <a:lnTo>
                    <a:pt x="52" y="920"/>
                  </a:lnTo>
                  <a:lnTo>
                    <a:pt x="40" y="890"/>
                  </a:lnTo>
                  <a:lnTo>
                    <a:pt x="28" y="860"/>
                  </a:lnTo>
                  <a:lnTo>
                    <a:pt x="20" y="828"/>
                  </a:lnTo>
                  <a:lnTo>
                    <a:pt x="12" y="796"/>
                  </a:lnTo>
                  <a:lnTo>
                    <a:pt x="6" y="764"/>
                  </a:lnTo>
                  <a:lnTo>
                    <a:pt x="2" y="730"/>
                  </a:lnTo>
                  <a:lnTo>
                    <a:pt x="0" y="698"/>
                  </a:lnTo>
                  <a:lnTo>
                    <a:pt x="0" y="664"/>
                  </a:lnTo>
                  <a:lnTo>
                    <a:pt x="0" y="664"/>
                  </a:lnTo>
                  <a:lnTo>
                    <a:pt x="0" y="628"/>
                  </a:lnTo>
                  <a:lnTo>
                    <a:pt x="2" y="596"/>
                  </a:lnTo>
                  <a:lnTo>
                    <a:pt x="6" y="562"/>
                  </a:lnTo>
                  <a:lnTo>
                    <a:pt x="12" y="530"/>
                  </a:lnTo>
                  <a:lnTo>
                    <a:pt x="20" y="498"/>
                  </a:lnTo>
                  <a:lnTo>
                    <a:pt x="28" y="466"/>
                  </a:lnTo>
                  <a:lnTo>
                    <a:pt x="40" y="436"/>
                  </a:lnTo>
                  <a:lnTo>
                    <a:pt x="52" y="406"/>
                  </a:lnTo>
                  <a:lnTo>
                    <a:pt x="64" y="376"/>
                  </a:lnTo>
                  <a:lnTo>
                    <a:pt x="80" y="348"/>
                  </a:lnTo>
                  <a:lnTo>
                    <a:pt x="96" y="320"/>
                  </a:lnTo>
                  <a:lnTo>
                    <a:pt x="112" y="292"/>
                  </a:lnTo>
                  <a:lnTo>
                    <a:pt x="130" y="266"/>
                  </a:lnTo>
                  <a:lnTo>
                    <a:pt x="150" y="242"/>
                  </a:lnTo>
                  <a:lnTo>
                    <a:pt x="172" y="218"/>
                  </a:lnTo>
                  <a:lnTo>
                    <a:pt x="194" y="194"/>
                  </a:lnTo>
                  <a:lnTo>
                    <a:pt x="216" y="172"/>
                  </a:lnTo>
                  <a:lnTo>
                    <a:pt x="240" y="152"/>
                  </a:lnTo>
                  <a:lnTo>
                    <a:pt x="266" y="132"/>
                  </a:lnTo>
                  <a:lnTo>
                    <a:pt x="292" y="114"/>
                  </a:lnTo>
                  <a:lnTo>
                    <a:pt x="318" y="96"/>
                  </a:lnTo>
                  <a:lnTo>
                    <a:pt x="346" y="80"/>
                  </a:lnTo>
                  <a:lnTo>
                    <a:pt x="374" y="66"/>
                  </a:lnTo>
                  <a:lnTo>
                    <a:pt x="404" y="52"/>
                  </a:lnTo>
                  <a:lnTo>
                    <a:pt x="434" y="40"/>
                  </a:lnTo>
                  <a:lnTo>
                    <a:pt x="464" y="30"/>
                  </a:lnTo>
                  <a:lnTo>
                    <a:pt x="496" y="22"/>
                  </a:lnTo>
                  <a:lnTo>
                    <a:pt x="528" y="14"/>
                  </a:lnTo>
                  <a:lnTo>
                    <a:pt x="560" y="8"/>
                  </a:lnTo>
                  <a:lnTo>
                    <a:pt x="594" y="4"/>
                  </a:lnTo>
                  <a:lnTo>
                    <a:pt x="628" y="2"/>
                  </a:lnTo>
                  <a:lnTo>
                    <a:pt x="662" y="0"/>
                  </a:lnTo>
                  <a:lnTo>
                    <a:pt x="662" y="0"/>
                  </a:lnTo>
                  <a:lnTo>
                    <a:pt x="696" y="2"/>
                  </a:lnTo>
                  <a:lnTo>
                    <a:pt x="730" y="4"/>
                  </a:lnTo>
                  <a:lnTo>
                    <a:pt x="762" y="8"/>
                  </a:lnTo>
                  <a:lnTo>
                    <a:pt x="796" y="14"/>
                  </a:lnTo>
                  <a:lnTo>
                    <a:pt x="828" y="22"/>
                  </a:lnTo>
                  <a:lnTo>
                    <a:pt x="858" y="30"/>
                  </a:lnTo>
                  <a:lnTo>
                    <a:pt x="890" y="40"/>
                  </a:lnTo>
                  <a:lnTo>
                    <a:pt x="920" y="52"/>
                  </a:lnTo>
                  <a:lnTo>
                    <a:pt x="948" y="66"/>
                  </a:lnTo>
                  <a:lnTo>
                    <a:pt x="978" y="80"/>
                  </a:lnTo>
                  <a:lnTo>
                    <a:pt x="1006" y="96"/>
                  </a:lnTo>
                  <a:lnTo>
                    <a:pt x="1032" y="114"/>
                  </a:lnTo>
                  <a:lnTo>
                    <a:pt x="1058" y="132"/>
                  </a:lnTo>
                  <a:lnTo>
                    <a:pt x="1084" y="152"/>
                  </a:lnTo>
                  <a:lnTo>
                    <a:pt x="1108" y="172"/>
                  </a:lnTo>
                  <a:lnTo>
                    <a:pt x="1130" y="194"/>
                  </a:lnTo>
                  <a:lnTo>
                    <a:pt x="1152" y="218"/>
                  </a:lnTo>
                  <a:lnTo>
                    <a:pt x="1172" y="242"/>
                  </a:lnTo>
                  <a:lnTo>
                    <a:pt x="1192" y="266"/>
                  </a:lnTo>
                  <a:lnTo>
                    <a:pt x="1212" y="292"/>
                  </a:lnTo>
                  <a:lnTo>
                    <a:pt x="1228" y="320"/>
                  </a:lnTo>
                  <a:lnTo>
                    <a:pt x="1244" y="348"/>
                  </a:lnTo>
                  <a:lnTo>
                    <a:pt x="1258" y="376"/>
                  </a:lnTo>
                  <a:lnTo>
                    <a:pt x="1272" y="406"/>
                  </a:lnTo>
                  <a:lnTo>
                    <a:pt x="1284" y="436"/>
                  </a:lnTo>
                  <a:lnTo>
                    <a:pt x="1294" y="466"/>
                  </a:lnTo>
                  <a:lnTo>
                    <a:pt x="1304" y="498"/>
                  </a:lnTo>
                  <a:lnTo>
                    <a:pt x="1310" y="530"/>
                  </a:lnTo>
                  <a:lnTo>
                    <a:pt x="1316" y="562"/>
                  </a:lnTo>
                  <a:lnTo>
                    <a:pt x="1320" y="596"/>
                  </a:lnTo>
                  <a:lnTo>
                    <a:pt x="1324" y="628"/>
                  </a:lnTo>
                  <a:lnTo>
                    <a:pt x="1324" y="664"/>
                  </a:lnTo>
                  <a:lnTo>
                    <a:pt x="1324" y="664"/>
                  </a:lnTo>
                  <a:close/>
                </a:path>
              </a:pathLst>
            </a:cu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5" name="Freeform 12"/>
            <p:cNvSpPr>
              <a:spLocks noEditPoints="1"/>
            </p:cNvSpPr>
            <p:nvPr/>
          </p:nvSpPr>
          <p:spPr bwMode="auto">
            <a:xfrm>
              <a:off x="1612900" y="2153474"/>
              <a:ext cx="1289050" cy="1209675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102" y="0"/>
                </a:cxn>
                <a:cxn ang="0">
                  <a:pos x="80" y="2"/>
                </a:cxn>
                <a:cxn ang="0">
                  <a:pos x="62" y="8"/>
                </a:cxn>
                <a:cxn ang="0">
                  <a:pos x="44" y="18"/>
                </a:cxn>
                <a:cxn ang="0">
                  <a:pos x="30" y="30"/>
                </a:cxn>
                <a:cxn ang="0">
                  <a:pos x="18" y="46"/>
                </a:cxn>
                <a:cxn ang="0">
                  <a:pos x="8" y="62"/>
                </a:cxn>
                <a:cxn ang="0">
                  <a:pos x="2" y="82"/>
                </a:cxn>
                <a:cxn ang="0">
                  <a:pos x="0" y="102"/>
                </a:cxn>
                <a:cxn ang="0">
                  <a:pos x="0" y="508"/>
                </a:cxn>
                <a:cxn ang="0">
                  <a:pos x="0" y="508"/>
                </a:cxn>
                <a:cxn ang="0">
                  <a:pos x="2" y="528"/>
                </a:cxn>
                <a:cxn ang="0">
                  <a:pos x="8" y="548"/>
                </a:cxn>
                <a:cxn ang="0">
                  <a:pos x="18" y="564"/>
                </a:cxn>
                <a:cxn ang="0">
                  <a:pos x="30" y="580"/>
                </a:cxn>
                <a:cxn ang="0">
                  <a:pos x="44" y="592"/>
                </a:cxn>
                <a:cxn ang="0">
                  <a:pos x="62" y="602"/>
                </a:cxn>
                <a:cxn ang="0">
                  <a:pos x="80" y="608"/>
                </a:cxn>
                <a:cxn ang="0">
                  <a:pos x="102" y="610"/>
                </a:cxn>
                <a:cxn ang="0">
                  <a:pos x="168" y="610"/>
                </a:cxn>
                <a:cxn ang="0">
                  <a:pos x="102" y="710"/>
                </a:cxn>
                <a:cxn ang="0">
                  <a:pos x="152" y="762"/>
                </a:cxn>
                <a:cxn ang="0">
                  <a:pos x="354" y="610"/>
                </a:cxn>
                <a:cxn ang="0">
                  <a:pos x="354" y="660"/>
                </a:cxn>
                <a:cxn ang="0">
                  <a:pos x="456" y="660"/>
                </a:cxn>
                <a:cxn ang="0">
                  <a:pos x="456" y="610"/>
                </a:cxn>
                <a:cxn ang="0">
                  <a:pos x="458" y="610"/>
                </a:cxn>
                <a:cxn ang="0">
                  <a:pos x="660" y="762"/>
                </a:cxn>
                <a:cxn ang="0">
                  <a:pos x="710" y="710"/>
                </a:cxn>
                <a:cxn ang="0">
                  <a:pos x="642" y="610"/>
                </a:cxn>
                <a:cxn ang="0">
                  <a:pos x="710" y="610"/>
                </a:cxn>
                <a:cxn ang="0">
                  <a:pos x="710" y="610"/>
                </a:cxn>
                <a:cxn ang="0">
                  <a:pos x="730" y="608"/>
                </a:cxn>
                <a:cxn ang="0">
                  <a:pos x="750" y="602"/>
                </a:cxn>
                <a:cxn ang="0">
                  <a:pos x="766" y="592"/>
                </a:cxn>
                <a:cxn ang="0">
                  <a:pos x="782" y="580"/>
                </a:cxn>
                <a:cxn ang="0">
                  <a:pos x="794" y="564"/>
                </a:cxn>
                <a:cxn ang="0">
                  <a:pos x="804" y="548"/>
                </a:cxn>
                <a:cxn ang="0">
                  <a:pos x="810" y="528"/>
                </a:cxn>
                <a:cxn ang="0">
                  <a:pos x="812" y="508"/>
                </a:cxn>
                <a:cxn ang="0">
                  <a:pos x="812" y="102"/>
                </a:cxn>
                <a:cxn ang="0">
                  <a:pos x="812" y="102"/>
                </a:cxn>
                <a:cxn ang="0">
                  <a:pos x="810" y="82"/>
                </a:cxn>
                <a:cxn ang="0">
                  <a:pos x="804" y="62"/>
                </a:cxn>
                <a:cxn ang="0">
                  <a:pos x="794" y="46"/>
                </a:cxn>
                <a:cxn ang="0">
                  <a:pos x="782" y="30"/>
                </a:cxn>
                <a:cxn ang="0">
                  <a:pos x="766" y="18"/>
                </a:cxn>
                <a:cxn ang="0">
                  <a:pos x="750" y="8"/>
                </a:cxn>
                <a:cxn ang="0">
                  <a:pos x="730" y="2"/>
                </a:cxn>
                <a:cxn ang="0">
                  <a:pos x="710" y="0"/>
                </a:cxn>
                <a:cxn ang="0">
                  <a:pos x="102" y="0"/>
                </a:cxn>
                <a:cxn ang="0">
                  <a:pos x="710" y="102"/>
                </a:cxn>
                <a:cxn ang="0">
                  <a:pos x="710" y="508"/>
                </a:cxn>
                <a:cxn ang="0">
                  <a:pos x="102" y="508"/>
                </a:cxn>
                <a:cxn ang="0">
                  <a:pos x="102" y="102"/>
                </a:cxn>
                <a:cxn ang="0">
                  <a:pos x="710" y="102"/>
                </a:cxn>
              </a:cxnLst>
              <a:rect l="0" t="0" r="r" b="b"/>
              <a:pathLst>
                <a:path w="812" h="762">
                  <a:moveTo>
                    <a:pt x="102" y="0"/>
                  </a:moveTo>
                  <a:lnTo>
                    <a:pt x="102" y="0"/>
                  </a:lnTo>
                  <a:lnTo>
                    <a:pt x="80" y="2"/>
                  </a:lnTo>
                  <a:lnTo>
                    <a:pt x="62" y="8"/>
                  </a:lnTo>
                  <a:lnTo>
                    <a:pt x="44" y="18"/>
                  </a:lnTo>
                  <a:lnTo>
                    <a:pt x="30" y="30"/>
                  </a:lnTo>
                  <a:lnTo>
                    <a:pt x="18" y="46"/>
                  </a:lnTo>
                  <a:lnTo>
                    <a:pt x="8" y="62"/>
                  </a:lnTo>
                  <a:lnTo>
                    <a:pt x="2" y="82"/>
                  </a:lnTo>
                  <a:lnTo>
                    <a:pt x="0" y="102"/>
                  </a:lnTo>
                  <a:lnTo>
                    <a:pt x="0" y="508"/>
                  </a:lnTo>
                  <a:lnTo>
                    <a:pt x="0" y="508"/>
                  </a:lnTo>
                  <a:lnTo>
                    <a:pt x="2" y="528"/>
                  </a:lnTo>
                  <a:lnTo>
                    <a:pt x="8" y="548"/>
                  </a:lnTo>
                  <a:lnTo>
                    <a:pt x="18" y="564"/>
                  </a:lnTo>
                  <a:lnTo>
                    <a:pt x="30" y="580"/>
                  </a:lnTo>
                  <a:lnTo>
                    <a:pt x="44" y="592"/>
                  </a:lnTo>
                  <a:lnTo>
                    <a:pt x="62" y="602"/>
                  </a:lnTo>
                  <a:lnTo>
                    <a:pt x="80" y="608"/>
                  </a:lnTo>
                  <a:lnTo>
                    <a:pt x="102" y="610"/>
                  </a:lnTo>
                  <a:lnTo>
                    <a:pt x="168" y="610"/>
                  </a:lnTo>
                  <a:lnTo>
                    <a:pt x="102" y="710"/>
                  </a:lnTo>
                  <a:lnTo>
                    <a:pt x="152" y="762"/>
                  </a:lnTo>
                  <a:lnTo>
                    <a:pt x="354" y="610"/>
                  </a:lnTo>
                  <a:lnTo>
                    <a:pt x="354" y="660"/>
                  </a:lnTo>
                  <a:lnTo>
                    <a:pt x="456" y="660"/>
                  </a:lnTo>
                  <a:lnTo>
                    <a:pt x="456" y="610"/>
                  </a:lnTo>
                  <a:lnTo>
                    <a:pt x="458" y="610"/>
                  </a:lnTo>
                  <a:lnTo>
                    <a:pt x="660" y="762"/>
                  </a:lnTo>
                  <a:lnTo>
                    <a:pt x="710" y="710"/>
                  </a:lnTo>
                  <a:lnTo>
                    <a:pt x="642" y="610"/>
                  </a:lnTo>
                  <a:lnTo>
                    <a:pt x="710" y="610"/>
                  </a:lnTo>
                  <a:lnTo>
                    <a:pt x="710" y="610"/>
                  </a:lnTo>
                  <a:lnTo>
                    <a:pt x="730" y="608"/>
                  </a:lnTo>
                  <a:lnTo>
                    <a:pt x="750" y="602"/>
                  </a:lnTo>
                  <a:lnTo>
                    <a:pt x="766" y="592"/>
                  </a:lnTo>
                  <a:lnTo>
                    <a:pt x="782" y="580"/>
                  </a:lnTo>
                  <a:lnTo>
                    <a:pt x="794" y="564"/>
                  </a:lnTo>
                  <a:lnTo>
                    <a:pt x="804" y="548"/>
                  </a:lnTo>
                  <a:lnTo>
                    <a:pt x="810" y="528"/>
                  </a:lnTo>
                  <a:lnTo>
                    <a:pt x="812" y="508"/>
                  </a:lnTo>
                  <a:lnTo>
                    <a:pt x="812" y="102"/>
                  </a:lnTo>
                  <a:lnTo>
                    <a:pt x="812" y="102"/>
                  </a:lnTo>
                  <a:lnTo>
                    <a:pt x="810" y="82"/>
                  </a:lnTo>
                  <a:lnTo>
                    <a:pt x="804" y="62"/>
                  </a:lnTo>
                  <a:lnTo>
                    <a:pt x="794" y="46"/>
                  </a:lnTo>
                  <a:lnTo>
                    <a:pt x="782" y="30"/>
                  </a:lnTo>
                  <a:lnTo>
                    <a:pt x="766" y="18"/>
                  </a:lnTo>
                  <a:lnTo>
                    <a:pt x="750" y="8"/>
                  </a:lnTo>
                  <a:lnTo>
                    <a:pt x="730" y="2"/>
                  </a:lnTo>
                  <a:lnTo>
                    <a:pt x="710" y="0"/>
                  </a:lnTo>
                  <a:lnTo>
                    <a:pt x="102" y="0"/>
                  </a:lnTo>
                  <a:close/>
                  <a:moveTo>
                    <a:pt x="710" y="102"/>
                  </a:moveTo>
                  <a:lnTo>
                    <a:pt x="710" y="508"/>
                  </a:lnTo>
                  <a:lnTo>
                    <a:pt x="102" y="508"/>
                  </a:lnTo>
                  <a:lnTo>
                    <a:pt x="102" y="102"/>
                  </a:lnTo>
                  <a:lnTo>
                    <a:pt x="710" y="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innerShdw blurRad="12700" dist="38100" dir="13500000">
                <a:prstClr val="black">
                  <a:alpha val="8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6" name="Freeform 13"/>
            <p:cNvSpPr>
              <a:spLocks/>
            </p:cNvSpPr>
            <p:nvPr/>
          </p:nvSpPr>
          <p:spPr bwMode="auto">
            <a:xfrm>
              <a:off x="1854200" y="2394774"/>
              <a:ext cx="723900" cy="485775"/>
            </a:xfrm>
            <a:custGeom>
              <a:avLst/>
              <a:gdLst/>
              <a:ahLst/>
              <a:cxnLst>
                <a:cxn ang="0">
                  <a:pos x="202" y="0"/>
                </a:cxn>
                <a:cxn ang="0">
                  <a:pos x="304" y="102"/>
                </a:cxn>
                <a:cxn ang="0">
                  <a:pos x="202" y="204"/>
                </a:cxn>
                <a:cxn ang="0">
                  <a:pos x="102" y="102"/>
                </a:cxn>
                <a:cxn ang="0">
                  <a:pos x="0" y="102"/>
                </a:cxn>
                <a:cxn ang="0">
                  <a:pos x="202" y="306"/>
                </a:cxn>
                <a:cxn ang="0">
                  <a:pos x="356" y="152"/>
                </a:cxn>
                <a:cxn ang="0">
                  <a:pos x="456" y="254"/>
                </a:cxn>
                <a:cxn ang="0">
                  <a:pos x="456" y="0"/>
                </a:cxn>
                <a:cxn ang="0">
                  <a:pos x="202" y="0"/>
                </a:cxn>
              </a:cxnLst>
              <a:rect l="0" t="0" r="r" b="b"/>
              <a:pathLst>
                <a:path w="456" h="306">
                  <a:moveTo>
                    <a:pt x="202" y="0"/>
                  </a:moveTo>
                  <a:lnTo>
                    <a:pt x="304" y="102"/>
                  </a:lnTo>
                  <a:lnTo>
                    <a:pt x="202" y="204"/>
                  </a:lnTo>
                  <a:lnTo>
                    <a:pt x="102" y="102"/>
                  </a:lnTo>
                  <a:lnTo>
                    <a:pt x="0" y="102"/>
                  </a:lnTo>
                  <a:lnTo>
                    <a:pt x="202" y="306"/>
                  </a:lnTo>
                  <a:lnTo>
                    <a:pt x="356" y="152"/>
                  </a:lnTo>
                  <a:lnTo>
                    <a:pt x="456" y="254"/>
                  </a:lnTo>
                  <a:lnTo>
                    <a:pt x="456" y="0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innerShdw blurRad="12700" dist="38100" dir="13500000">
                <a:prstClr val="black">
                  <a:alpha val="8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1447800" y="3702874"/>
              <a:ext cx="644525" cy="993775"/>
            </a:xfrm>
            <a:custGeom>
              <a:avLst/>
              <a:gdLst/>
              <a:ahLst/>
              <a:cxnLst>
                <a:cxn ang="0">
                  <a:pos x="122" y="618"/>
                </a:cxn>
                <a:cxn ang="0">
                  <a:pos x="122" y="618"/>
                </a:cxn>
                <a:cxn ang="0">
                  <a:pos x="136" y="612"/>
                </a:cxn>
                <a:cxn ang="0">
                  <a:pos x="152" y="606"/>
                </a:cxn>
                <a:cxn ang="0">
                  <a:pos x="178" y="590"/>
                </a:cxn>
                <a:cxn ang="0">
                  <a:pos x="196" y="576"/>
                </a:cxn>
                <a:cxn ang="0">
                  <a:pos x="202" y="570"/>
                </a:cxn>
                <a:cxn ang="0">
                  <a:pos x="406" y="358"/>
                </a:cxn>
                <a:cxn ang="0">
                  <a:pos x="372" y="0"/>
                </a:cxn>
                <a:cxn ang="0">
                  <a:pos x="372" y="0"/>
                </a:cxn>
                <a:cxn ang="0">
                  <a:pos x="356" y="6"/>
                </a:cxn>
                <a:cxn ang="0">
                  <a:pos x="340" y="14"/>
                </a:cxn>
                <a:cxn ang="0">
                  <a:pos x="320" y="26"/>
                </a:cxn>
                <a:cxn ang="0">
                  <a:pos x="310" y="34"/>
                </a:cxn>
                <a:cxn ang="0">
                  <a:pos x="300" y="44"/>
                </a:cxn>
                <a:cxn ang="0">
                  <a:pos x="292" y="56"/>
                </a:cxn>
                <a:cxn ang="0">
                  <a:pos x="282" y="68"/>
                </a:cxn>
                <a:cxn ang="0">
                  <a:pos x="274" y="84"/>
                </a:cxn>
                <a:cxn ang="0">
                  <a:pos x="268" y="100"/>
                </a:cxn>
                <a:cxn ang="0">
                  <a:pos x="262" y="118"/>
                </a:cxn>
                <a:cxn ang="0">
                  <a:pos x="260" y="140"/>
                </a:cxn>
                <a:cxn ang="0">
                  <a:pos x="260" y="140"/>
                </a:cxn>
                <a:cxn ang="0">
                  <a:pos x="252" y="220"/>
                </a:cxn>
                <a:cxn ang="0">
                  <a:pos x="248" y="280"/>
                </a:cxn>
                <a:cxn ang="0">
                  <a:pos x="246" y="330"/>
                </a:cxn>
                <a:cxn ang="0">
                  <a:pos x="68" y="442"/>
                </a:cxn>
                <a:cxn ang="0">
                  <a:pos x="68" y="442"/>
                </a:cxn>
                <a:cxn ang="0">
                  <a:pos x="60" y="446"/>
                </a:cxn>
                <a:cxn ang="0">
                  <a:pos x="52" y="452"/>
                </a:cxn>
                <a:cxn ang="0">
                  <a:pos x="44" y="462"/>
                </a:cxn>
                <a:cxn ang="0">
                  <a:pos x="44" y="462"/>
                </a:cxn>
                <a:cxn ang="0">
                  <a:pos x="24" y="486"/>
                </a:cxn>
                <a:cxn ang="0">
                  <a:pos x="16" y="498"/>
                </a:cxn>
                <a:cxn ang="0">
                  <a:pos x="8" y="514"/>
                </a:cxn>
                <a:cxn ang="0">
                  <a:pos x="4" y="530"/>
                </a:cxn>
                <a:cxn ang="0">
                  <a:pos x="0" y="544"/>
                </a:cxn>
                <a:cxn ang="0">
                  <a:pos x="2" y="560"/>
                </a:cxn>
                <a:cxn ang="0">
                  <a:pos x="8" y="576"/>
                </a:cxn>
                <a:cxn ang="0">
                  <a:pos x="8" y="576"/>
                </a:cxn>
                <a:cxn ang="0">
                  <a:pos x="14" y="588"/>
                </a:cxn>
                <a:cxn ang="0">
                  <a:pos x="22" y="598"/>
                </a:cxn>
                <a:cxn ang="0">
                  <a:pos x="28" y="606"/>
                </a:cxn>
                <a:cxn ang="0">
                  <a:pos x="36" y="612"/>
                </a:cxn>
                <a:cxn ang="0">
                  <a:pos x="44" y="618"/>
                </a:cxn>
                <a:cxn ang="0">
                  <a:pos x="52" y="622"/>
                </a:cxn>
                <a:cxn ang="0">
                  <a:pos x="68" y="626"/>
                </a:cxn>
                <a:cxn ang="0">
                  <a:pos x="84" y="626"/>
                </a:cxn>
                <a:cxn ang="0">
                  <a:pos x="98" y="624"/>
                </a:cxn>
                <a:cxn ang="0">
                  <a:pos x="122" y="618"/>
                </a:cxn>
                <a:cxn ang="0">
                  <a:pos x="122" y="618"/>
                </a:cxn>
              </a:cxnLst>
              <a:rect l="0" t="0" r="r" b="b"/>
              <a:pathLst>
                <a:path w="406" h="626">
                  <a:moveTo>
                    <a:pt x="122" y="618"/>
                  </a:moveTo>
                  <a:lnTo>
                    <a:pt x="122" y="618"/>
                  </a:lnTo>
                  <a:lnTo>
                    <a:pt x="136" y="612"/>
                  </a:lnTo>
                  <a:lnTo>
                    <a:pt x="152" y="606"/>
                  </a:lnTo>
                  <a:lnTo>
                    <a:pt x="178" y="590"/>
                  </a:lnTo>
                  <a:lnTo>
                    <a:pt x="196" y="576"/>
                  </a:lnTo>
                  <a:lnTo>
                    <a:pt x="202" y="570"/>
                  </a:lnTo>
                  <a:lnTo>
                    <a:pt x="406" y="358"/>
                  </a:lnTo>
                  <a:lnTo>
                    <a:pt x="372" y="0"/>
                  </a:lnTo>
                  <a:lnTo>
                    <a:pt x="372" y="0"/>
                  </a:lnTo>
                  <a:lnTo>
                    <a:pt x="356" y="6"/>
                  </a:lnTo>
                  <a:lnTo>
                    <a:pt x="340" y="14"/>
                  </a:lnTo>
                  <a:lnTo>
                    <a:pt x="320" y="26"/>
                  </a:lnTo>
                  <a:lnTo>
                    <a:pt x="310" y="34"/>
                  </a:lnTo>
                  <a:lnTo>
                    <a:pt x="300" y="44"/>
                  </a:lnTo>
                  <a:lnTo>
                    <a:pt x="292" y="56"/>
                  </a:lnTo>
                  <a:lnTo>
                    <a:pt x="282" y="68"/>
                  </a:lnTo>
                  <a:lnTo>
                    <a:pt x="274" y="84"/>
                  </a:lnTo>
                  <a:lnTo>
                    <a:pt x="268" y="100"/>
                  </a:lnTo>
                  <a:lnTo>
                    <a:pt x="262" y="118"/>
                  </a:lnTo>
                  <a:lnTo>
                    <a:pt x="260" y="140"/>
                  </a:lnTo>
                  <a:lnTo>
                    <a:pt x="260" y="140"/>
                  </a:lnTo>
                  <a:lnTo>
                    <a:pt x="252" y="220"/>
                  </a:lnTo>
                  <a:lnTo>
                    <a:pt x="248" y="280"/>
                  </a:lnTo>
                  <a:lnTo>
                    <a:pt x="246" y="330"/>
                  </a:lnTo>
                  <a:lnTo>
                    <a:pt x="68" y="442"/>
                  </a:lnTo>
                  <a:lnTo>
                    <a:pt x="68" y="442"/>
                  </a:lnTo>
                  <a:lnTo>
                    <a:pt x="60" y="446"/>
                  </a:lnTo>
                  <a:lnTo>
                    <a:pt x="52" y="452"/>
                  </a:lnTo>
                  <a:lnTo>
                    <a:pt x="44" y="462"/>
                  </a:lnTo>
                  <a:lnTo>
                    <a:pt x="44" y="462"/>
                  </a:lnTo>
                  <a:lnTo>
                    <a:pt x="24" y="486"/>
                  </a:lnTo>
                  <a:lnTo>
                    <a:pt x="16" y="498"/>
                  </a:lnTo>
                  <a:lnTo>
                    <a:pt x="8" y="514"/>
                  </a:lnTo>
                  <a:lnTo>
                    <a:pt x="4" y="530"/>
                  </a:lnTo>
                  <a:lnTo>
                    <a:pt x="0" y="544"/>
                  </a:lnTo>
                  <a:lnTo>
                    <a:pt x="2" y="560"/>
                  </a:lnTo>
                  <a:lnTo>
                    <a:pt x="8" y="576"/>
                  </a:lnTo>
                  <a:lnTo>
                    <a:pt x="8" y="576"/>
                  </a:lnTo>
                  <a:lnTo>
                    <a:pt x="14" y="588"/>
                  </a:lnTo>
                  <a:lnTo>
                    <a:pt x="22" y="598"/>
                  </a:lnTo>
                  <a:lnTo>
                    <a:pt x="28" y="606"/>
                  </a:lnTo>
                  <a:lnTo>
                    <a:pt x="36" y="612"/>
                  </a:lnTo>
                  <a:lnTo>
                    <a:pt x="44" y="618"/>
                  </a:lnTo>
                  <a:lnTo>
                    <a:pt x="52" y="622"/>
                  </a:lnTo>
                  <a:lnTo>
                    <a:pt x="68" y="626"/>
                  </a:lnTo>
                  <a:lnTo>
                    <a:pt x="84" y="626"/>
                  </a:lnTo>
                  <a:lnTo>
                    <a:pt x="98" y="624"/>
                  </a:lnTo>
                  <a:lnTo>
                    <a:pt x="122" y="618"/>
                  </a:lnTo>
                  <a:lnTo>
                    <a:pt x="122" y="618"/>
                  </a:lnTo>
                  <a:close/>
                </a:path>
              </a:pathLst>
            </a:custGeom>
            <a:solidFill>
              <a:srgbClr val="EE984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Freeform 15"/>
            <p:cNvSpPr>
              <a:spLocks/>
            </p:cNvSpPr>
            <p:nvPr/>
          </p:nvSpPr>
          <p:spPr bwMode="auto">
            <a:xfrm>
              <a:off x="901700" y="3477449"/>
              <a:ext cx="368300" cy="974725"/>
            </a:xfrm>
            <a:custGeom>
              <a:avLst/>
              <a:gdLst/>
              <a:ahLst/>
              <a:cxnLst>
                <a:cxn ang="0">
                  <a:pos x="0" y="524"/>
                </a:cxn>
                <a:cxn ang="0">
                  <a:pos x="0" y="524"/>
                </a:cxn>
                <a:cxn ang="0">
                  <a:pos x="0" y="538"/>
                </a:cxn>
                <a:cxn ang="0">
                  <a:pos x="2" y="554"/>
                </a:cxn>
                <a:cxn ang="0">
                  <a:pos x="6" y="568"/>
                </a:cxn>
                <a:cxn ang="0">
                  <a:pos x="14" y="580"/>
                </a:cxn>
                <a:cxn ang="0">
                  <a:pos x="24" y="592"/>
                </a:cxn>
                <a:cxn ang="0">
                  <a:pos x="36" y="602"/>
                </a:cxn>
                <a:cxn ang="0">
                  <a:pos x="48" y="608"/>
                </a:cxn>
                <a:cxn ang="0">
                  <a:pos x="64" y="612"/>
                </a:cxn>
                <a:cxn ang="0">
                  <a:pos x="64" y="612"/>
                </a:cxn>
                <a:cxn ang="0">
                  <a:pos x="64" y="612"/>
                </a:cxn>
                <a:cxn ang="0">
                  <a:pos x="80" y="614"/>
                </a:cxn>
                <a:cxn ang="0">
                  <a:pos x="94" y="612"/>
                </a:cxn>
                <a:cxn ang="0">
                  <a:pos x="108" y="606"/>
                </a:cxn>
                <a:cxn ang="0">
                  <a:pos x="122" y="600"/>
                </a:cxn>
                <a:cxn ang="0">
                  <a:pos x="132" y="590"/>
                </a:cxn>
                <a:cxn ang="0">
                  <a:pos x="142" y="578"/>
                </a:cxn>
                <a:cxn ang="0">
                  <a:pos x="148" y="564"/>
                </a:cxn>
                <a:cxn ang="0">
                  <a:pos x="152" y="550"/>
                </a:cxn>
                <a:cxn ang="0">
                  <a:pos x="232" y="90"/>
                </a:cxn>
                <a:cxn ang="0">
                  <a:pos x="232" y="90"/>
                </a:cxn>
                <a:cxn ang="0">
                  <a:pos x="232" y="74"/>
                </a:cxn>
                <a:cxn ang="0">
                  <a:pos x="230" y="58"/>
                </a:cxn>
                <a:cxn ang="0">
                  <a:pos x="226" y="44"/>
                </a:cxn>
                <a:cxn ang="0">
                  <a:pos x="218" y="32"/>
                </a:cxn>
                <a:cxn ang="0">
                  <a:pos x="208" y="20"/>
                </a:cxn>
                <a:cxn ang="0">
                  <a:pos x="198" y="12"/>
                </a:cxn>
                <a:cxn ang="0">
                  <a:pos x="184" y="4"/>
                </a:cxn>
                <a:cxn ang="0">
                  <a:pos x="168" y="0"/>
                </a:cxn>
                <a:cxn ang="0">
                  <a:pos x="168" y="0"/>
                </a:cxn>
                <a:cxn ang="0">
                  <a:pos x="168" y="0"/>
                </a:cxn>
                <a:cxn ang="0">
                  <a:pos x="154" y="0"/>
                </a:cxn>
                <a:cxn ang="0">
                  <a:pos x="138" y="2"/>
                </a:cxn>
                <a:cxn ang="0">
                  <a:pos x="124" y="6"/>
                </a:cxn>
                <a:cxn ang="0">
                  <a:pos x="112" y="14"/>
                </a:cxn>
                <a:cxn ang="0">
                  <a:pos x="100" y="22"/>
                </a:cxn>
                <a:cxn ang="0">
                  <a:pos x="90" y="34"/>
                </a:cxn>
                <a:cxn ang="0">
                  <a:pos x="84" y="48"/>
                </a:cxn>
                <a:cxn ang="0">
                  <a:pos x="80" y="64"/>
                </a:cxn>
                <a:cxn ang="0">
                  <a:pos x="0" y="524"/>
                </a:cxn>
              </a:cxnLst>
              <a:rect l="0" t="0" r="r" b="b"/>
              <a:pathLst>
                <a:path w="232" h="614">
                  <a:moveTo>
                    <a:pt x="0" y="524"/>
                  </a:moveTo>
                  <a:lnTo>
                    <a:pt x="0" y="524"/>
                  </a:lnTo>
                  <a:lnTo>
                    <a:pt x="0" y="538"/>
                  </a:lnTo>
                  <a:lnTo>
                    <a:pt x="2" y="554"/>
                  </a:lnTo>
                  <a:lnTo>
                    <a:pt x="6" y="568"/>
                  </a:lnTo>
                  <a:lnTo>
                    <a:pt x="14" y="580"/>
                  </a:lnTo>
                  <a:lnTo>
                    <a:pt x="24" y="592"/>
                  </a:lnTo>
                  <a:lnTo>
                    <a:pt x="36" y="602"/>
                  </a:lnTo>
                  <a:lnTo>
                    <a:pt x="48" y="608"/>
                  </a:lnTo>
                  <a:lnTo>
                    <a:pt x="64" y="612"/>
                  </a:lnTo>
                  <a:lnTo>
                    <a:pt x="64" y="612"/>
                  </a:lnTo>
                  <a:lnTo>
                    <a:pt x="64" y="612"/>
                  </a:lnTo>
                  <a:lnTo>
                    <a:pt x="80" y="614"/>
                  </a:lnTo>
                  <a:lnTo>
                    <a:pt x="94" y="612"/>
                  </a:lnTo>
                  <a:lnTo>
                    <a:pt x="108" y="606"/>
                  </a:lnTo>
                  <a:lnTo>
                    <a:pt x="122" y="600"/>
                  </a:lnTo>
                  <a:lnTo>
                    <a:pt x="132" y="590"/>
                  </a:lnTo>
                  <a:lnTo>
                    <a:pt x="142" y="578"/>
                  </a:lnTo>
                  <a:lnTo>
                    <a:pt x="148" y="564"/>
                  </a:lnTo>
                  <a:lnTo>
                    <a:pt x="152" y="550"/>
                  </a:lnTo>
                  <a:lnTo>
                    <a:pt x="232" y="90"/>
                  </a:lnTo>
                  <a:lnTo>
                    <a:pt x="232" y="90"/>
                  </a:lnTo>
                  <a:lnTo>
                    <a:pt x="232" y="74"/>
                  </a:lnTo>
                  <a:lnTo>
                    <a:pt x="230" y="58"/>
                  </a:lnTo>
                  <a:lnTo>
                    <a:pt x="226" y="44"/>
                  </a:lnTo>
                  <a:lnTo>
                    <a:pt x="218" y="32"/>
                  </a:lnTo>
                  <a:lnTo>
                    <a:pt x="208" y="20"/>
                  </a:lnTo>
                  <a:lnTo>
                    <a:pt x="198" y="12"/>
                  </a:lnTo>
                  <a:lnTo>
                    <a:pt x="184" y="4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54" y="0"/>
                  </a:lnTo>
                  <a:lnTo>
                    <a:pt x="138" y="2"/>
                  </a:lnTo>
                  <a:lnTo>
                    <a:pt x="124" y="6"/>
                  </a:lnTo>
                  <a:lnTo>
                    <a:pt x="112" y="14"/>
                  </a:lnTo>
                  <a:lnTo>
                    <a:pt x="100" y="22"/>
                  </a:lnTo>
                  <a:lnTo>
                    <a:pt x="90" y="34"/>
                  </a:lnTo>
                  <a:lnTo>
                    <a:pt x="84" y="48"/>
                  </a:lnTo>
                  <a:lnTo>
                    <a:pt x="80" y="64"/>
                  </a:lnTo>
                  <a:lnTo>
                    <a:pt x="0" y="524"/>
                  </a:lnTo>
                  <a:close/>
                </a:path>
              </a:pathLst>
            </a:custGeom>
            <a:solidFill>
              <a:srgbClr val="FAB07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6"/>
            <p:cNvSpPr>
              <a:spLocks/>
            </p:cNvSpPr>
            <p:nvPr/>
          </p:nvSpPr>
          <p:spPr bwMode="auto">
            <a:xfrm>
              <a:off x="1187450" y="3515549"/>
              <a:ext cx="82550" cy="520700"/>
            </a:xfrm>
            <a:custGeom>
              <a:avLst/>
              <a:gdLst/>
              <a:ahLst/>
              <a:cxnLst>
                <a:cxn ang="0">
                  <a:pos x="0" y="282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44" y="14"/>
                </a:cxn>
                <a:cxn ang="0">
                  <a:pos x="50" y="30"/>
                </a:cxn>
                <a:cxn ang="0">
                  <a:pos x="52" y="48"/>
                </a:cxn>
                <a:cxn ang="0">
                  <a:pos x="52" y="66"/>
                </a:cxn>
                <a:cxn ang="0">
                  <a:pos x="14" y="328"/>
                </a:cxn>
                <a:cxn ang="0">
                  <a:pos x="14" y="328"/>
                </a:cxn>
                <a:cxn ang="0">
                  <a:pos x="6" y="306"/>
                </a:cxn>
                <a:cxn ang="0">
                  <a:pos x="2" y="292"/>
                </a:cxn>
                <a:cxn ang="0">
                  <a:pos x="0" y="282"/>
                </a:cxn>
                <a:cxn ang="0">
                  <a:pos x="0" y="282"/>
                </a:cxn>
              </a:cxnLst>
              <a:rect l="0" t="0" r="r" b="b"/>
              <a:pathLst>
                <a:path w="52" h="328">
                  <a:moveTo>
                    <a:pt x="0" y="282"/>
                  </a:moveTo>
                  <a:lnTo>
                    <a:pt x="34" y="0"/>
                  </a:lnTo>
                  <a:lnTo>
                    <a:pt x="34" y="0"/>
                  </a:lnTo>
                  <a:lnTo>
                    <a:pt x="44" y="14"/>
                  </a:lnTo>
                  <a:lnTo>
                    <a:pt x="50" y="30"/>
                  </a:lnTo>
                  <a:lnTo>
                    <a:pt x="52" y="48"/>
                  </a:lnTo>
                  <a:lnTo>
                    <a:pt x="52" y="66"/>
                  </a:lnTo>
                  <a:lnTo>
                    <a:pt x="14" y="328"/>
                  </a:lnTo>
                  <a:lnTo>
                    <a:pt x="14" y="328"/>
                  </a:lnTo>
                  <a:lnTo>
                    <a:pt x="6" y="306"/>
                  </a:lnTo>
                  <a:lnTo>
                    <a:pt x="2" y="292"/>
                  </a:lnTo>
                  <a:lnTo>
                    <a:pt x="0" y="282"/>
                  </a:lnTo>
                  <a:lnTo>
                    <a:pt x="0" y="282"/>
                  </a:lnTo>
                  <a:close/>
                </a:path>
              </a:pathLst>
            </a:custGeom>
            <a:solidFill>
              <a:srgbClr val="EE984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17"/>
            <p:cNvSpPr>
              <a:spLocks/>
            </p:cNvSpPr>
            <p:nvPr/>
          </p:nvSpPr>
          <p:spPr bwMode="auto">
            <a:xfrm>
              <a:off x="901700" y="3925124"/>
              <a:ext cx="977900" cy="895350"/>
            </a:xfrm>
            <a:custGeom>
              <a:avLst/>
              <a:gdLst/>
              <a:ahLst/>
              <a:cxnLst>
                <a:cxn ang="0">
                  <a:pos x="616" y="98"/>
                </a:cxn>
                <a:cxn ang="0">
                  <a:pos x="578" y="322"/>
                </a:cxn>
                <a:cxn ang="0">
                  <a:pos x="578" y="322"/>
                </a:cxn>
                <a:cxn ang="0">
                  <a:pos x="570" y="350"/>
                </a:cxn>
                <a:cxn ang="0">
                  <a:pos x="562" y="378"/>
                </a:cxn>
                <a:cxn ang="0">
                  <a:pos x="550" y="404"/>
                </a:cxn>
                <a:cxn ang="0">
                  <a:pos x="536" y="430"/>
                </a:cxn>
                <a:cxn ang="0">
                  <a:pos x="520" y="452"/>
                </a:cxn>
                <a:cxn ang="0">
                  <a:pos x="500" y="474"/>
                </a:cxn>
                <a:cxn ang="0">
                  <a:pos x="480" y="492"/>
                </a:cxn>
                <a:cxn ang="0">
                  <a:pos x="458" y="510"/>
                </a:cxn>
                <a:cxn ang="0">
                  <a:pos x="434" y="524"/>
                </a:cxn>
                <a:cxn ang="0">
                  <a:pos x="410" y="538"/>
                </a:cxn>
                <a:cxn ang="0">
                  <a:pos x="384" y="548"/>
                </a:cxn>
                <a:cxn ang="0">
                  <a:pos x="356" y="556"/>
                </a:cxn>
                <a:cxn ang="0">
                  <a:pos x="328" y="560"/>
                </a:cxn>
                <a:cxn ang="0">
                  <a:pos x="300" y="564"/>
                </a:cxn>
                <a:cxn ang="0">
                  <a:pos x="270" y="562"/>
                </a:cxn>
                <a:cxn ang="0">
                  <a:pos x="242" y="558"/>
                </a:cxn>
                <a:cxn ang="0">
                  <a:pos x="242" y="558"/>
                </a:cxn>
                <a:cxn ang="0">
                  <a:pos x="212" y="552"/>
                </a:cxn>
                <a:cxn ang="0">
                  <a:pos x="184" y="544"/>
                </a:cxn>
                <a:cxn ang="0">
                  <a:pos x="158" y="532"/>
                </a:cxn>
                <a:cxn ang="0">
                  <a:pos x="134" y="518"/>
                </a:cxn>
                <a:cxn ang="0">
                  <a:pos x="110" y="502"/>
                </a:cxn>
                <a:cxn ang="0">
                  <a:pos x="90" y="482"/>
                </a:cxn>
                <a:cxn ang="0">
                  <a:pos x="70" y="462"/>
                </a:cxn>
                <a:cxn ang="0">
                  <a:pos x="54" y="440"/>
                </a:cxn>
                <a:cxn ang="0">
                  <a:pos x="38" y="416"/>
                </a:cxn>
                <a:cxn ang="0">
                  <a:pos x="26" y="392"/>
                </a:cxn>
                <a:cxn ang="0">
                  <a:pos x="16" y="366"/>
                </a:cxn>
                <a:cxn ang="0">
                  <a:pos x="8" y="338"/>
                </a:cxn>
                <a:cxn ang="0">
                  <a:pos x="2" y="310"/>
                </a:cxn>
                <a:cxn ang="0">
                  <a:pos x="0" y="282"/>
                </a:cxn>
                <a:cxn ang="0">
                  <a:pos x="0" y="252"/>
                </a:cxn>
                <a:cxn ang="0">
                  <a:pos x="4" y="224"/>
                </a:cxn>
                <a:cxn ang="0">
                  <a:pos x="42" y="0"/>
                </a:cxn>
                <a:cxn ang="0">
                  <a:pos x="616" y="98"/>
                </a:cxn>
              </a:cxnLst>
              <a:rect l="0" t="0" r="r" b="b"/>
              <a:pathLst>
                <a:path w="616" h="564">
                  <a:moveTo>
                    <a:pt x="616" y="98"/>
                  </a:moveTo>
                  <a:lnTo>
                    <a:pt x="578" y="322"/>
                  </a:lnTo>
                  <a:lnTo>
                    <a:pt x="578" y="322"/>
                  </a:lnTo>
                  <a:lnTo>
                    <a:pt x="570" y="350"/>
                  </a:lnTo>
                  <a:lnTo>
                    <a:pt x="562" y="378"/>
                  </a:lnTo>
                  <a:lnTo>
                    <a:pt x="550" y="404"/>
                  </a:lnTo>
                  <a:lnTo>
                    <a:pt x="536" y="430"/>
                  </a:lnTo>
                  <a:lnTo>
                    <a:pt x="520" y="452"/>
                  </a:lnTo>
                  <a:lnTo>
                    <a:pt x="500" y="474"/>
                  </a:lnTo>
                  <a:lnTo>
                    <a:pt x="480" y="492"/>
                  </a:lnTo>
                  <a:lnTo>
                    <a:pt x="458" y="510"/>
                  </a:lnTo>
                  <a:lnTo>
                    <a:pt x="434" y="524"/>
                  </a:lnTo>
                  <a:lnTo>
                    <a:pt x="410" y="538"/>
                  </a:lnTo>
                  <a:lnTo>
                    <a:pt x="384" y="548"/>
                  </a:lnTo>
                  <a:lnTo>
                    <a:pt x="356" y="556"/>
                  </a:lnTo>
                  <a:lnTo>
                    <a:pt x="328" y="560"/>
                  </a:lnTo>
                  <a:lnTo>
                    <a:pt x="300" y="564"/>
                  </a:lnTo>
                  <a:lnTo>
                    <a:pt x="270" y="562"/>
                  </a:lnTo>
                  <a:lnTo>
                    <a:pt x="242" y="558"/>
                  </a:lnTo>
                  <a:lnTo>
                    <a:pt x="242" y="558"/>
                  </a:lnTo>
                  <a:lnTo>
                    <a:pt x="212" y="552"/>
                  </a:lnTo>
                  <a:lnTo>
                    <a:pt x="184" y="544"/>
                  </a:lnTo>
                  <a:lnTo>
                    <a:pt x="158" y="532"/>
                  </a:lnTo>
                  <a:lnTo>
                    <a:pt x="134" y="518"/>
                  </a:lnTo>
                  <a:lnTo>
                    <a:pt x="110" y="502"/>
                  </a:lnTo>
                  <a:lnTo>
                    <a:pt x="90" y="482"/>
                  </a:lnTo>
                  <a:lnTo>
                    <a:pt x="70" y="462"/>
                  </a:lnTo>
                  <a:lnTo>
                    <a:pt x="54" y="440"/>
                  </a:lnTo>
                  <a:lnTo>
                    <a:pt x="38" y="416"/>
                  </a:lnTo>
                  <a:lnTo>
                    <a:pt x="26" y="392"/>
                  </a:lnTo>
                  <a:lnTo>
                    <a:pt x="16" y="366"/>
                  </a:lnTo>
                  <a:lnTo>
                    <a:pt x="8" y="338"/>
                  </a:lnTo>
                  <a:lnTo>
                    <a:pt x="2" y="310"/>
                  </a:lnTo>
                  <a:lnTo>
                    <a:pt x="0" y="282"/>
                  </a:lnTo>
                  <a:lnTo>
                    <a:pt x="0" y="252"/>
                  </a:lnTo>
                  <a:lnTo>
                    <a:pt x="4" y="224"/>
                  </a:lnTo>
                  <a:lnTo>
                    <a:pt x="42" y="0"/>
                  </a:lnTo>
                  <a:lnTo>
                    <a:pt x="616" y="98"/>
                  </a:lnTo>
                  <a:close/>
                </a:path>
              </a:pathLst>
            </a:custGeom>
            <a:solidFill>
              <a:srgbClr val="FAB07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6" name="Freeform 18"/>
            <p:cNvSpPr>
              <a:spLocks/>
            </p:cNvSpPr>
            <p:nvPr/>
          </p:nvSpPr>
          <p:spPr bwMode="auto">
            <a:xfrm>
              <a:off x="1133475" y="3420299"/>
              <a:ext cx="368300" cy="974725"/>
            </a:xfrm>
            <a:custGeom>
              <a:avLst/>
              <a:gdLst/>
              <a:ahLst/>
              <a:cxnLst>
                <a:cxn ang="0">
                  <a:pos x="2" y="524"/>
                </a:cxn>
                <a:cxn ang="0">
                  <a:pos x="2" y="524"/>
                </a:cxn>
                <a:cxn ang="0">
                  <a:pos x="0" y="540"/>
                </a:cxn>
                <a:cxn ang="0">
                  <a:pos x="2" y="556"/>
                </a:cxn>
                <a:cxn ang="0">
                  <a:pos x="6" y="570"/>
                </a:cxn>
                <a:cxn ang="0">
                  <a:pos x="14" y="582"/>
                </a:cxn>
                <a:cxn ang="0">
                  <a:pos x="24" y="594"/>
                </a:cxn>
                <a:cxn ang="0">
                  <a:pos x="36" y="602"/>
                </a:cxn>
                <a:cxn ang="0">
                  <a:pos x="50" y="610"/>
                </a:cxn>
                <a:cxn ang="0">
                  <a:pos x="64" y="614"/>
                </a:cxn>
                <a:cxn ang="0">
                  <a:pos x="64" y="614"/>
                </a:cxn>
                <a:cxn ang="0">
                  <a:pos x="64" y="614"/>
                </a:cxn>
                <a:cxn ang="0">
                  <a:pos x="80" y="614"/>
                </a:cxn>
                <a:cxn ang="0">
                  <a:pos x="94" y="612"/>
                </a:cxn>
                <a:cxn ang="0">
                  <a:pos x="108" y="608"/>
                </a:cxn>
                <a:cxn ang="0">
                  <a:pos x="122" y="600"/>
                </a:cxn>
                <a:cxn ang="0">
                  <a:pos x="132" y="590"/>
                </a:cxn>
                <a:cxn ang="0">
                  <a:pos x="142" y="578"/>
                </a:cxn>
                <a:cxn ang="0">
                  <a:pos x="148" y="566"/>
                </a:cxn>
                <a:cxn ang="0">
                  <a:pos x="154" y="550"/>
                </a:cxn>
                <a:cxn ang="0">
                  <a:pos x="232" y="90"/>
                </a:cxn>
                <a:cxn ang="0">
                  <a:pos x="232" y="90"/>
                </a:cxn>
                <a:cxn ang="0">
                  <a:pos x="232" y="74"/>
                </a:cxn>
                <a:cxn ang="0">
                  <a:pos x="230" y="60"/>
                </a:cxn>
                <a:cxn ang="0">
                  <a:pos x="226" y="46"/>
                </a:cxn>
                <a:cxn ang="0">
                  <a:pos x="218" y="32"/>
                </a:cxn>
                <a:cxn ang="0">
                  <a:pos x="210" y="22"/>
                </a:cxn>
                <a:cxn ang="0">
                  <a:pos x="198" y="12"/>
                </a:cxn>
                <a:cxn ang="0">
                  <a:pos x="184" y="6"/>
                </a:cxn>
                <a:cxn ang="0">
                  <a:pos x="168" y="2"/>
                </a:cxn>
                <a:cxn ang="0">
                  <a:pos x="168" y="2"/>
                </a:cxn>
                <a:cxn ang="0">
                  <a:pos x="168" y="2"/>
                </a:cxn>
                <a:cxn ang="0">
                  <a:pos x="154" y="0"/>
                </a:cxn>
                <a:cxn ang="0">
                  <a:pos x="138" y="2"/>
                </a:cxn>
                <a:cxn ang="0">
                  <a:pos x="124" y="8"/>
                </a:cxn>
                <a:cxn ang="0">
                  <a:pos x="112" y="14"/>
                </a:cxn>
                <a:cxn ang="0">
                  <a:pos x="100" y="24"/>
                </a:cxn>
                <a:cxn ang="0">
                  <a:pos x="90" y="36"/>
                </a:cxn>
                <a:cxn ang="0">
                  <a:pos x="84" y="50"/>
                </a:cxn>
                <a:cxn ang="0">
                  <a:pos x="80" y="64"/>
                </a:cxn>
                <a:cxn ang="0">
                  <a:pos x="2" y="524"/>
                </a:cxn>
              </a:cxnLst>
              <a:rect l="0" t="0" r="r" b="b"/>
              <a:pathLst>
                <a:path w="232" h="614">
                  <a:moveTo>
                    <a:pt x="2" y="524"/>
                  </a:moveTo>
                  <a:lnTo>
                    <a:pt x="2" y="524"/>
                  </a:lnTo>
                  <a:lnTo>
                    <a:pt x="0" y="540"/>
                  </a:lnTo>
                  <a:lnTo>
                    <a:pt x="2" y="556"/>
                  </a:lnTo>
                  <a:lnTo>
                    <a:pt x="6" y="570"/>
                  </a:lnTo>
                  <a:lnTo>
                    <a:pt x="14" y="582"/>
                  </a:lnTo>
                  <a:lnTo>
                    <a:pt x="24" y="594"/>
                  </a:lnTo>
                  <a:lnTo>
                    <a:pt x="36" y="602"/>
                  </a:lnTo>
                  <a:lnTo>
                    <a:pt x="50" y="610"/>
                  </a:lnTo>
                  <a:lnTo>
                    <a:pt x="64" y="614"/>
                  </a:lnTo>
                  <a:lnTo>
                    <a:pt x="64" y="614"/>
                  </a:lnTo>
                  <a:lnTo>
                    <a:pt x="64" y="614"/>
                  </a:lnTo>
                  <a:lnTo>
                    <a:pt x="80" y="614"/>
                  </a:lnTo>
                  <a:lnTo>
                    <a:pt x="94" y="612"/>
                  </a:lnTo>
                  <a:lnTo>
                    <a:pt x="108" y="608"/>
                  </a:lnTo>
                  <a:lnTo>
                    <a:pt x="122" y="600"/>
                  </a:lnTo>
                  <a:lnTo>
                    <a:pt x="132" y="590"/>
                  </a:lnTo>
                  <a:lnTo>
                    <a:pt x="142" y="578"/>
                  </a:lnTo>
                  <a:lnTo>
                    <a:pt x="148" y="566"/>
                  </a:lnTo>
                  <a:lnTo>
                    <a:pt x="154" y="550"/>
                  </a:lnTo>
                  <a:lnTo>
                    <a:pt x="232" y="90"/>
                  </a:lnTo>
                  <a:lnTo>
                    <a:pt x="232" y="90"/>
                  </a:lnTo>
                  <a:lnTo>
                    <a:pt x="232" y="74"/>
                  </a:lnTo>
                  <a:lnTo>
                    <a:pt x="230" y="60"/>
                  </a:lnTo>
                  <a:lnTo>
                    <a:pt x="226" y="46"/>
                  </a:lnTo>
                  <a:lnTo>
                    <a:pt x="218" y="32"/>
                  </a:lnTo>
                  <a:lnTo>
                    <a:pt x="210" y="22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68" y="2"/>
                  </a:lnTo>
                  <a:lnTo>
                    <a:pt x="168" y="2"/>
                  </a:lnTo>
                  <a:lnTo>
                    <a:pt x="168" y="2"/>
                  </a:lnTo>
                  <a:lnTo>
                    <a:pt x="154" y="0"/>
                  </a:lnTo>
                  <a:lnTo>
                    <a:pt x="138" y="2"/>
                  </a:lnTo>
                  <a:lnTo>
                    <a:pt x="124" y="8"/>
                  </a:lnTo>
                  <a:lnTo>
                    <a:pt x="112" y="14"/>
                  </a:lnTo>
                  <a:lnTo>
                    <a:pt x="100" y="24"/>
                  </a:lnTo>
                  <a:lnTo>
                    <a:pt x="90" y="36"/>
                  </a:lnTo>
                  <a:lnTo>
                    <a:pt x="84" y="50"/>
                  </a:lnTo>
                  <a:lnTo>
                    <a:pt x="80" y="64"/>
                  </a:lnTo>
                  <a:lnTo>
                    <a:pt x="2" y="524"/>
                  </a:lnTo>
                  <a:close/>
                </a:path>
              </a:pathLst>
            </a:custGeom>
            <a:solidFill>
              <a:srgbClr val="FAB07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Freeform 19"/>
            <p:cNvSpPr>
              <a:spLocks/>
            </p:cNvSpPr>
            <p:nvPr/>
          </p:nvSpPr>
          <p:spPr bwMode="auto">
            <a:xfrm>
              <a:off x="1438275" y="3461574"/>
              <a:ext cx="63500" cy="520700"/>
            </a:xfrm>
            <a:custGeom>
              <a:avLst/>
              <a:gdLst/>
              <a:ahLst/>
              <a:cxnLst>
                <a:cxn ang="0">
                  <a:pos x="0" y="300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32" y="14"/>
                </a:cxn>
                <a:cxn ang="0">
                  <a:pos x="38" y="30"/>
                </a:cxn>
                <a:cxn ang="0">
                  <a:pos x="40" y="46"/>
                </a:cxn>
                <a:cxn ang="0">
                  <a:pos x="40" y="64"/>
                </a:cxn>
                <a:cxn ang="0">
                  <a:pos x="2" y="328"/>
                </a:cxn>
                <a:cxn ang="0">
                  <a:pos x="2" y="328"/>
                </a:cxn>
                <a:cxn ang="0">
                  <a:pos x="0" y="314"/>
                </a:cxn>
                <a:cxn ang="0">
                  <a:pos x="0" y="300"/>
                </a:cxn>
                <a:cxn ang="0">
                  <a:pos x="0" y="300"/>
                </a:cxn>
              </a:cxnLst>
              <a:rect l="0" t="0" r="r" b="b"/>
              <a:pathLst>
                <a:path w="40" h="328">
                  <a:moveTo>
                    <a:pt x="0" y="300"/>
                  </a:moveTo>
                  <a:lnTo>
                    <a:pt x="22" y="0"/>
                  </a:lnTo>
                  <a:lnTo>
                    <a:pt x="22" y="0"/>
                  </a:lnTo>
                  <a:lnTo>
                    <a:pt x="32" y="14"/>
                  </a:lnTo>
                  <a:lnTo>
                    <a:pt x="38" y="30"/>
                  </a:lnTo>
                  <a:lnTo>
                    <a:pt x="40" y="46"/>
                  </a:lnTo>
                  <a:lnTo>
                    <a:pt x="40" y="64"/>
                  </a:lnTo>
                  <a:lnTo>
                    <a:pt x="2" y="328"/>
                  </a:lnTo>
                  <a:lnTo>
                    <a:pt x="2" y="328"/>
                  </a:lnTo>
                  <a:lnTo>
                    <a:pt x="0" y="314"/>
                  </a:lnTo>
                  <a:lnTo>
                    <a:pt x="0" y="300"/>
                  </a:lnTo>
                  <a:lnTo>
                    <a:pt x="0" y="300"/>
                  </a:lnTo>
                  <a:close/>
                </a:path>
              </a:pathLst>
            </a:custGeom>
            <a:solidFill>
              <a:srgbClr val="EE984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20"/>
            <p:cNvSpPr>
              <a:spLocks/>
            </p:cNvSpPr>
            <p:nvPr/>
          </p:nvSpPr>
          <p:spPr bwMode="auto">
            <a:xfrm>
              <a:off x="1368425" y="3359974"/>
              <a:ext cx="371475" cy="974725"/>
            </a:xfrm>
            <a:custGeom>
              <a:avLst/>
              <a:gdLst/>
              <a:ahLst/>
              <a:cxnLst>
                <a:cxn ang="0">
                  <a:pos x="2" y="524"/>
                </a:cxn>
                <a:cxn ang="0">
                  <a:pos x="2" y="524"/>
                </a:cxn>
                <a:cxn ang="0">
                  <a:pos x="0" y="540"/>
                </a:cxn>
                <a:cxn ang="0">
                  <a:pos x="2" y="554"/>
                </a:cxn>
                <a:cxn ang="0">
                  <a:pos x="8" y="570"/>
                </a:cxn>
                <a:cxn ang="0">
                  <a:pos x="14" y="582"/>
                </a:cxn>
                <a:cxn ang="0">
                  <a:pos x="24" y="594"/>
                </a:cxn>
                <a:cxn ang="0">
                  <a:pos x="36" y="602"/>
                </a:cxn>
                <a:cxn ang="0">
                  <a:pos x="50" y="610"/>
                </a:cxn>
                <a:cxn ang="0">
                  <a:pos x="64" y="614"/>
                </a:cxn>
                <a:cxn ang="0">
                  <a:pos x="64" y="614"/>
                </a:cxn>
                <a:cxn ang="0">
                  <a:pos x="64" y="614"/>
                </a:cxn>
                <a:cxn ang="0">
                  <a:pos x="80" y="614"/>
                </a:cxn>
                <a:cxn ang="0">
                  <a:pos x="96" y="612"/>
                </a:cxn>
                <a:cxn ang="0">
                  <a:pos x="110" y="608"/>
                </a:cxn>
                <a:cxn ang="0">
                  <a:pos x="122" y="600"/>
                </a:cxn>
                <a:cxn ang="0">
                  <a:pos x="134" y="590"/>
                </a:cxn>
                <a:cxn ang="0">
                  <a:pos x="142" y="578"/>
                </a:cxn>
                <a:cxn ang="0">
                  <a:pos x="150" y="566"/>
                </a:cxn>
                <a:cxn ang="0">
                  <a:pos x="154" y="550"/>
                </a:cxn>
                <a:cxn ang="0">
                  <a:pos x="232" y="90"/>
                </a:cxn>
                <a:cxn ang="0">
                  <a:pos x="232" y="90"/>
                </a:cxn>
                <a:cxn ang="0">
                  <a:pos x="234" y="74"/>
                </a:cxn>
                <a:cxn ang="0">
                  <a:pos x="232" y="60"/>
                </a:cxn>
                <a:cxn ang="0">
                  <a:pos x="226" y="46"/>
                </a:cxn>
                <a:cxn ang="0">
                  <a:pos x="220" y="32"/>
                </a:cxn>
                <a:cxn ang="0">
                  <a:pos x="210" y="22"/>
                </a:cxn>
                <a:cxn ang="0">
                  <a:pos x="198" y="12"/>
                </a:cxn>
                <a:cxn ang="0">
                  <a:pos x="184" y="6"/>
                </a:cxn>
                <a:cxn ang="0">
                  <a:pos x="170" y="2"/>
                </a:cxn>
                <a:cxn ang="0">
                  <a:pos x="170" y="2"/>
                </a:cxn>
                <a:cxn ang="0">
                  <a:pos x="170" y="2"/>
                </a:cxn>
                <a:cxn ang="0">
                  <a:pos x="154" y="0"/>
                </a:cxn>
                <a:cxn ang="0">
                  <a:pos x="138" y="2"/>
                </a:cxn>
                <a:cxn ang="0">
                  <a:pos x="124" y="8"/>
                </a:cxn>
                <a:cxn ang="0">
                  <a:pos x="112" y="14"/>
                </a:cxn>
                <a:cxn ang="0">
                  <a:pos x="100" y="24"/>
                </a:cxn>
                <a:cxn ang="0">
                  <a:pos x="92" y="36"/>
                </a:cxn>
                <a:cxn ang="0">
                  <a:pos x="84" y="50"/>
                </a:cxn>
                <a:cxn ang="0">
                  <a:pos x="80" y="64"/>
                </a:cxn>
                <a:cxn ang="0">
                  <a:pos x="2" y="524"/>
                </a:cxn>
              </a:cxnLst>
              <a:rect l="0" t="0" r="r" b="b"/>
              <a:pathLst>
                <a:path w="234" h="614">
                  <a:moveTo>
                    <a:pt x="2" y="524"/>
                  </a:moveTo>
                  <a:lnTo>
                    <a:pt x="2" y="524"/>
                  </a:lnTo>
                  <a:lnTo>
                    <a:pt x="0" y="540"/>
                  </a:lnTo>
                  <a:lnTo>
                    <a:pt x="2" y="554"/>
                  </a:lnTo>
                  <a:lnTo>
                    <a:pt x="8" y="570"/>
                  </a:lnTo>
                  <a:lnTo>
                    <a:pt x="14" y="582"/>
                  </a:lnTo>
                  <a:lnTo>
                    <a:pt x="24" y="594"/>
                  </a:lnTo>
                  <a:lnTo>
                    <a:pt x="36" y="602"/>
                  </a:lnTo>
                  <a:lnTo>
                    <a:pt x="50" y="610"/>
                  </a:lnTo>
                  <a:lnTo>
                    <a:pt x="64" y="614"/>
                  </a:lnTo>
                  <a:lnTo>
                    <a:pt x="64" y="614"/>
                  </a:lnTo>
                  <a:lnTo>
                    <a:pt x="64" y="614"/>
                  </a:lnTo>
                  <a:lnTo>
                    <a:pt x="80" y="614"/>
                  </a:lnTo>
                  <a:lnTo>
                    <a:pt x="96" y="612"/>
                  </a:lnTo>
                  <a:lnTo>
                    <a:pt x="110" y="608"/>
                  </a:lnTo>
                  <a:lnTo>
                    <a:pt x="122" y="600"/>
                  </a:lnTo>
                  <a:lnTo>
                    <a:pt x="134" y="590"/>
                  </a:lnTo>
                  <a:lnTo>
                    <a:pt x="142" y="578"/>
                  </a:lnTo>
                  <a:lnTo>
                    <a:pt x="150" y="566"/>
                  </a:lnTo>
                  <a:lnTo>
                    <a:pt x="154" y="550"/>
                  </a:lnTo>
                  <a:lnTo>
                    <a:pt x="232" y="90"/>
                  </a:lnTo>
                  <a:lnTo>
                    <a:pt x="232" y="90"/>
                  </a:lnTo>
                  <a:lnTo>
                    <a:pt x="234" y="74"/>
                  </a:lnTo>
                  <a:lnTo>
                    <a:pt x="232" y="60"/>
                  </a:lnTo>
                  <a:lnTo>
                    <a:pt x="226" y="46"/>
                  </a:lnTo>
                  <a:lnTo>
                    <a:pt x="220" y="32"/>
                  </a:lnTo>
                  <a:lnTo>
                    <a:pt x="210" y="22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2"/>
                  </a:lnTo>
                  <a:lnTo>
                    <a:pt x="170" y="2"/>
                  </a:lnTo>
                  <a:lnTo>
                    <a:pt x="170" y="2"/>
                  </a:lnTo>
                  <a:lnTo>
                    <a:pt x="154" y="0"/>
                  </a:lnTo>
                  <a:lnTo>
                    <a:pt x="138" y="2"/>
                  </a:lnTo>
                  <a:lnTo>
                    <a:pt x="124" y="8"/>
                  </a:lnTo>
                  <a:lnTo>
                    <a:pt x="112" y="14"/>
                  </a:lnTo>
                  <a:lnTo>
                    <a:pt x="100" y="24"/>
                  </a:lnTo>
                  <a:lnTo>
                    <a:pt x="92" y="36"/>
                  </a:lnTo>
                  <a:lnTo>
                    <a:pt x="84" y="50"/>
                  </a:lnTo>
                  <a:lnTo>
                    <a:pt x="80" y="64"/>
                  </a:lnTo>
                  <a:lnTo>
                    <a:pt x="2" y="524"/>
                  </a:lnTo>
                  <a:close/>
                </a:path>
              </a:pathLst>
            </a:custGeom>
            <a:solidFill>
              <a:srgbClr val="FAB07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21"/>
            <p:cNvSpPr>
              <a:spLocks/>
            </p:cNvSpPr>
            <p:nvPr/>
          </p:nvSpPr>
          <p:spPr bwMode="auto">
            <a:xfrm>
              <a:off x="1673225" y="3401249"/>
              <a:ext cx="66675" cy="520700"/>
            </a:xfrm>
            <a:custGeom>
              <a:avLst/>
              <a:gdLst/>
              <a:ahLst/>
              <a:cxnLst>
                <a:cxn ang="0">
                  <a:pos x="0" y="300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32" y="14"/>
                </a:cxn>
                <a:cxn ang="0">
                  <a:pos x="38" y="30"/>
                </a:cxn>
                <a:cxn ang="0">
                  <a:pos x="42" y="46"/>
                </a:cxn>
                <a:cxn ang="0">
                  <a:pos x="40" y="64"/>
                </a:cxn>
                <a:cxn ang="0">
                  <a:pos x="2" y="328"/>
                </a:cxn>
                <a:cxn ang="0">
                  <a:pos x="2" y="328"/>
                </a:cxn>
                <a:cxn ang="0">
                  <a:pos x="0" y="314"/>
                </a:cxn>
                <a:cxn ang="0">
                  <a:pos x="0" y="300"/>
                </a:cxn>
                <a:cxn ang="0">
                  <a:pos x="0" y="300"/>
                </a:cxn>
              </a:cxnLst>
              <a:rect l="0" t="0" r="r" b="b"/>
              <a:pathLst>
                <a:path w="42" h="328">
                  <a:moveTo>
                    <a:pt x="0" y="300"/>
                  </a:moveTo>
                  <a:lnTo>
                    <a:pt x="22" y="0"/>
                  </a:lnTo>
                  <a:lnTo>
                    <a:pt x="22" y="0"/>
                  </a:lnTo>
                  <a:lnTo>
                    <a:pt x="32" y="14"/>
                  </a:lnTo>
                  <a:lnTo>
                    <a:pt x="38" y="30"/>
                  </a:lnTo>
                  <a:lnTo>
                    <a:pt x="42" y="46"/>
                  </a:lnTo>
                  <a:lnTo>
                    <a:pt x="40" y="64"/>
                  </a:lnTo>
                  <a:lnTo>
                    <a:pt x="2" y="328"/>
                  </a:lnTo>
                  <a:lnTo>
                    <a:pt x="2" y="328"/>
                  </a:lnTo>
                  <a:lnTo>
                    <a:pt x="0" y="314"/>
                  </a:lnTo>
                  <a:lnTo>
                    <a:pt x="0" y="300"/>
                  </a:lnTo>
                  <a:lnTo>
                    <a:pt x="0" y="300"/>
                  </a:lnTo>
                  <a:close/>
                </a:path>
              </a:pathLst>
            </a:custGeom>
            <a:solidFill>
              <a:srgbClr val="EE984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60" name="Freeform 22"/>
            <p:cNvSpPr>
              <a:spLocks/>
            </p:cNvSpPr>
            <p:nvPr/>
          </p:nvSpPr>
          <p:spPr bwMode="auto">
            <a:xfrm>
              <a:off x="1584325" y="2972624"/>
              <a:ext cx="460375" cy="1508125"/>
            </a:xfrm>
            <a:custGeom>
              <a:avLst/>
              <a:gdLst/>
              <a:ahLst/>
              <a:cxnLst>
                <a:cxn ang="0">
                  <a:pos x="2" y="860"/>
                </a:cxn>
                <a:cxn ang="0">
                  <a:pos x="2" y="860"/>
                </a:cxn>
                <a:cxn ang="0">
                  <a:pos x="0" y="876"/>
                </a:cxn>
                <a:cxn ang="0">
                  <a:pos x="2" y="890"/>
                </a:cxn>
                <a:cxn ang="0">
                  <a:pos x="6" y="904"/>
                </a:cxn>
                <a:cxn ang="0">
                  <a:pos x="14" y="918"/>
                </a:cxn>
                <a:cxn ang="0">
                  <a:pos x="24" y="928"/>
                </a:cxn>
                <a:cxn ang="0">
                  <a:pos x="36" y="938"/>
                </a:cxn>
                <a:cxn ang="0">
                  <a:pos x="48" y="944"/>
                </a:cxn>
                <a:cxn ang="0">
                  <a:pos x="64" y="950"/>
                </a:cxn>
                <a:cxn ang="0">
                  <a:pos x="64" y="950"/>
                </a:cxn>
                <a:cxn ang="0">
                  <a:pos x="64" y="950"/>
                </a:cxn>
                <a:cxn ang="0">
                  <a:pos x="80" y="950"/>
                </a:cxn>
                <a:cxn ang="0">
                  <a:pos x="94" y="948"/>
                </a:cxn>
                <a:cxn ang="0">
                  <a:pos x="108" y="944"/>
                </a:cxn>
                <a:cxn ang="0">
                  <a:pos x="122" y="936"/>
                </a:cxn>
                <a:cxn ang="0">
                  <a:pos x="132" y="926"/>
                </a:cxn>
                <a:cxn ang="0">
                  <a:pos x="142" y="914"/>
                </a:cxn>
                <a:cxn ang="0">
                  <a:pos x="148" y="902"/>
                </a:cxn>
                <a:cxn ang="0">
                  <a:pos x="154" y="886"/>
                </a:cxn>
                <a:cxn ang="0">
                  <a:pos x="290" y="90"/>
                </a:cxn>
                <a:cxn ang="0">
                  <a:pos x="290" y="90"/>
                </a:cxn>
                <a:cxn ang="0">
                  <a:pos x="290" y="74"/>
                </a:cxn>
                <a:cxn ang="0">
                  <a:pos x="288" y="58"/>
                </a:cxn>
                <a:cxn ang="0">
                  <a:pos x="284" y="44"/>
                </a:cxn>
                <a:cxn ang="0">
                  <a:pos x="276" y="32"/>
                </a:cxn>
                <a:cxn ang="0">
                  <a:pos x="266" y="20"/>
                </a:cxn>
                <a:cxn ang="0">
                  <a:pos x="256" y="12"/>
                </a:cxn>
                <a:cxn ang="0">
                  <a:pos x="242" y="4"/>
                </a:cxn>
                <a:cxn ang="0">
                  <a:pos x="226" y="0"/>
                </a:cxn>
                <a:cxn ang="0">
                  <a:pos x="226" y="0"/>
                </a:cxn>
                <a:cxn ang="0">
                  <a:pos x="226" y="0"/>
                </a:cxn>
                <a:cxn ang="0">
                  <a:pos x="210" y="0"/>
                </a:cxn>
                <a:cxn ang="0">
                  <a:pos x="196" y="2"/>
                </a:cxn>
                <a:cxn ang="0">
                  <a:pos x="182" y="6"/>
                </a:cxn>
                <a:cxn ang="0">
                  <a:pos x="168" y="14"/>
                </a:cxn>
                <a:cxn ang="0">
                  <a:pos x="158" y="24"/>
                </a:cxn>
                <a:cxn ang="0">
                  <a:pos x="148" y="34"/>
                </a:cxn>
                <a:cxn ang="0">
                  <a:pos x="142" y="48"/>
                </a:cxn>
                <a:cxn ang="0">
                  <a:pos x="138" y="64"/>
                </a:cxn>
                <a:cxn ang="0">
                  <a:pos x="2" y="860"/>
                </a:cxn>
              </a:cxnLst>
              <a:rect l="0" t="0" r="r" b="b"/>
              <a:pathLst>
                <a:path w="290" h="950">
                  <a:moveTo>
                    <a:pt x="2" y="860"/>
                  </a:moveTo>
                  <a:lnTo>
                    <a:pt x="2" y="860"/>
                  </a:lnTo>
                  <a:lnTo>
                    <a:pt x="0" y="876"/>
                  </a:lnTo>
                  <a:lnTo>
                    <a:pt x="2" y="890"/>
                  </a:lnTo>
                  <a:lnTo>
                    <a:pt x="6" y="904"/>
                  </a:lnTo>
                  <a:lnTo>
                    <a:pt x="14" y="918"/>
                  </a:lnTo>
                  <a:lnTo>
                    <a:pt x="24" y="928"/>
                  </a:lnTo>
                  <a:lnTo>
                    <a:pt x="36" y="938"/>
                  </a:lnTo>
                  <a:lnTo>
                    <a:pt x="48" y="944"/>
                  </a:lnTo>
                  <a:lnTo>
                    <a:pt x="64" y="950"/>
                  </a:lnTo>
                  <a:lnTo>
                    <a:pt x="64" y="950"/>
                  </a:lnTo>
                  <a:lnTo>
                    <a:pt x="64" y="950"/>
                  </a:lnTo>
                  <a:lnTo>
                    <a:pt x="80" y="950"/>
                  </a:lnTo>
                  <a:lnTo>
                    <a:pt x="94" y="948"/>
                  </a:lnTo>
                  <a:lnTo>
                    <a:pt x="108" y="944"/>
                  </a:lnTo>
                  <a:lnTo>
                    <a:pt x="122" y="936"/>
                  </a:lnTo>
                  <a:lnTo>
                    <a:pt x="132" y="926"/>
                  </a:lnTo>
                  <a:lnTo>
                    <a:pt x="142" y="914"/>
                  </a:lnTo>
                  <a:lnTo>
                    <a:pt x="148" y="902"/>
                  </a:lnTo>
                  <a:lnTo>
                    <a:pt x="154" y="886"/>
                  </a:lnTo>
                  <a:lnTo>
                    <a:pt x="290" y="90"/>
                  </a:lnTo>
                  <a:lnTo>
                    <a:pt x="290" y="90"/>
                  </a:lnTo>
                  <a:lnTo>
                    <a:pt x="290" y="74"/>
                  </a:lnTo>
                  <a:lnTo>
                    <a:pt x="288" y="58"/>
                  </a:lnTo>
                  <a:lnTo>
                    <a:pt x="284" y="44"/>
                  </a:lnTo>
                  <a:lnTo>
                    <a:pt x="276" y="32"/>
                  </a:lnTo>
                  <a:lnTo>
                    <a:pt x="266" y="20"/>
                  </a:lnTo>
                  <a:lnTo>
                    <a:pt x="256" y="12"/>
                  </a:lnTo>
                  <a:lnTo>
                    <a:pt x="242" y="4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10" y="0"/>
                  </a:lnTo>
                  <a:lnTo>
                    <a:pt x="196" y="2"/>
                  </a:lnTo>
                  <a:lnTo>
                    <a:pt x="182" y="6"/>
                  </a:lnTo>
                  <a:lnTo>
                    <a:pt x="168" y="14"/>
                  </a:lnTo>
                  <a:lnTo>
                    <a:pt x="158" y="24"/>
                  </a:lnTo>
                  <a:lnTo>
                    <a:pt x="148" y="34"/>
                  </a:lnTo>
                  <a:lnTo>
                    <a:pt x="142" y="48"/>
                  </a:lnTo>
                  <a:lnTo>
                    <a:pt x="138" y="64"/>
                  </a:lnTo>
                  <a:lnTo>
                    <a:pt x="2" y="860"/>
                  </a:lnTo>
                  <a:close/>
                </a:path>
              </a:pathLst>
            </a:custGeom>
            <a:solidFill>
              <a:srgbClr val="FAB07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61" name="Freeform 23"/>
            <p:cNvSpPr>
              <a:spLocks/>
            </p:cNvSpPr>
            <p:nvPr/>
          </p:nvSpPr>
          <p:spPr bwMode="auto">
            <a:xfrm>
              <a:off x="1835150" y="3007549"/>
              <a:ext cx="161925" cy="155575"/>
            </a:xfrm>
            <a:custGeom>
              <a:avLst/>
              <a:gdLst/>
              <a:ahLst/>
              <a:cxnLst>
                <a:cxn ang="0">
                  <a:pos x="0" y="78"/>
                </a:cxn>
                <a:cxn ang="0">
                  <a:pos x="6" y="42"/>
                </a:cxn>
                <a:cxn ang="0">
                  <a:pos x="6" y="42"/>
                </a:cxn>
                <a:cxn ang="0">
                  <a:pos x="8" y="32"/>
                </a:cxn>
                <a:cxn ang="0">
                  <a:pos x="12" y="24"/>
                </a:cxn>
                <a:cxn ang="0">
                  <a:pos x="18" y="16"/>
                </a:cxn>
                <a:cxn ang="0">
                  <a:pos x="26" y="10"/>
                </a:cxn>
                <a:cxn ang="0">
                  <a:pos x="34" y="6"/>
                </a:cxn>
                <a:cxn ang="0">
                  <a:pos x="42" y="2"/>
                </a:cxn>
                <a:cxn ang="0">
                  <a:pos x="52" y="0"/>
                </a:cxn>
                <a:cxn ang="0">
                  <a:pos x="62" y="2"/>
                </a:cxn>
                <a:cxn ang="0">
                  <a:pos x="62" y="2"/>
                </a:cxn>
                <a:cxn ang="0">
                  <a:pos x="72" y="4"/>
                </a:cxn>
                <a:cxn ang="0">
                  <a:pos x="80" y="8"/>
                </a:cxn>
                <a:cxn ang="0">
                  <a:pos x="88" y="14"/>
                </a:cxn>
                <a:cxn ang="0">
                  <a:pos x="94" y="22"/>
                </a:cxn>
                <a:cxn ang="0">
                  <a:pos x="98" y="30"/>
                </a:cxn>
                <a:cxn ang="0">
                  <a:pos x="102" y="38"/>
                </a:cxn>
                <a:cxn ang="0">
                  <a:pos x="102" y="48"/>
                </a:cxn>
                <a:cxn ang="0">
                  <a:pos x="102" y="58"/>
                </a:cxn>
                <a:cxn ang="0">
                  <a:pos x="96" y="96"/>
                </a:cxn>
                <a:cxn ang="0">
                  <a:pos x="96" y="96"/>
                </a:cxn>
                <a:cxn ang="0">
                  <a:pos x="84" y="98"/>
                </a:cxn>
                <a:cxn ang="0">
                  <a:pos x="70" y="98"/>
                </a:cxn>
                <a:cxn ang="0">
                  <a:pos x="48" y="96"/>
                </a:cxn>
                <a:cxn ang="0">
                  <a:pos x="48" y="96"/>
                </a:cxn>
                <a:cxn ang="0">
                  <a:pos x="26" y="92"/>
                </a:cxn>
                <a:cxn ang="0">
                  <a:pos x="12" y="88"/>
                </a:cxn>
                <a:cxn ang="0">
                  <a:pos x="6" y="84"/>
                </a:cxn>
                <a:cxn ang="0">
                  <a:pos x="0" y="78"/>
                </a:cxn>
                <a:cxn ang="0">
                  <a:pos x="0" y="78"/>
                </a:cxn>
              </a:cxnLst>
              <a:rect l="0" t="0" r="r" b="b"/>
              <a:pathLst>
                <a:path w="102" h="98">
                  <a:moveTo>
                    <a:pt x="0" y="78"/>
                  </a:moveTo>
                  <a:lnTo>
                    <a:pt x="6" y="42"/>
                  </a:lnTo>
                  <a:lnTo>
                    <a:pt x="6" y="42"/>
                  </a:lnTo>
                  <a:lnTo>
                    <a:pt x="8" y="32"/>
                  </a:lnTo>
                  <a:lnTo>
                    <a:pt x="12" y="24"/>
                  </a:lnTo>
                  <a:lnTo>
                    <a:pt x="18" y="16"/>
                  </a:lnTo>
                  <a:lnTo>
                    <a:pt x="26" y="10"/>
                  </a:lnTo>
                  <a:lnTo>
                    <a:pt x="34" y="6"/>
                  </a:lnTo>
                  <a:lnTo>
                    <a:pt x="42" y="2"/>
                  </a:lnTo>
                  <a:lnTo>
                    <a:pt x="52" y="0"/>
                  </a:lnTo>
                  <a:lnTo>
                    <a:pt x="62" y="2"/>
                  </a:lnTo>
                  <a:lnTo>
                    <a:pt x="62" y="2"/>
                  </a:lnTo>
                  <a:lnTo>
                    <a:pt x="72" y="4"/>
                  </a:lnTo>
                  <a:lnTo>
                    <a:pt x="80" y="8"/>
                  </a:lnTo>
                  <a:lnTo>
                    <a:pt x="88" y="14"/>
                  </a:lnTo>
                  <a:lnTo>
                    <a:pt x="94" y="22"/>
                  </a:lnTo>
                  <a:lnTo>
                    <a:pt x="98" y="30"/>
                  </a:lnTo>
                  <a:lnTo>
                    <a:pt x="102" y="38"/>
                  </a:lnTo>
                  <a:lnTo>
                    <a:pt x="102" y="48"/>
                  </a:lnTo>
                  <a:lnTo>
                    <a:pt x="102" y="58"/>
                  </a:lnTo>
                  <a:lnTo>
                    <a:pt x="96" y="96"/>
                  </a:lnTo>
                  <a:lnTo>
                    <a:pt x="96" y="96"/>
                  </a:lnTo>
                  <a:lnTo>
                    <a:pt x="84" y="98"/>
                  </a:lnTo>
                  <a:lnTo>
                    <a:pt x="70" y="98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26" y="92"/>
                  </a:lnTo>
                  <a:lnTo>
                    <a:pt x="12" y="88"/>
                  </a:lnTo>
                  <a:lnTo>
                    <a:pt x="6" y="84"/>
                  </a:lnTo>
                  <a:lnTo>
                    <a:pt x="0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FED8B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24"/>
            <p:cNvSpPr>
              <a:spLocks/>
            </p:cNvSpPr>
            <p:nvPr/>
          </p:nvSpPr>
          <p:spPr bwMode="auto">
            <a:xfrm>
              <a:off x="1739900" y="3620324"/>
              <a:ext cx="168275" cy="4127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4" y="10"/>
                </a:cxn>
                <a:cxn ang="0">
                  <a:pos x="100" y="26"/>
                </a:cxn>
                <a:cxn ang="0">
                  <a:pos x="100" y="26"/>
                </a:cxn>
                <a:cxn ang="0">
                  <a:pos x="104" y="26"/>
                </a:cxn>
                <a:cxn ang="0">
                  <a:pos x="106" y="22"/>
                </a:cxn>
                <a:cxn ang="0">
                  <a:pos x="106" y="22"/>
                </a:cxn>
                <a:cxn ang="0">
                  <a:pos x="106" y="22"/>
                </a:cxn>
                <a:cxn ang="0">
                  <a:pos x="106" y="18"/>
                </a:cxn>
                <a:cxn ang="0">
                  <a:pos x="102" y="16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106" h="26">
                  <a:moveTo>
                    <a:pt x="0" y="4"/>
                  </a:moveTo>
                  <a:lnTo>
                    <a:pt x="0" y="4"/>
                  </a:lnTo>
                  <a:lnTo>
                    <a:pt x="0" y="8"/>
                  </a:lnTo>
                  <a:lnTo>
                    <a:pt x="4" y="10"/>
                  </a:lnTo>
                  <a:lnTo>
                    <a:pt x="100" y="26"/>
                  </a:lnTo>
                  <a:lnTo>
                    <a:pt x="100" y="26"/>
                  </a:lnTo>
                  <a:lnTo>
                    <a:pt x="104" y="26"/>
                  </a:lnTo>
                  <a:lnTo>
                    <a:pt x="106" y="22"/>
                  </a:lnTo>
                  <a:lnTo>
                    <a:pt x="106" y="22"/>
                  </a:lnTo>
                  <a:lnTo>
                    <a:pt x="106" y="22"/>
                  </a:lnTo>
                  <a:lnTo>
                    <a:pt x="106" y="18"/>
                  </a:lnTo>
                  <a:lnTo>
                    <a:pt x="102" y="16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ED8B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63" name="Freeform 25"/>
            <p:cNvSpPr>
              <a:spLocks/>
            </p:cNvSpPr>
            <p:nvPr/>
          </p:nvSpPr>
          <p:spPr bwMode="auto">
            <a:xfrm>
              <a:off x="1771650" y="3671124"/>
              <a:ext cx="92075" cy="2857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4" y="10"/>
                </a:cxn>
                <a:cxn ang="0">
                  <a:pos x="52" y="18"/>
                </a:cxn>
                <a:cxn ang="0">
                  <a:pos x="52" y="18"/>
                </a:cxn>
                <a:cxn ang="0">
                  <a:pos x="54" y="16"/>
                </a:cxn>
                <a:cxn ang="0">
                  <a:pos x="58" y="14"/>
                </a:cxn>
                <a:cxn ang="0">
                  <a:pos x="58" y="14"/>
                </a:cxn>
                <a:cxn ang="0">
                  <a:pos x="58" y="14"/>
                </a:cxn>
                <a:cxn ang="0">
                  <a:pos x="56" y="10"/>
                </a:cxn>
                <a:cxn ang="0">
                  <a:pos x="52" y="8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58" h="18">
                  <a:moveTo>
                    <a:pt x="0" y="4"/>
                  </a:moveTo>
                  <a:lnTo>
                    <a:pt x="0" y="4"/>
                  </a:lnTo>
                  <a:lnTo>
                    <a:pt x="0" y="8"/>
                  </a:lnTo>
                  <a:lnTo>
                    <a:pt x="4" y="10"/>
                  </a:lnTo>
                  <a:lnTo>
                    <a:pt x="52" y="18"/>
                  </a:lnTo>
                  <a:lnTo>
                    <a:pt x="52" y="18"/>
                  </a:lnTo>
                  <a:lnTo>
                    <a:pt x="54" y="16"/>
                  </a:lnTo>
                  <a:lnTo>
                    <a:pt x="58" y="14"/>
                  </a:lnTo>
                  <a:lnTo>
                    <a:pt x="58" y="14"/>
                  </a:lnTo>
                  <a:lnTo>
                    <a:pt x="58" y="14"/>
                  </a:lnTo>
                  <a:lnTo>
                    <a:pt x="56" y="10"/>
                  </a:lnTo>
                  <a:lnTo>
                    <a:pt x="52" y="8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ED8B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64" name="Freeform 26"/>
            <p:cNvSpPr>
              <a:spLocks/>
            </p:cNvSpPr>
            <p:nvPr/>
          </p:nvSpPr>
          <p:spPr bwMode="auto">
            <a:xfrm>
              <a:off x="625475" y="4553774"/>
              <a:ext cx="1092200" cy="1117600"/>
            </a:xfrm>
            <a:custGeom>
              <a:avLst/>
              <a:gdLst/>
              <a:ahLst/>
              <a:cxnLst>
                <a:cxn ang="0">
                  <a:pos x="688" y="74"/>
                </a:cxn>
                <a:cxn ang="0">
                  <a:pos x="628" y="704"/>
                </a:cxn>
                <a:cxn ang="0">
                  <a:pos x="0" y="704"/>
                </a:cxn>
                <a:cxn ang="0">
                  <a:pos x="178" y="0"/>
                </a:cxn>
                <a:cxn ang="0">
                  <a:pos x="178" y="0"/>
                </a:cxn>
                <a:cxn ang="0">
                  <a:pos x="198" y="8"/>
                </a:cxn>
                <a:cxn ang="0">
                  <a:pos x="222" y="16"/>
                </a:cxn>
                <a:cxn ang="0">
                  <a:pos x="282" y="30"/>
                </a:cxn>
                <a:cxn ang="0">
                  <a:pos x="356" y="44"/>
                </a:cxn>
                <a:cxn ang="0">
                  <a:pos x="434" y="56"/>
                </a:cxn>
                <a:cxn ang="0">
                  <a:pos x="512" y="66"/>
                </a:cxn>
                <a:cxn ang="0">
                  <a:pos x="586" y="72"/>
                </a:cxn>
                <a:cxn ang="0">
                  <a:pos x="646" y="76"/>
                </a:cxn>
                <a:cxn ang="0">
                  <a:pos x="668" y="74"/>
                </a:cxn>
                <a:cxn ang="0">
                  <a:pos x="688" y="74"/>
                </a:cxn>
                <a:cxn ang="0">
                  <a:pos x="688" y="74"/>
                </a:cxn>
              </a:cxnLst>
              <a:rect l="0" t="0" r="r" b="b"/>
              <a:pathLst>
                <a:path w="688" h="704">
                  <a:moveTo>
                    <a:pt x="688" y="74"/>
                  </a:moveTo>
                  <a:lnTo>
                    <a:pt x="628" y="704"/>
                  </a:lnTo>
                  <a:lnTo>
                    <a:pt x="0" y="704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98" y="8"/>
                  </a:lnTo>
                  <a:lnTo>
                    <a:pt x="222" y="16"/>
                  </a:lnTo>
                  <a:lnTo>
                    <a:pt x="282" y="30"/>
                  </a:lnTo>
                  <a:lnTo>
                    <a:pt x="356" y="44"/>
                  </a:lnTo>
                  <a:lnTo>
                    <a:pt x="434" y="56"/>
                  </a:lnTo>
                  <a:lnTo>
                    <a:pt x="512" y="66"/>
                  </a:lnTo>
                  <a:lnTo>
                    <a:pt x="586" y="72"/>
                  </a:lnTo>
                  <a:lnTo>
                    <a:pt x="646" y="76"/>
                  </a:lnTo>
                  <a:lnTo>
                    <a:pt x="668" y="74"/>
                  </a:lnTo>
                  <a:lnTo>
                    <a:pt x="688" y="74"/>
                  </a:lnTo>
                  <a:lnTo>
                    <a:pt x="688" y="74"/>
                  </a:lnTo>
                  <a:close/>
                </a:path>
              </a:pathLst>
            </a:custGeom>
            <a:solidFill>
              <a:srgbClr val="F2932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5" name="그룹 64"/>
          <p:cNvGrpSpPr/>
          <p:nvPr userDrawn="1"/>
        </p:nvGrpSpPr>
        <p:grpSpPr>
          <a:xfrm>
            <a:off x="473075" y="361950"/>
            <a:ext cx="8670925" cy="6188075"/>
            <a:chOff x="473075" y="361950"/>
            <a:chExt cx="8670925" cy="6188075"/>
          </a:xfrm>
        </p:grpSpPr>
        <p:sp>
          <p:nvSpPr>
            <p:cNvPr id="1029" name="Freeform 5"/>
            <p:cNvSpPr>
              <a:spLocks noEditPoints="1"/>
            </p:cNvSpPr>
            <p:nvPr userDrawn="1"/>
          </p:nvSpPr>
          <p:spPr bwMode="auto">
            <a:xfrm>
              <a:off x="473075" y="361950"/>
              <a:ext cx="8670925" cy="6188075"/>
            </a:xfrm>
            <a:custGeom>
              <a:avLst/>
              <a:gdLst/>
              <a:ahLst/>
              <a:cxnLst>
                <a:cxn ang="0">
                  <a:pos x="344" y="3502"/>
                </a:cxn>
                <a:cxn ang="0">
                  <a:pos x="300" y="3492"/>
                </a:cxn>
                <a:cxn ang="0">
                  <a:pos x="264" y="3468"/>
                </a:cxn>
                <a:cxn ang="0">
                  <a:pos x="234" y="3438"/>
                </a:cxn>
                <a:cxn ang="0">
                  <a:pos x="216" y="3398"/>
                </a:cxn>
                <a:cxn ang="0">
                  <a:pos x="210" y="3354"/>
                </a:cxn>
                <a:cxn ang="0">
                  <a:pos x="210" y="318"/>
                </a:cxn>
                <a:cxn ang="0">
                  <a:pos x="222" y="274"/>
                </a:cxn>
                <a:cxn ang="0">
                  <a:pos x="244" y="238"/>
                </a:cxn>
                <a:cxn ang="0">
                  <a:pos x="276" y="210"/>
                </a:cxn>
                <a:cxn ang="0">
                  <a:pos x="314" y="190"/>
                </a:cxn>
                <a:cxn ang="0">
                  <a:pos x="358" y="184"/>
                </a:cxn>
                <a:cxn ang="0">
                  <a:pos x="174" y="0"/>
                </a:cxn>
                <a:cxn ang="0">
                  <a:pos x="140" y="2"/>
                </a:cxn>
                <a:cxn ang="0">
                  <a:pos x="90" y="20"/>
                </a:cxn>
                <a:cxn ang="0">
                  <a:pos x="50" y="50"/>
                </a:cxn>
                <a:cxn ang="0">
                  <a:pos x="20" y="90"/>
                </a:cxn>
                <a:cxn ang="0">
                  <a:pos x="2" y="140"/>
                </a:cxn>
                <a:cxn ang="0">
                  <a:pos x="0" y="3722"/>
                </a:cxn>
                <a:cxn ang="0">
                  <a:pos x="2" y="3758"/>
                </a:cxn>
                <a:cxn ang="0">
                  <a:pos x="20" y="3806"/>
                </a:cxn>
                <a:cxn ang="0">
                  <a:pos x="50" y="3846"/>
                </a:cxn>
                <a:cxn ang="0">
                  <a:pos x="90" y="3876"/>
                </a:cxn>
                <a:cxn ang="0">
                  <a:pos x="140" y="3894"/>
                </a:cxn>
                <a:cxn ang="0">
                  <a:pos x="5462" y="3898"/>
                </a:cxn>
                <a:cxn ang="0">
                  <a:pos x="2844" y="78"/>
                </a:cxn>
                <a:cxn ang="0">
                  <a:pos x="3092" y="80"/>
                </a:cxn>
                <a:cxn ang="0">
                  <a:pos x="3110" y="106"/>
                </a:cxn>
                <a:cxn ang="0">
                  <a:pos x="3102" y="126"/>
                </a:cxn>
                <a:cxn ang="0">
                  <a:pos x="2844" y="134"/>
                </a:cxn>
                <a:cxn ang="0">
                  <a:pos x="2824" y="126"/>
                </a:cxn>
                <a:cxn ang="0">
                  <a:pos x="2816" y="106"/>
                </a:cxn>
                <a:cxn ang="0">
                  <a:pos x="2832" y="80"/>
                </a:cxn>
                <a:cxn ang="0">
                  <a:pos x="2962" y="3756"/>
                </a:cxn>
                <a:cxn ang="0">
                  <a:pos x="2882" y="3750"/>
                </a:cxn>
                <a:cxn ang="0">
                  <a:pos x="2788" y="3726"/>
                </a:cxn>
                <a:cxn ang="0">
                  <a:pos x="2758" y="3702"/>
                </a:cxn>
                <a:cxn ang="0">
                  <a:pos x="2754" y="3688"/>
                </a:cxn>
                <a:cxn ang="0">
                  <a:pos x="2762" y="3668"/>
                </a:cxn>
                <a:cxn ang="0">
                  <a:pos x="2814" y="3640"/>
                </a:cxn>
                <a:cxn ang="0">
                  <a:pos x="2920" y="3622"/>
                </a:cxn>
                <a:cxn ang="0">
                  <a:pos x="3004" y="3622"/>
                </a:cxn>
                <a:cxn ang="0">
                  <a:pos x="3110" y="3640"/>
                </a:cxn>
                <a:cxn ang="0">
                  <a:pos x="3162" y="3668"/>
                </a:cxn>
                <a:cxn ang="0">
                  <a:pos x="3172" y="3688"/>
                </a:cxn>
                <a:cxn ang="0">
                  <a:pos x="3168" y="3702"/>
                </a:cxn>
                <a:cxn ang="0">
                  <a:pos x="3136" y="3726"/>
                </a:cxn>
                <a:cxn ang="0">
                  <a:pos x="3044" y="3750"/>
                </a:cxn>
                <a:cxn ang="0">
                  <a:pos x="2962" y="3756"/>
                </a:cxn>
              </a:cxnLst>
              <a:rect l="0" t="0" r="r" b="b"/>
              <a:pathLst>
                <a:path w="5462" h="3898">
                  <a:moveTo>
                    <a:pt x="358" y="3502"/>
                  </a:moveTo>
                  <a:lnTo>
                    <a:pt x="358" y="3502"/>
                  </a:lnTo>
                  <a:lnTo>
                    <a:pt x="344" y="3502"/>
                  </a:lnTo>
                  <a:lnTo>
                    <a:pt x="328" y="3500"/>
                  </a:lnTo>
                  <a:lnTo>
                    <a:pt x="314" y="3496"/>
                  </a:lnTo>
                  <a:lnTo>
                    <a:pt x="300" y="3492"/>
                  </a:lnTo>
                  <a:lnTo>
                    <a:pt x="288" y="3484"/>
                  </a:lnTo>
                  <a:lnTo>
                    <a:pt x="276" y="3478"/>
                  </a:lnTo>
                  <a:lnTo>
                    <a:pt x="264" y="3468"/>
                  </a:lnTo>
                  <a:lnTo>
                    <a:pt x="254" y="3460"/>
                  </a:lnTo>
                  <a:lnTo>
                    <a:pt x="244" y="3448"/>
                  </a:lnTo>
                  <a:lnTo>
                    <a:pt x="234" y="3438"/>
                  </a:lnTo>
                  <a:lnTo>
                    <a:pt x="228" y="3424"/>
                  </a:lnTo>
                  <a:lnTo>
                    <a:pt x="222" y="3412"/>
                  </a:lnTo>
                  <a:lnTo>
                    <a:pt x="216" y="3398"/>
                  </a:lnTo>
                  <a:lnTo>
                    <a:pt x="212" y="3384"/>
                  </a:lnTo>
                  <a:lnTo>
                    <a:pt x="210" y="3368"/>
                  </a:lnTo>
                  <a:lnTo>
                    <a:pt x="210" y="3354"/>
                  </a:lnTo>
                  <a:lnTo>
                    <a:pt x="210" y="332"/>
                  </a:lnTo>
                  <a:lnTo>
                    <a:pt x="210" y="332"/>
                  </a:lnTo>
                  <a:lnTo>
                    <a:pt x="210" y="318"/>
                  </a:lnTo>
                  <a:lnTo>
                    <a:pt x="212" y="302"/>
                  </a:lnTo>
                  <a:lnTo>
                    <a:pt x="216" y="288"/>
                  </a:lnTo>
                  <a:lnTo>
                    <a:pt x="222" y="274"/>
                  </a:lnTo>
                  <a:lnTo>
                    <a:pt x="228" y="262"/>
                  </a:lnTo>
                  <a:lnTo>
                    <a:pt x="234" y="250"/>
                  </a:lnTo>
                  <a:lnTo>
                    <a:pt x="244" y="238"/>
                  </a:lnTo>
                  <a:lnTo>
                    <a:pt x="254" y="228"/>
                  </a:lnTo>
                  <a:lnTo>
                    <a:pt x="264" y="218"/>
                  </a:lnTo>
                  <a:lnTo>
                    <a:pt x="276" y="210"/>
                  </a:lnTo>
                  <a:lnTo>
                    <a:pt x="288" y="202"/>
                  </a:lnTo>
                  <a:lnTo>
                    <a:pt x="300" y="196"/>
                  </a:lnTo>
                  <a:lnTo>
                    <a:pt x="314" y="190"/>
                  </a:lnTo>
                  <a:lnTo>
                    <a:pt x="328" y="186"/>
                  </a:lnTo>
                  <a:lnTo>
                    <a:pt x="344" y="184"/>
                  </a:lnTo>
                  <a:lnTo>
                    <a:pt x="358" y="184"/>
                  </a:lnTo>
                  <a:lnTo>
                    <a:pt x="5462" y="184"/>
                  </a:lnTo>
                  <a:lnTo>
                    <a:pt x="5462" y="0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56" y="0"/>
                  </a:lnTo>
                  <a:lnTo>
                    <a:pt x="140" y="2"/>
                  </a:lnTo>
                  <a:lnTo>
                    <a:pt x="122" y="8"/>
                  </a:lnTo>
                  <a:lnTo>
                    <a:pt x="106" y="12"/>
                  </a:lnTo>
                  <a:lnTo>
                    <a:pt x="90" y="20"/>
                  </a:lnTo>
                  <a:lnTo>
                    <a:pt x="76" y="30"/>
                  </a:lnTo>
                  <a:lnTo>
                    <a:pt x="62" y="40"/>
                  </a:lnTo>
                  <a:lnTo>
                    <a:pt x="50" y="50"/>
                  </a:lnTo>
                  <a:lnTo>
                    <a:pt x="40" y="62"/>
                  </a:lnTo>
                  <a:lnTo>
                    <a:pt x="30" y="76"/>
                  </a:lnTo>
                  <a:lnTo>
                    <a:pt x="20" y="90"/>
                  </a:lnTo>
                  <a:lnTo>
                    <a:pt x="12" y="106"/>
                  </a:lnTo>
                  <a:lnTo>
                    <a:pt x="8" y="122"/>
                  </a:lnTo>
                  <a:lnTo>
                    <a:pt x="2" y="140"/>
                  </a:lnTo>
                  <a:lnTo>
                    <a:pt x="0" y="156"/>
                  </a:lnTo>
                  <a:lnTo>
                    <a:pt x="0" y="174"/>
                  </a:lnTo>
                  <a:lnTo>
                    <a:pt x="0" y="3722"/>
                  </a:lnTo>
                  <a:lnTo>
                    <a:pt x="0" y="3722"/>
                  </a:lnTo>
                  <a:lnTo>
                    <a:pt x="0" y="3740"/>
                  </a:lnTo>
                  <a:lnTo>
                    <a:pt x="2" y="3758"/>
                  </a:lnTo>
                  <a:lnTo>
                    <a:pt x="8" y="3774"/>
                  </a:lnTo>
                  <a:lnTo>
                    <a:pt x="12" y="3790"/>
                  </a:lnTo>
                  <a:lnTo>
                    <a:pt x="20" y="3806"/>
                  </a:lnTo>
                  <a:lnTo>
                    <a:pt x="30" y="3820"/>
                  </a:lnTo>
                  <a:lnTo>
                    <a:pt x="40" y="3834"/>
                  </a:lnTo>
                  <a:lnTo>
                    <a:pt x="50" y="3846"/>
                  </a:lnTo>
                  <a:lnTo>
                    <a:pt x="62" y="3858"/>
                  </a:lnTo>
                  <a:lnTo>
                    <a:pt x="76" y="3868"/>
                  </a:lnTo>
                  <a:lnTo>
                    <a:pt x="90" y="3876"/>
                  </a:lnTo>
                  <a:lnTo>
                    <a:pt x="106" y="3884"/>
                  </a:lnTo>
                  <a:lnTo>
                    <a:pt x="122" y="3890"/>
                  </a:lnTo>
                  <a:lnTo>
                    <a:pt x="140" y="3894"/>
                  </a:lnTo>
                  <a:lnTo>
                    <a:pt x="156" y="3896"/>
                  </a:lnTo>
                  <a:lnTo>
                    <a:pt x="174" y="3898"/>
                  </a:lnTo>
                  <a:lnTo>
                    <a:pt x="5462" y="3898"/>
                  </a:lnTo>
                  <a:lnTo>
                    <a:pt x="5462" y="3502"/>
                  </a:lnTo>
                  <a:lnTo>
                    <a:pt x="358" y="3502"/>
                  </a:lnTo>
                  <a:close/>
                  <a:moveTo>
                    <a:pt x="2844" y="78"/>
                  </a:moveTo>
                  <a:lnTo>
                    <a:pt x="3082" y="78"/>
                  </a:lnTo>
                  <a:lnTo>
                    <a:pt x="3082" y="78"/>
                  </a:lnTo>
                  <a:lnTo>
                    <a:pt x="3092" y="80"/>
                  </a:lnTo>
                  <a:lnTo>
                    <a:pt x="3102" y="86"/>
                  </a:lnTo>
                  <a:lnTo>
                    <a:pt x="3108" y="96"/>
                  </a:lnTo>
                  <a:lnTo>
                    <a:pt x="3110" y="106"/>
                  </a:lnTo>
                  <a:lnTo>
                    <a:pt x="3110" y="106"/>
                  </a:lnTo>
                  <a:lnTo>
                    <a:pt x="3108" y="118"/>
                  </a:lnTo>
                  <a:lnTo>
                    <a:pt x="3102" y="126"/>
                  </a:lnTo>
                  <a:lnTo>
                    <a:pt x="3092" y="132"/>
                  </a:lnTo>
                  <a:lnTo>
                    <a:pt x="3082" y="134"/>
                  </a:lnTo>
                  <a:lnTo>
                    <a:pt x="2844" y="134"/>
                  </a:lnTo>
                  <a:lnTo>
                    <a:pt x="2844" y="134"/>
                  </a:lnTo>
                  <a:lnTo>
                    <a:pt x="2832" y="132"/>
                  </a:lnTo>
                  <a:lnTo>
                    <a:pt x="2824" y="126"/>
                  </a:lnTo>
                  <a:lnTo>
                    <a:pt x="2818" y="118"/>
                  </a:lnTo>
                  <a:lnTo>
                    <a:pt x="2816" y="106"/>
                  </a:lnTo>
                  <a:lnTo>
                    <a:pt x="2816" y="106"/>
                  </a:lnTo>
                  <a:lnTo>
                    <a:pt x="2818" y="96"/>
                  </a:lnTo>
                  <a:lnTo>
                    <a:pt x="2824" y="86"/>
                  </a:lnTo>
                  <a:lnTo>
                    <a:pt x="2832" y="80"/>
                  </a:lnTo>
                  <a:lnTo>
                    <a:pt x="2844" y="78"/>
                  </a:lnTo>
                  <a:lnTo>
                    <a:pt x="2844" y="78"/>
                  </a:lnTo>
                  <a:close/>
                  <a:moveTo>
                    <a:pt x="2962" y="3756"/>
                  </a:moveTo>
                  <a:lnTo>
                    <a:pt x="2962" y="3756"/>
                  </a:lnTo>
                  <a:lnTo>
                    <a:pt x="2920" y="3754"/>
                  </a:lnTo>
                  <a:lnTo>
                    <a:pt x="2882" y="3750"/>
                  </a:lnTo>
                  <a:lnTo>
                    <a:pt x="2846" y="3744"/>
                  </a:lnTo>
                  <a:lnTo>
                    <a:pt x="2814" y="3736"/>
                  </a:lnTo>
                  <a:lnTo>
                    <a:pt x="2788" y="3726"/>
                  </a:lnTo>
                  <a:lnTo>
                    <a:pt x="2770" y="3714"/>
                  </a:lnTo>
                  <a:lnTo>
                    <a:pt x="2762" y="3708"/>
                  </a:lnTo>
                  <a:lnTo>
                    <a:pt x="2758" y="3702"/>
                  </a:lnTo>
                  <a:lnTo>
                    <a:pt x="2754" y="3696"/>
                  </a:lnTo>
                  <a:lnTo>
                    <a:pt x="2754" y="3688"/>
                  </a:lnTo>
                  <a:lnTo>
                    <a:pt x="2754" y="3688"/>
                  </a:lnTo>
                  <a:lnTo>
                    <a:pt x="2754" y="3682"/>
                  </a:lnTo>
                  <a:lnTo>
                    <a:pt x="2758" y="3674"/>
                  </a:lnTo>
                  <a:lnTo>
                    <a:pt x="2762" y="3668"/>
                  </a:lnTo>
                  <a:lnTo>
                    <a:pt x="2770" y="3662"/>
                  </a:lnTo>
                  <a:lnTo>
                    <a:pt x="2788" y="3650"/>
                  </a:lnTo>
                  <a:lnTo>
                    <a:pt x="2814" y="3640"/>
                  </a:lnTo>
                  <a:lnTo>
                    <a:pt x="2846" y="3632"/>
                  </a:lnTo>
                  <a:lnTo>
                    <a:pt x="2882" y="3626"/>
                  </a:lnTo>
                  <a:lnTo>
                    <a:pt x="2920" y="3622"/>
                  </a:lnTo>
                  <a:lnTo>
                    <a:pt x="2962" y="3620"/>
                  </a:lnTo>
                  <a:lnTo>
                    <a:pt x="2962" y="3620"/>
                  </a:lnTo>
                  <a:lnTo>
                    <a:pt x="3004" y="3622"/>
                  </a:lnTo>
                  <a:lnTo>
                    <a:pt x="3044" y="3626"/>
                  </a:lnTo>
                  <a:lnTo>
                    <a:pt x="3080" y="3632"/>
                  </a:lnTo>
                  <a:lnTo>
                    <a:pt x="3110" y="3640"/>
                  </a:lnTo>
                  <a:lnTo>
                    <a:pt x="3136" y="3650"/>
                  </a:lnTo>
                  <a:lnTo>
                    <a:pt x="3156" y="3662"/>
                  </a:lnTo>
                  <a:lnTo>
                    <a:pt x="3162" y="3668"/>
                  </a:lnTo>
                  <a:lnTo>
                    <a:pt x="3168" y="3674"/>
                  </a:lnTo>
                  <a:lnTo>
                    <a:pt x="3172" y="3682"/>
                  </a:lnTo>
                  <a:lnTo>
                    <a:pt x="3172" y="3688"/>
                  </a:lnTo>
                  <a:lnTo>
                    <a:pt x="3172" y="3688"/>
                  </a:lnTo>
                  <a:lnTo>
                    <a:pt x="3172" y="3696"/>
                  </a:lnTo>
                  <a:lnTo>
                    <a:pt x="3168" y="3702"/>
                  </a:lnTo>
                  <a:lnTo>
                    <a:pt x="3162" y="3708"/>
                  </a:lnTo>
                  <a:lnTo>
                    <a:pt x="3156" y="3714"/>
                  </a:lnTo>
                  <a:lnTo>
                    <a:pt x="3136" y="3726"/>
                  </a:lnTo>
                  <a:lnTo>
                    <a:pt x="3110" y="3736"/>
                  </a:lnTo>
                  <a:lnTo>
                    <a:pt x="3080" y="3744"/>
                  </a:lnTo>
                  <a:lnTo>
                    <a:pt x="3044" y="3750"/>
                  </a:lnTo>
                  <a:lnTo>
                    <a:pt x="3004" y="3754"/>
                  </a:lnTo>
                  <a:lnTo>
                    <a:pt x="2962" y="3756"/>
                  </a:lnTo>
                  <a:lnTo>
                    <a:pt x="2962" y="375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031" name="Freeform 7"/>
            <p:cNvSpPr>
              <a:spLocks/>
            </p:cNvSpPr>
            <p:nvPr userDrawn="1"/>
          </p:nvSpPr>
          <p:spPr bwMode="auto">
            <a:xfrm>
              <a:off x="4943475" y="485775"/>
              <a:ext cx="466725" cy="88900"/>
            </a:xfrm>
            <a:custGeom>
              <a:avLst/>
              <a:gdLst/>
              <a:ahLst/>
              <a:cxnLst>
                <a:cxn ang="0">
                  <a:pos x="28" y="56"/>
                </a:cxn>
                <a:cxn ang="0">
                  <a:pos x="266" y="56"/>
                </a:cxn>
                <a:cxn ang="0">
                  <a:pos x="266" y="56"/>
                </a:cxn>
                <a:cxn ang="0">
                  <a:pos x="276" y="54"/>
                </a:cxn>
                <a:cxn ang="0">
                  <a:pos x="286" y="48"/>
                </a:cxn>
                <a:cxn ang="0">
                  <a:pos x="292" y="40"/>
                </a:cxn>
                <a:cxn ang="0">
                  <a:pos x="294" y="28"/>
                </a:cxn>
                <a:cxn ang="0">
                  <a:pos x="294" y="28"/>
                </a:cxn>
                <a:cxn ang="0">
                  <a:pos x="292" y="18"/>
                </a:cxn>
                <a:cxn ang="0">
                  <a:pos x="286" y="8"/>
                </a:cxn>
                <a:cxn ang="0">
                  <a:pos x="276" y="2"/>
                </a:cxn>
                <a:cxn ang="0">
                  <a:pos x="266" y="0"/>
                </a:cxn>
                <a:cxn ang="0">
                  <a:pos x="28" y="0"/>
                </a:cxn>
                <a:cxn ang="0">
                  <a:pos x="28" y="0"/>
                </a:cxn>
                <a:cxn ang="0">
                  <a:pos x="16" y="2"/>
                </a:cxn>
                <a:cxn ang="0">
                  <a:pos x="8" y="8"/>
                </a:cxn>
                <a:cxn ang="0">
                  <a:pos x="2" y="18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2" y="40"/>
                </a:cxn>
                <a:cxn ang="0">
                  <a:pos x="8" y="48"/>
                </a:cxn>
                <a:cxn ang="0">
                  <a:pos x="16" y="54"/>
                </a:cxn>
                <a:cxn ang="0">
                  <a:pos x="28" y="56"/>
                </a:cxn>
                <a:cxn ang="0">
                  <a:pos x="28" y="56"/>
                </a:cxn>
              </a:cxnLst>
              <a:rect l="0" t="0" r="r" b="b"/>
              <a:pathLst>
                <a:path w="294" h="56">
                  <a:moveTo>
                    <a:pt x="28" y="56"/>
                  </a:moveTo>
                  <a:lnTo>
                    <a:pt x="266" y="56"/>
                  </a:lnTo>
                  <a:lnTo>
                    <a:pt x="266" y="56"/>
                  </a:lnTo>
                  <a:lnTo>
                    <a:pt x="276" y="54"/>
                  </a:lnTo>
                  <a:lnTo>
                    <a:pt x="286" y="48"/>
                  </a:lnTo>
                  <a:lnTo>
                    <a:pt x="292" y="40"/>
                  </a:lnTo>
                  <a:lnTo>
                    <a:pt x="294" y="28"/>
                  </a:lnTo>
                  <a:lnTo>
                    <a:pt x="294" y="28"/>
                  </a:lnTo>
                  <a:lnTo>
                    <a:pt x="292" y="18"/>
                  </a:lnTo>
                  <a:lnTo>
                    <a:pt x="286" y="8"/>
                  </a:lnTo>
                  <a:lnTo>
                    <a:pt x="276" y="2"/>
                  </a:lnTo>
                  <a:lnTo>
                    <a:pt x="266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16" y="2"/>
                  </a:lnTo>
                  <a:lnTo>
                    <a:pt x="8" y="8"/>
                  </a:lnTo>
                  <a:lnTo>
                    <a:pt x="2" y="1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40"/>
                  </a:lnTo>
                  <a:lnTo>
                    <a:pt x="8" y="48"/>
                  </a:lnTo>
                  <a:lnTo>
                    <a:pt x="16" y="54"/>
                  </a:lnTo>
                  <a:lnTo>
                    <a:pt x="28" y="56"/>
                  </a:lnTo>
                  <a:lnTo>
                    <a:pt x="28" y="5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032" name="Freeform 8"/>
            <p:cNvSpPr>
              <a:spLocks/>
            </p:cNvSpPr>
            <p:nvPr userDrawn="1"/>
          </p:nvSpPr>
          <p:spPr bwMode="auto">
            <a:xfrm>
              <a:off x="4845050" y="6108700"/>
              <a:ext cx="663575" cy="215900"/>
            </a:xfrm>
            <a:custGeom>
              <a:avLst/>
              <a:gdLst/>
              <a:ahLst/>
              <a:cxnLst>
                <a:cxn ang="0">
                  <a:pos x="208" y="0"/>
                </a:cxn>
                <a:cxn ang="0">
                  <a:pos x="208" y="0"/>
                </a:cxn>
                <a:cxn ang="0">
                  <a:pos x="166" y="2"/>
                </a:cxn>
                <a:cxn ang="0">
                  <a:pos x="128" y="6"/>
                </a:cxn>
                <a:cxn ang="0">
                  <a:pos x="92" y="12"/>
                </a:cxn>
                <a:cxn ang="0">
                  <a:pos x="60" y="20"/>
                </a:cxn>
                <a:cxn ang="0">
                  <a:pos x="34" y="30"/>
                </a:cxn>
                <a:cxn ang="0">
                  <a:pos x="16" y="42"/>
                </a:cxn>
                <a:cxn ang="0">
                  <a:pos x="8" y="48"/>
                </a:cxn>
                <a:cxn ang="0">
                  <a:pos x="4" y="54"/>
                </a:cxn>
                <a:cxn ang="0">
                  <a:pos x="0" y="62"/>
                </a:cxn>
                <a:cxn ang="0">
                  <a:pos x="0" y="68"/>
                </a:cxn>
                <a:cxn ang="0">
                  <a:pos x="0" y="68"/>
                </a:cxn>
                <a:cxn ang="0">
                  <a:pos x="0" y="76"/>
                </a:cxn>
                <a:cxn ang="0">
                  <a:pos x="4" y="82"/>
                </a:cxn>
                <a:cxn ang="0">
                  <a:pos x="8" y="88"/>
                </a:cxn>
                <a:cxn ang="0">
                  <a:pos x="16" y="94"/>
                </a:cxn>
                <a:cxn ang="0">
                  <a:pos x="34" y="106"/>
                </a:cxn>
                <a:cxn ang="0">
                  <a:pos x="60" y="116"/>
                </a:cxn>
                <a:cxn ang="0">
                  <a:pos x="92" y="124"/>
                </a:cxn>
                <a:cxn ang="0">
                  <a:pos x="128" y="130"/>
                </a:cxn>
                <a:cxn ang="0">
                  <a:pos x="166" y="134"/>
                </a:cxn>
                <a:cxn ang="0">
                  <a:pos x="208" y="136"/>
                </a:cxn>
                <a:cxn ang="0">
                  <a:pos x="208" y="136"/>
                </a:cxn>
                <a:cxn ang="0">
                  <a:pos x="250" y="134"/>
                </a:cxn>
                <a:cxn ang="0">
                  <a:pos x="290" y="130"/>
                </a:cxn>
                <a:cxn ang="0">
                  <a:pos x="326" y="124"/>
                </a:cxn>
                <a:cxn ang="0">
                  <a:pos x="356" y="116"/>
                </a:cxn>
                <a:cxn ang="0">
                  <a:pos x="382" y="106"/>
                </a:cxn>
                <a:cxn ang="0">
                  <a:pos x="402" y="94"/>
                </a:cxn>
                <a:cxn ang="0">
                  <a:pos x="408" y="88"/>
                </a:cxn>
                <a:cxn ang="0">
                  <a:pos x="414" y="82"/>
                </a:cxn>
                <a:cxn ang="0">
                  <a:pos x="418" y="76"/>
                </a:cxn>
                <a:cxn ang="0">
                  <a:pos x="418" y="68"/>
                </a:cxn>
                <a:cxn ang="0">
                  <a:pos x="418" y="68"/>
                </a:cxn>
                <a:cxn ang="0">
                  <a:pos x="418" y="62"/>
                </a:cxn>
                <a:cxn ang="0">
                  <a:pos x="414" y="54"/>
                </a:cxn>
                <a:cxn ang="0">
                  <a:pos x="408" y="48"/>
                </a:cxn>
                <a:cxn ang="0">
                  <a:pos x="402" y="42"/>
                </a:cxn>
                <a:cxn ang="0">
                  <a:pos x="382" y="30"/>
                </a:cxn>
                <a:cxn ang="0">
                  <a:pos x="356" y="20"/>
                </a:cxn>
                <a:cxn ang="0">
                  <a:pos x="326" y="12"/>
                </a:cxn>
                <a:cxn ang="0">
                  <a:pos x="290" y="6"/>
                </a:cxn>
                <a:cxn ang="0">
                  <a:pos x="250" y="2"/>
                </a:cxn>
                <a:cxn ang="0">
                  <a:pos x="208" y="0"/>
                </a:cxn>
                <a:cxn ang="0">
                  <a:pos x="208" y="0"/>
                </a:cxn>
              </a:cxnLst>
              <a:rect l="0" t="0" r="r" b="b"/>
              <a:pathLst>
                <a:path w="418" h="136">
                  <a:moveTo>
                    <a:pt x="208" y="0"/>
                  </a:moveTo>
                  <a:lnTo>
                    <a:pt x="208" y="0"/>
                  </a:lnTo>
                  <a:lnTo>
                    <a:pt x="166" y="2"/>
                  </a:lnTo>
                  <a:lnTo>
                    <a:pt x="128" y="6"/>
                  </a:lnTo>
                  <a:lnTo>
                    <a:pt x="92" y="12"/>
                  </a:lnTo>
                  <a:lnTo>
                    <a:pt x="60" y="20"/>
                  </a:lnTo>
                  <a:lnTo>
                    <a:pt x="34" y="30"/>
                  </a:lnTo>
                  <a:lnTo>
                    <a:pt x="16" y="42"/>
                  </a:lnTo>
                  <a:lnTo>
                    <a:pt x="8" y="48"/>
                  </a:lnTo>
                  <a:lnTo>
                    <a:pt x="4" y="54"/>
                  </a:lnTo>
                  <a:lnTo>
                    <a:pt x="0" y="62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0" y="76"/>
                  </a:lnTo>
                  <a:lnTo>
                    <a:pt x="4" y="82"/>
                  </a:lnTo>
                  <a:lnTo>
                    <a:pt x="8" y="88"/>
                  </a:lnTo>
                  <a:lnTo>
                    <a:pt x="16" y="94"/>
                  </a:lnTo>
                  <a:lnTo>
                    <a:pt x="34" y="106"/>
                  </a:lnTo>
                  <a:lnTo>
                    <a:pt x="60" y="116"/>
                  </a:lnTo>
                  <a:lnTo>
                    <a:pt x="92" y="124"/>
                  </a:lnTo>
                  <a:lnTo>
                    <a:pt x="128" y="130"/>
                  </a:lnTo>
                  <a:lnTo>
                    <a:pt x="166" y="134"/>
                  </a:lnTo>
                  <a:lnTo>
                    <a:pt x="208" y="136"/>
                  </a:lnTo>
                  <a:lnTo>
                    <a:pt x="208" y="136"/>
                  </a:lnTo>
                  <a:lnTo>
                    <a:pt x="250" y="134"/>
                  </a:lnTo>
                  <a:lnTo>
                    <a:pt x="290" y="130"/>
                  </a:lnTo>
                  <a:lnTo>
                    <a:pt x="326" y="124"/>
                  </a:lnTo>
                  <a:lnTo>
                    <a:pt x="356" y="116"/>
                  </a:lnTo>
                  <a:lnTo>
                    <a:pt x="382" y="106"/>
                  </a:lnTo>
                  <a:lnTo>
                    <a:pt x="402" y="94"/>
                  </a:lnTo>
                  <a:lnTo>
                    <a:pt x="408" y="88"/>
                  </a:lnTo>
                  <a:lnTo>
                    <a:pt x="414" y="82"/>
                  </a:lnTo>
                  <a:lnTo>
                    <a:pt x="418" y="76"/>
                  </a:lnTo>
                  <a:lnTo>
                    <a:pt x="418" y="68"/>
                  </a:lnTo>
                  <a:lnTo>
                    <a:pt x="418" y="68"/>
                  </a:lnTo>
                  <a:lnTo>
                    <a:pt x="418" y="62"/>
                  </a:lnTo>
                  <a:lnTo>
                    <a:pt x="414" y="54"/>
                  </a:lnTo>
                  <a:lnTo>
                    <a:pt x="408" y="48"/>
                  </a:lnTo>
                  <a:lnTo>
                    <a:pt x="402" y="42"/>
                  </a:lnTo>
                  <a:lnTo>
                    <a:pt x="382" y="30"/>
                  </a:lnTo>
                  <a:lnTo>
                    <a:pt x="356" y="20"/>
                  </a:lnTo>
                  <a:lnTo>
                    <a:pt x="326" y="12"/>
                  </a:lnTo>
                  <a:lnTo>
                    <a:pt x="290" y="6"/>
                  </a:lnTo>
                  <a:lnTo>
                    <a:pt x="250" y="2"/>
                  </a:lnTo>
                  <a:lnTo>
                    <a:pt x="208" y="0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6591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/>
          <p:cNvSpPr>
            <a:spLocks noChangeArrowheads="1"/>
          </p:cNvSpPr>
          <p:nvPr userDrawn="1"/>
        </p:nvSpPr>
        <p:spPr bwMode="auto">
          <a:xfrm>
            <a:off x="0" y="50800"/>
            <a:ext cx="9144000" cy="75247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01600"/>
          </a:xfrm>
          <a:prstGeom prst="rect">
            <a:avLst/>
          </a:prstGeom>
          <a:solidFill>
            <a:srgbClr val="616F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400413"/>
            <a:ext cx="2133600" cy="276999"/>
          </a:xfrm>
        </p:spPr>
        <p:txBody>
          <a:bodyPr>
            <a:spAutoFit/>
          </a:bodyPr>
          <a:lstStyle/>
          <a:p>
            <a:fld id="{4DB73AAD-5267-437C-997B-9F4D4E1D079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400413"/>
            <a:ext cx="2895600" cy="276999"/>
          </a:xfrm>
        </p:spPr>
        <p:txBody>
          <a:bodyPr>
            <a:spAutoFit/>
          </a:bodyPr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768244" y="6471699"/>
            <a:ext cx="2133600" cy="246221"/>
          </a:xfrm>
        </p:spPr>
        <p:txBody>
          <a:bodyPr>
            <a:spAutoFit/>
          </a:bodyPr>
          <a:lstStyle/>
          <a:p>
            <a:fld id="{888AB9F4-96E6-4C5F-8068-4B9C71A7656E}" type="slidenum">
              <a:rPr lang="ko-KR" altLang="en-US" smtClean="0">
                <a:solidFill>
                  <a:srgbClr val="0B5394"/>
                </a:solidFill>
              </a:rPr>
              <a:pPr/>
              <a:t>‹#›</a:t>
            </a:fld>
            <a:endParaRPr lang="ko-KR" altLang="en-US" dirty="0">
              <a:solidFill>
                <a:srgbClr val="0B5394"/>
              </a:solidFill>
            </a:endParaRPr>
          </a:p>
        </p:txBody>
      </p:sp>
      <p:sp>
        <p:nvSpPr>
          <p:cNvPr id="34" name="텍스트 개체 틀 33"/>
          <p:cNvSpPr>
            <a:spLocks noGrp="1"/>
          </p:cNvSpPr>
          <p:nvPr>
            <p:ph type="body" sz="quarter" idx="17" hasCustomPrompt="1"/>
          </p:nvPr>
        </p:nvSpPr>
        <p:spPr>
          <a:xfrm>
            <a:off x="314735" y="193093"/>
            <a:ext cx="6417503" cy="4770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lang="ko-KR" altLang="en-US" sz="25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제목을 입력하세요</a:t>
            </a:r>
            <a:endParaRPr lang="ko-KR" altLang="en-US" dirty="0"/>
          </a:p>
        </p:txBody>
      </p:sp>
      <p:sp>
        <p:nvSpPr>
          <p:cNvPr id="35" name="텍스트 개체 틀 33"/>
          <p:cNvSpPr>
            <a:spLocks noGrp="1"/>
          </p:cNvSpPr>
          <p:nvPr>
            <p:ph type="body" sz="quarter" idx="18" hasCustomPrompt="1"/>
          </p:nvPr>
        </p:nvSpPr>
        <p:spPr>
          <a:xfrm>
            <a:off x="314735" y="935038"/>
            <a:ext cx="6417503" cy="2880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ts val="1500"/>
              </a:lnSpc>
              <a:buNone/>
              <a:defRPr lang="ko-KR" alt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내용을 입력하세요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0442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0" y="50800"/>
            <a:ext cx="9144000" cy="75247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01600"/>
          </a:xfrm>
          <a:prstGeom prst="rect">
            <a:avLst/>
          </a:prstGeom>
          <a:solidFill>
            <a:srgbClr val="616F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400413"/>
            <a:ext cx="2133600" cy="276999"/>
          </a:xfrm>
        </p:spPr>
        <p:txBody>
          <a:bodyPr>
            <a:spAutoFit/>
          </a:bodyPr>
          <a:lstStyle/>
          <a:p>
            <a:fld id="{177A1C9D-D517-4CA3-B47E-D173D5AA6AD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400413"/>
            <a:ext cx="2895600" cy="276999"/>
          </a:xfrm>
        </p:spPr>
        <p:txBody>
          <a:bodyPr>
            <a:spAutoFit/>
          </a:bodyPr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768244" y="6471699"/>
            <a:ext cx="2133600" cy="246221"/>
          </a:xfrm>
        </p:spPr>
        <p:txBody>
          <a:bodyPr>
            <a:spAutoFit/>
          </a:bodyPr>
          <a:lstStyle/>
          <a:p>
            <a:fld id="{888AB9F4-96E6-4C5F-8068-4B9C71A7656E}" type="slidenum">
              <a:rPr lang="ko-KR" altLang="en-US" smtClean="0">
                <a:solidFill>
                  <a:srgbClr val="0B5394"/>
                </a:solidFill>
              </a:rPr>
              <a:pPr/>
              <a:t>‹#›</a:t>
            </a:fld>
            <a:endParaRPr lang="ko-KR" altLang="en-US" dirty="0">
              <a:solidFill>
                <a:srgbClr val="0B53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4651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2860675" y="0"/>
            <a:ext cx="3422650" cy="5686425"/>
            <a:chOff x="2860675" y="0"/>
            <a:chExt cx="3422650" cy="5686425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6188075" y="590550"/>
              <a:ext cx="95250" cy="95250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0"/>
                </a:cxn>
                <a:cxn ang="0">
                  <a:pos x="24" y="0"/>
                </a:cxn>
                <a:cxn ang="0">
                  <a:pos x="18" y="2"/>
                </a:cxn>
                <a:cxn ang="0">
                  <a:pos x="10" y="8"/>
                </a:cxn>
                <a:cxn ang="0">
                  <a:pos x="2" y="18"/>
                </a:cxn>
                <a:cxn ang="0">
                  <a:pos x="0" y="24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0" y="36"/>
                </a:cxn>
                <a:cxn ang="0">
                  <a:pos x="2" y="42"/>
                </a:cxn>
                <a:cxn ang="0">
                  <a:pos x="10" y="52"/>
                </a:cxn>
                <a:cxn ang="0">
                  <a:pos x="18" y="58"/>
                </a:cxn>
                <a:cxn ang="0">
                  <a:pos x="24" y="60"/>
                </a:cxn>
                <a:cxn ang="0">
                  <a:pos x="30" y="60"/>
                </a:cxn>
                <a:cxn ang="0">
                  <a:pos x="30" y="60"/>
                </a:cxn>
                <a:cxn ang="0">
                  <a:pos x="36" y="60"/>
                </a:cxn>
                <a:cxn ang="0">
                  <a:pos x="42" y="58"/>
                </a:cxn>
                <a:cxn ang="0">
                  <a:pos x="52" y="52"/>
                </a:cxn>
                <a:cxn ang="0">
                  <a:pos x="58" y="42"/>
                </a:cxn>
                <a:cxn ang="0">
                  <a:pos x="60" y="36"/>
                </a:cxn>
                <a:cxn ang="0">
                  <a:pos x="60" y="30"/>
                </a:cxn>
                <a:cxn ang="0">
                  <a:pos x="60" y="30"/>
                </a:cxn>
                <a:cxn ang="0">
                  <a:pos x="60" y="24"/>
                </a:cxn>
                <a:cxn ang="0">
                  <a:pos x="58" y="18"/>
                </a:cxn>
                <a:cxn ang="0">
                  <a:pos x="52" y="8"/>
                </a:cxn>
                <a:cxn ang="0">
                  <a:pos x="42" y="2"/>
                </a:cxn>
                <a:cxn ang="0">
                  <a:pos x="36" y="0"/>
                </a:cxn>
                <a:cxn ang="0">
                  <a:pos x="30" y="0"/>
                </a:cxn>
                <a:cxn ang="0">
                  <a:pos x="30" y="0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lnTo>
                    <a:pt x="30" y="0"/>
                  </a:lnTo>
                  <a:lnTo>
                    <a:pt x="24" y="0"/>
                  </a:lnTo>
                  <a:lnTo>
                    <a:pt x="18" y="2"/>
                  </a:lnTo>
                  <a:lnTo>
                    <a:pt x="10" y="8"/>
                  </a:lnTo>
                  <a:lnTo>
                    <a:pt x="2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2" y="42"/>
                  </a:lnTo>
                  <a:lnTo>
                    <a:pt x="10" y="52"/>
                  </a:lnTo>
                  <a:lnTo>
                    <a:pt x="18" y="58"/>
                  </a:lnTo>
                  <a:lnTo>
                    <a:pt x="24" y="60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36" y="60"/>
                  </a:lnTo>
                  <a:lnTo>
                    <a:pt x="42" y="58"/>
                  </a:lnTo>
                  <a:lnTo>
                    <a:pt x="52" y="52"/>
                  </a:lnTo>
                  <a:lnTo>
                    <a:pt x="58" y="42"/>
                  </a:lnTo>
                  <a:lnTo>
                    <a:pt x="60" y="36"/>
                  </a:lnTo>
                  <a:lnTo>
                    <a:pt x="60" y="30"/>
                  </a:lnTo>
                  <a:lnTo>
                    <a:pt x="60" y="30"/>
                  </a:lnTo>
                  <a:lnTo>
                    <a:pt x="60" y="24"/>
                  </a:lnTo>
                  <a:lnTo>
                    <a:pt x="58" y="18"/>
                  </a:lnTo>
                  <a:lnTo>
                    <a:pt x="52" y="8"/>
                  </a:ln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E3ECF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2914650" y="663575"/>
              <a:ext cx="98425" cy="98425"/>
            </a:xfrm>
            <a:custGeom>
              <a:avLst/>
              <a:gdLst/>
              <a:ahLst/>
              <a:cxnLst>
                <a:cxn ang="0">
                  <a:pos x="62" y="32"/>
                </a:cxn>
                <a:cxn ang="0">
                  <a:pos x="62" y="32"/>
                </a:cxn>
                <a:cxn ang="0">
                  <a:pos x="60" y="26"/>
                </a:cxn>
                <a:cxn ang="0">
                  <a:pos x="58" y="20"/>
                </a:cxn>
                <a:cxn ang="0">
                  <a:pos x="52" y="10"/>
                </a:cxn>
                <a:cxn ang="0">
                  <a:pos x="42" y="4"/>
                </a:cxn>
                <a:cxn ang="0">
                  <a:pos x="38" y="2"/>
                </a:cxn>
                <a:cxn ang="0">
                  <a:pos x="32" y="0"/>
                </a:cxn>
                <a:cxn ang="0">
                  <a:pos x="32" y="0"/>
                </a:cxn>
                <a:cxn ang="0">
                  <a:pos x="24" y="2"/>
                </a:cxn>
                <a:cxn ang="0">
                  <a:pos x="20" y="4"/>
                </a:cxn>
                <a:cxn ang="0">
                  <a:pos x="10" y="10"/>
                </a:cxn>
                <a:cxn ang="0">
                  <a:pos x="4" y="20"/>
                </a:cxn>
                <a:cxn ang="0">
                  <a:pos x="2" y="26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2" y="38"/>
                </a:cxn>
                <a:cxn ang="0">
                  <a:pos x="4" y="42"/>
                </a:cxn>
                <a:cxn ang="0">
                  <a:pos x="10" y="52"/>
                </a:cxn>
                <a:cxn ang="0">
                  <a:pos x="20" y="60"/>
                </a:cxn>
                <a:cxn ang="0">
                  <a:pos x="24" y="60"/>
                </a:cxn>
                <a:cxn ang="0">
                  <a:pos x="32" y="62"/>
                </a:cxn>
                <a:cxn ang="0">
                  <a:pos x="32" y="62"/>
                </a:cxn>
                <a:cxn ang="0">
                  <a:pos x="38" y="60"/>
                </a:cxn>
                <a:cxn ang="0">
                  <a:pos x="42" y="60"/>
                </a:cxn>
                <a:cxn ang="0">
                  <a:pos x="52" y="52"/>
                </a:cxn>
                <a:cxn ang="0">
                  <a:pos x="58" y="42"/>
                </a:cxn>
                <a:cxn ang="0">
                  <a:pos x="60" y="38"/>
                </a:cxn>
                <a:cxn ang="0">
                  <a:pos x="62" y="32"/>
                </a:cxn>
                <a:cxn ang="0">
                  <a:pos x="62" y="32"/>
                </a:cxn>
              </a:cxnLst>
              <a:rect l="0" t="0" r="r" b="b"/>
              <a:pathLst>
                <a:path w="62" h="62">
                  <a:moveTo>
                    <a:pt x="62" y="32"/>
                  </a:moveTo>
                  <a:lnTo>
                    <a:pt x="62" y="32"/>
                  </a:lnTo>
                  <a:lnTo>
                    <a:pt x="60" y="26"/>
                  </a:lnTo>
                  <a:lnTo>
                    <a:pt x="58" y="20"/>
                  </a:lnTo>
                  <a:lnTo>
                    <a:pt x="52" y="10"/>
                  </a:lnTo>
                  <a:lnTo>
                    <a:pt x="42" y="4"/>
                  </a:lnTo>
                  <a:lnTo>
                    <a:pt x="38" y="2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24" y="2"/>
                  </a:lnTo>
                  <a:lnTo>
                    <a:pt x="20" y="4"/>
                  </a:lnTo>
                  <a:lnTo>
                    <a:pt x="10" y="10"/>
                  </a:lnTo>
                  <a:lnTo>
                    <a:pt x="4" y="20"/>
                  </a:lnTo>
                  <a:lnTo>
                    <a:pt x="2" y="26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4" y="42"/>
                  </a:lnTo>
                  <a:lnTo>
                    <a:pt x="10" y="52"/>
                  </a:lnTo>
                  <a:lnTo>
                    <a:pt x="20" y="60"/>
                  </a:lnTo>
                  <a:lnTo>
                    <a:pt x="24" y="60"/>
                  </a:lnTo>
                  <a:lnTo>
                    <a:pt x="32" y="62"/>
                  </a:lnTo>
                  <a:lnTo>
                    <a:pt x="32" y="62"/>
                  </a:lnTo>
                  <a:lnTo>
                    <a:pt x="38" y="60"/>
                  </a:lnTo>
                  <a:lnTo>
                    <a:pt x="42" y="60"/>
                  </a:lnTo>
                  <a:lnTo>
                    <a:pt x="52" y="52"/>
                  </a:lnTo>
                  <a:lnTo>
                    <a:pt x="58" y="42"/>
                  </a:lnTo>
                  <a:lnTo>
                    <a:pt x="60" y="38"/>
                  </a:lnTo>
                  <a:lnTo>
                    <a:pt x="62" y="32"/>
                  </a:lnTo>
                  <a:lnTo>
                    <a:pt x="62" y="32"/>
                  </a:lnTo>
                  <a:close/>
                </a:path>
              </a:pathLst>
            </a:custGeom>
            <a:solidFill>
              <a:srgbClr val="E3ECF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3089275" y="542925"/>
              <a:ext cx="98425" cy="95250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0"/>
                </a:cxn>
                <a:cxn ang="0">
                  <a:pos x="24" y="2"/>
                </a:cxn>
                <a:cxn ang="0">
                  <a:pos x="20" y="2"/>
                </a:cxn>
                <a:cxn ang="0">
                  <a:pos x="10" y="10"/>
                </a:cxn>
                <a:cxn ang="0">
                  <a:pos x="4" y="18"/>
                </a:cxn>
                <a:cxn ang="0">
                  <a:pos x="2" y="24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2" y="36"/>
                </a:cxn>
                <a:cxn ang="0">
                  <a:pos x="4" y="42"/>
                </a:cxn>
                <a:cxn ang="0">
                  <a:pos x="10" y="52"/>
                </a:cxn>
                <a:cxn ang="0">
                  <a:pos x="20" y="58"/>
                </a:cxn>
                <a:cxn ang="0">
                  <a:pos x="24" y="60"/>
                </a:cxn>
                <a:cxn ang="0">
                  <a:pos x="30" y="60"/>
                </a:cxn>
                <a:cxn ang="0">
                  <a:pos x="30" y="60"/>
                </a:cxn>
                <a:cxn ang="0">
                  <a:pos x="38" y="60"/>
                </a:cxn>
                <a:cxn ang="0">
                  <a:pos x="42" y="58"/>
                </a:cxn>
                <a:cxn ang="0">
                  <a:pos x="52" y="52"/>
                </a:cxn>
                <a:cxn ang="0">
                  <a:pos x="58" y="42"/>
                </a:cxn>
                <a:cxn ang="0">
                  <a:pos x="60" y="36"/>
                </a:cxn>
                <a:cxn ang="0">
                  <a:pos x="62" y="30"/>
                </a:cxn>
                <a:cxn ang="0">
                  <a:pos x="62" y="30"/>
                </a:cxn>
                <a:cxn ang="0">
                  <a:pos x="60" y="24"/>
                </a:cxn>
                <a:cxn ang="0">
                  <a:pos x="58" y="18"/>
                </a:cxn>
                <a:cxn ang="0">
                  <a:pos x="52" y="10"/>
                </a:cxn>
                <a:cxn ang="0">
                  <a:pos x="42" y="2"/>
                </a:cxn>
                <a:cxn ang="0">
                  <a:pos x="38" y="2"/>
                </a:cxn>
                <a:cxn ang="0">
                  <a:pos x="30" y="0"/>
                </a:cxn>
                <a:cxn ang="0">
                  <a:pos x="30" y="0"/>
                </a:cxn>
              </a:cxnLst>
              <a:rect l="0" t="0" r="r" b="b"/>
              <a:pathLst>
                <a:path w="62" h="60">
                  <a:moveTo>
                    <a:pt x="30" y="0"/>
                  </a:moveTo>
                  <a:lnTo>
                    <a:pt x="30" y="0"/>
                  </a:lnTo>
                  <a:lnTo>
                    <a:pt x="24" y="2"/>
                  </a:lnTo>
                  <a:lnTo>
                    <a:pt x="20" y="2"/>
                  </a:lnTo>
                  <a:lnTo>
                    <a:pt x="10" y="10"/>
                  </a:lnTo>
                  <a:lnTo>
                    <a:pt x="4" y="18"/>
                  </a:lnTo>
                  <a:lnTo>
                    <a:pt x="2" y="24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2" y="36"/>
                  </a:lnTo>
                  <a:lnTo>
                    <a:pt x="4" y="42"/>
                  </a:lnTo>
                  <a:lnTo>
                    <a:pt x="10" y="52"/>
                  </a:lnTo>
                  <a:lnTo>
                    <a:pt x="20" y="58"/>
                  </a:lnTo>
                  <a:lnTo>
                    <a:pt x="24" y="60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38" y="60"/>
                  </a:lnTo>
                  <a:lnTo>
                    <a:pt x="42" y="58"/>
                  </a:lnTo>
                  <a:lnTo>
                    <a:pt x="52" y="52"/>
                  </a:lnTo>
                  <a:lnTo>
                    <a:pt x="58" y="42"/>
                  </a:lnTo>
                  <a:lnTo>
                    <a:pt x="60" y="36"/>
                  </a:lnTo>
                  <a:lnTo>
                    <a:pt x="62" y="30"/>
                  </a:lnTo>
                  <a:lnTo>
                    <a:pt x="62" y="30"/>
                  </a:lnTo>
                  <a:lnTo>
                    <a:pt x="60" y="24"/>
                  </a:lnTo>
                  <a:lnTo>
                    <a:pt x="58" y="18"/>
                  </a:lnTo>
                  <a:lnTo>
                    <a:pt x="52" y="10"/>
                  </a:lnTo>
                  <a:lnTo>
                    <a:pt x="42" y="2"/>
                  </a:lnTo>
                  <a:lnTo>
                    <a:pt x="38" y="2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E3ECF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3771900" y="1752600"/>
              <a:ext cx="69850" cy="69850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14" y="2"/>
                </a:cxn>
                <a:cxn ang="0">
                  <a:pos x="6" y="6"/>
                </a:cxn>
                <a:cxn ang="0">
                  <a:pos x="2" y="14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30"/>
                </a:cxn>
                <a:cxn ang="0">
                  <a:pos x="6" y="38"/>
                </a:cxn>
                <a:cxn ang="0">
                  <a:pos x="14" y="42"/>
                </a:cxn>
                <a:cxn ang="0">
                  <a:pos x="22" y="44"/>
                </a:cxn>
                <a:cxn ang="0">
                  <a:pos x="22" y="44"/>
                </a:cxn>
                <a:cxn ang="0">
                  <a:pos x="30" y="42"/>
                </a:cxn>
                <a:cxn ang="0">
                  <a:pos x="38" y="38"/>
                </a:cxn>
                <a:cxn ang="0">
                  <a:pos x="42" y="30"/>
                </a:cxn>
                <a:cxn ang="0">
                  <a:pos x="44" y="22"/>
                </a:cxn>
                <a:cxn ang="0">
                  <a:pos x="44" y="22"/>
                </a:cxn>
                <a:cxn ang="0">
                  <a:pos x="42" y="14"/>
                </a:cxn>
                <a:cxn ang="0">
                  <a:pos x="38" y="6"/>
                </a:cxn>
                <a:cxn ang="0">
                  <a:pos x="30" y="2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44" h="44">
                  <a:moveTo>
                    <a:pt x="22" y="0"/>
                  </a:moveTo>
                  <a:lnTo>
                    <a:pt x="22" y="0"/>
                  </a:lnTo>
                  <a:lnTo>
                    <a:pt x="14" y="2"/>
                  </a:lnTo>
                  <a:lnTo>
                    <a:pt x="6" y="6"/>
                  </a:lnTo>
                  <a:lnTo>
                    <a:pt x="2" y="1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6" y="38"/>
                  </a:lnTo>
                  <a:lnTo>
                    <a:pt x="14" y="42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30" y="42"/>
                  </a:lnTo>
                  <a:lnTo>
                    <a:pt x="38" y="38"/>
                  </a:lnTo>
                  <a:lnTo>
                    <a:pt x="42" y="30"/>
                  </a:lnTo>
                  <a:lnTo>
                    <a:pt x="44" y="22"/>
                  </a:lnTo>
                  <a:lnTo>
                    <a:pt x="44" y="22"/>
                  </a:lnTo>
                  <a:lnTo>
                    <a:pt x="42" y="14"/>
                  </a:lnTo>
                  <a:lnTo>
                    <a:pt x="38" y="6"/>
                  </a:lnTo>
                  <a:lnTo>
                    <a:pt x="30" y="2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E3ECF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3213100" y="1292225"/>
              <a:ext cx="44450" cy="4445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8" y="0"/>
                </a:cxn>
                <a:cxn ang="0">
                  <a:pos x="4" y="4"/>
                </a:cxn>
                <a:cxn ang="0">
                  <a:pos x="2" y="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0"/>
                </a:cxn>
                <a:cxn ang="0">
                  <a:pos x="4" y="24"/>
                </a:cxn>
                <a:cxn ang="0">
                  <a:pos x="8" y="26"/>
                </a:cxn>
                <a:cxn ang="0">
                  <a:pos x="14" y="28"/>
                </a:cxn>
                <a:cxn ang="0">
                  <a:pos x="14" y="28"/>
                </a:cxn>
                <a:cxn ang="0">
                  <a:pos x="20" y="26"/>
                </a:cxn>
                <a:cxn ang="0">
                  <a:pos x="24" y="24"/>
                </a:cxn>
                <a:cxn ang="0">
                  <a:pos x="28" y="20"/>
                </a:cxn>
                <a:cxn ang="0">
                  <a:pos x="28" y="14"/>
                </a:cxn>
                <a:cxn ang="0">
                  <a:pos x="28" y="14"/>
                </a:cxn>
                <a:cxn ang="0">
                  <a:pos x="28" y="8"/>
                </a:cxn>
                <a:cxn ang="0">
                  <a:pos x="24" y="4"/>
                </a:cxn>
                <a:cxn ang="0">
                  <a:pos x="20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8" h="28">
                  <a:moveTo>
                    <a:pt x="14" y="0"/>
                  </a:moveTo>
                  <a:lnTo>
                    <a:pt x="14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4" y="24"/>
                  </a:lnTo>
                  <a:lnTo>
                    <a:pt x="8" y="26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20" y="26"/>
                  </a:lnTo>
                  <a:lnTo>
                    <a:pt x="24" y="24"/>
                  </a:lnTo>
                  <a:lnTo>
                    <a:pt x="28" y="20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8" y="8"/>
                  </a:lnTo>
                  <a:lnTo>
                    <a:pt x="24" y="4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E3ECF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3625850" y="0"/>
              <a:ext cx="41275" cy="15875"/>
            </a:xfrm>
            <a:custGeom>
              <a:avLst/>
              <a:gdLst/>
              <a:ahLst/>
              <a:cxnLst>
                <a:cxn ang="0">
                  <a:pos x="14" y="10"/>
                </a:cxn>
                <a:cxn ang="0">
                  <a:pos x="14" y="10"/>
                </a:cxn>
                <a:cxn ang="0">
                  <a:pos x="18" y="8"/>
                </a:cxn>
                <a:cxn ang="0">
                  <a:pos x="22" y="8"/>
                </a:cxn>
                <a:cxn ang="0">
                  <a:pos x="26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8"/>
                </a:cxn>
                <a:cxn ang="0">
                  <a:pos x="10" y="8"/>
                </a:cxn>
                <a:cxn ang="0">
                  <a:pos x="14" y="10"/>
                </a:cxn>
                <a:cxn ang="0">
                  <a:pos x="14" y="10"/>
                </a:cxn>
              </a:cxnLst>
              <a:rect l="0" t="0" r="r" b="b"/>
              <a:pathLst>
                <a:path w="26" h="10">
                  <a:moveTo>
                    <a:pt x="14" y="10"/>
                  </a:moveTo>
                  <a:lnTo>
                    <a:pt x="14" y="10"/>
                  </a:lnTo>
                  <a:lnTo>
                    <a:pt x="18" y="8"/>
                  </a:lnTo>
                  <a:lnTo>
                    <a:pt x="22" y="8"/>
                  </a:lnTo>
                  <a:lnTo>
                    <a:pt x="2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8"/>
                  </a:lnTo>
                  <a:lnTo>
                    <a:pt x="10" y="8"/>
                  </a:lnTo>
                  <a:lnTo>
                    <a:pt x="14" y="10"/>
                  </a:lnTo>
                  <a:lnTo>
                    <a:pt x="14" y="10"/>
                  </a:lnTo>
                  <a:close/>
                </a:path>
              </a:pathLst>
            </a:custGeom>
            <a:solidFill>
              <a:srgbClr val="E3ECF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3870325" y="981075"/>
              <a:ext cx="47625" cy="4762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10" y="2"/>
                </a:cxn>
                <a:cxn ang="0">
                  <a:pos x="4" y="4"/>
                </a:cxn>
                <a:cxn ang="0">
                  <a:pos x="2" y="1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0"/>
                </a:cxn>
                <a:cxn ang="0">
                  <a:pos x="4" y="26"/>
                </a:cxn>
                <a:cxn ang="0">
                  <a:pos x="10" y="28"/>
                </a:cxn>
                <a:cxn ang="0">
                  <a:pos x="14" y="30"/>
                </a:cxn>
                <a:cxn ang="0">
                  <a:pos x="14" y="30"/>
                </a:cxn>
                <a:cxn ang="0">
                  <a:pos x="20" y="28"/>
                </a:cxn>
                <a:cxn ang="0">
                  <a:pos x="24" y="26"/>
                </a:cxn>
                <a:cxn ang="0">
                  <a:pos x="28" y="20"/>
                </a:cxn>
                <a:cxn ang="0">
                  <a:pos x="30" y="14"/>
                </a:cxn>
                <a:cxn ang="0">
                  <a:pos x="30" y="14"/>
                </a:cxn>
                <a:cxn ang="0">
                  <a:pos x="28" y="10"/>
                </a:cxn>
                <a:cxn ang="0">
                  <a:pos x="24" y="4"/>
                </a:cxn>
                <a:cxn ang="0">
                  <a:pos x="20" y="2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30" h="30">
                  <a:moveTo>
                    <a:pt x="14" y="0"/>
                  </a:moveTo>
                  <a:lnTo>
                    <a:pt x="14" y="0"/>
                  </a:lnTo>
                  <a:lnTo>
                    <a:pt x="10" y="2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4" y="26"/>
                  </a:lnTo>
                  <a:lnTo>
                    <a:pt x="10" y="28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20" y="28"/>
                  </a:lnTo>
                  <a:lnTo>
                    <a:pt x="24" y="26"/>
                  </a:lnTo>
                  <a:lnTo>
                    <a:pt x="28" y="20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28" y="10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E3ECF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3978275" y="1092200"/>
              <a:ext cx="47625" cy="4445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2" y="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18"/>
                </a:cxn>
                <a:cxn ang="0">
                  <a:pos x="4" y="24"/>
                </a:cxn>
                <a:cxn ang="0">
                  <a:pos x="10" y="26"/>
                </a:cxn>
                <a:cxn ang="0">
                  <a:pos x="16" y="28"/>
                </a:cxn>
                <a:cxn ang="0">
                  <a:pos x="16" y="28"/>
                </a:cxn>
                <a:cxn ang="0">
                  <a:pos x="20" y="26"/>
                </a:cxn>
                <a:cxn ang="0">
                  <a:pos x="26" y="24"/>
                </a:cxn>
                <a:cxn ang="0">
                  <a:pos x="28" y="18"/>
                </a:cxn>
                <a:cxn ang="0">
                  <a:pos x="30" y="14"/>
                </a:cxn>
                <a:cxn ang="0">
                  <a:pos x="30" y="14"/>
                </a:cxn>
                <a:cxn ang="0">
                  <a:pos x="28" y="8"/>
                </a:cxn>
                <a:cxn ang="0">
                  <a:pos x="26" y="4"/>
                </a:cxn>
                <a:cxn ang="0">
                  <a:pos x="20" y="0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30" h="28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4"/>
                  </a:lnTo>
                  <a:lnTo>
                    <a:pt x="10" y="26"/>
                  </a:lnTo>
                  <a:lnTo>
                    <a:pt x="16" y="28"/>
                  </a:lnTo>
                  <a:lnTo>
                    <a:pt x="16" y="28"/>
                  </a:lnTo>
                  <a:lnTo>
                    <a:pt x="20" y="26"/>
                  </a:lnTo>
                  <a:lnTo>
                    <a:pt x="26" y="24"/>
                  </a:lnTo>
                  <a:lnTo>
                    <a:pt x="28" y="18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28" y="8"/>
                  </a:lnTo>
                  <a:lnTo>
                    <a:pt x="26" y="4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E3ECF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4346575" y="593725"/>
              <a:ext cx="44450" cy="4445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8" y="0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20"/>
                </a:cxn>
                <a:cxn ang="0">
                  <a:pos x="4" y="24"/>
                </a:cxn>
                <a:cxn ang="0">
                  <a:pos x="8" y="28"/>
                </a:cxn>
                <a:cxn ang="0">
                  <a:pos x="14" y="28"/>
                </a:cxn>
                <a:cxn ang="0">
                  <a:pos x="14" y="28"/>
                </a:cxn>
                <a:cxn ang="0">
                  <a:pos x="20" y="28"/>
                </a:cxn>
                <a:cxn ang="0">
                  <a:pos x="24" y="24"/>
                </a:cxn>
                <a:cxn ang="0">
                  <a:pos x="26" y="20"/>
                </a:cxn>
                <a:cxn ang="0">
                  <a:pos x="28" y="14"/>
                </a:cxn>
                <a:cxn ang="0">
                  <a:pos x="28" y="14"/>
                </a:cxn>
                <a:cxn ang="0">
                  <a:pos x="26" y="8"/>
                </a:cxn>
                <a:cxn ang="0">
                  <a:pos x="24" y="4"/>
                </a:cxn>
                <a:cxn ang="0">
                  <a:pos x="20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8" h="28">
                  <a:moveTo>
                    <a:pt x="14" y="0"/>
                  </a:moveTo>
                  <a:lnTo>
                    <a:pt x="14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20"/>
                  </a:lnTo>
                  <a:lnTo>
                    <a:pt x="4" y="24"/>
                  </a:lnTo>
                  <a:lnTo>
                    <a:pt x="8" y="28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20" y="28"/>
                  </a:lnTo>
                  <a:lnTo>
                    <a:pt x="24" y="24"/>
                  </a:lnTo>
                  <a:lnTo>
                    <a:pt x="26" y="20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8"/>
                  </a:lnTo>
                  <a:lnTo>
                    <a:pt x="24" y="4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E3ECF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4733925" y="901700"/>
              <a:ext cx="47625" cy="4445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10" y="2"/>
                </a:cxn>
                <a:cxn ang="0">
                  <a:pos x="4" y="4"/>
                </a:cxn>
                <a:cxn ang="0">
                  <a:pos x="2" y="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0"/>
                </a:cxn>
                <a:cxn ang="0">
                  <a:pos x="4" y="24"/>
                </a:cxn>
                <a:cxn ang="0">
                  <a:pos x="10" y="28"/>
                </a:cxn>
                <a:cxn ang="0">
                  <a:pos x="14" y="28"/>
                </a:cxn>
                <a:cxn ang="0">
                  <a:pos x="14" y="28"/>
                </a:cxn>
                <a:cxn ang="0">
                  <a:pos x="20" y="28"/>
                </a:cxn>
                <a:cxn ang="0">
                  <a:pos x="24" y="24"/>
                </a:cxn>
                <a:cxn ang="0">
                  <a:pos x="28" y="20"/>
                </a:cxn>
                <a:cxn ang="0">
                  <a:pos x="30" y="14"/>
                </a:cxn>
                <a:cxn ang="0">
                  <a:pos x="30" y="14"/>
                </a:cxn>
                <a:cxn ang="0">
                  <a:pos x="28" y="8"/>
                </a:cxn>
                <a:cxn ang="0">
                  <a:pos x="24" y="4"/>
                </a:cxn>
                <a:cxn ang="0">
                  <a:pos x="20" y="2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30" h="28">
                  <a:moveTo>
                    <a:pt x="14" y="0"/>
                  </a:moveTo>
                  <a:lnTo>
                    <a:pt x="14" y="0"/>
                  </a:lnTo>
                  <a:lnTo>
                    <a:pt x="10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4" y="24"/>
                  </a:lnTo>
                  <a:lnTo>
                    <a:pt x="10" y="28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20" y="28"/>
                  </a:lnTo>
                  <a:lnTo>
                    <a:pt x="24" y="24"/>
                  </a:lnTo>
                  <a:lnTo>
                    <a:pt x="28" y="20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28" y="8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E3ECF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5568950" y="460375"/>
              <a:ext cx="47625" cy="4762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10" y="2"/>
                </a:cxn>
                <a:cxn ang="0">
                  <a:pos x="4" y="4"/>
                </a:cxn>
                <a:cxn ang="0">
                  <a:pos x="2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4" y="26"/>
                </a:cxn>
                <a:cxn ang="0">
                  <a:pos x="10" y="28"/>
                </a:cxn>
                <a:cxn ang="0">
                  <a:pos x="14" y="30"/>
                </a:cxn>
                <a:cxn ang="0">
                  <a:pos x="14" y="30"/>
                </a:cxn>
                <a:cxn ang="0">
                  <a:pos x="20" y="28"/>
                </a:cxn>
                <a:cxn ang="0">
                  <a:pos x="24" y="26"/>
                </a:cxn>
                <a:cxn ang="0">
                  <a:pos x="28" y="20"/>
                </a:cxn>
                <a:cxn ang="0">
                  <a:pos x="30" y="16"/>
                </a:cxn>
                <a:cxn ang="0">
                  <a:pos x="30" y="16"/>
                </a:cxn>
                <a:cxn ang="0">
                  <a:pos x="28" y="10"/>
                </a:cxn>
                <a:cxn ang="0">
                  <a:pos x="24" y="4"/>
                </a:cxn>
                <a:cxn ang="0">
                  <a:pos x="20" y="2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30" h="30">
                  <a:moveTo>
                    <a:pt x="14" y="0"/>
                  </a:moveTo>
                  <a:lnTo>
                    <a:pt x="14" y="0"/>
                  </a:lnTo>
                  <a:lnTo>
                    <a:pt x="10" y="2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4" y="26"/>
                  </a:lnTo>
                  <a:lnTo>
                    <a:pt x="10" y="28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20" y="28"/>
                  </a:lnTo>
                  <a:lnTo>
                    <a:pt x="24" y="26"/>
                  </a:lnTo>
                  <a:lnTo>
                    <a:pt x="28" y="20"/>
                  </a:lnTo>
                  <a:lnTo>
                    <a:pt x="30" y="16"/>
                  </a:lnTo>
                  <a:lnTo>
                    <a:pt x="30" y="16"/>
                  </a:lnTo>
                  <a:lnTo>
                    <a:pt x="28" y="10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E3ECF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5559425" y="1644650"/>
              <a:ext cx="44450" cy="4762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20"/>
                </a:cxn>
                <a:cxn ang="0">
                  <a:pos x="4" y="26"/>
                </a:cxn>
                <a:cxn ang="0">
                  <a:pos x="8" y="28"/>
                </a:cxn>
                <a:cxn ang="0">
                  <a:pos x="14" y="30"/>
                </a:cxn>
                <a:cxn ang="0">
                  <a:pos x="14" y="30"/>
                </a:cxn>
                <a:cxn ang="0">
                  <a:pos x="20" y="28"/>
                </a:cxn>
                <a:cxn ang="0">
                  <a:pos x="24" y="26"/>
                </a:cxn>
                <a:cxn ang="0">
                  <a:pos x="26" y="20"/>
                </a:cxn>
                <a:cxn ang="0">
                  <a:pos x="28" y="14"/>
                </a:cxn>
                <a:cxn ang="0">
                  <a:pos x="28" y="14"/>
                </a:cxn>
                <a:cxn ang="0">
                  <a:pos x="26" y="10"/>
                </a:cxn>
                <a:cxn ang="0">
                  <a:pos x="24" y="4"/>
                </a:cxn>
                <a:cxn ang="0">
                  <a:pos x="20" y="2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8" h="30">
                  <a:moveTo>
                    <a:pt x="14" y="0"/>
                  </a:move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20"/>
                  </a:lnTo>
                  <a:lnTo>
                    <a:pt x="4" y="26"/>
                  </a:lnTo>
                  <a:lnTo>
                    <a:pt x="8" y="28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20" y="28"/>
                  </a:lnTo>
                  <a:lnTo>
                    <a:pt x="24" y="26"/>
                  </a:lnTo>
                  <a:lnTo>
                    <a:pt x="26" y="20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0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E3ECF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5505450" y="1549400"/>
              <a:ext cx="47625" cy="4445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6" y="4"/>
                </a:cxn>
                <a:cxn ang="0">
                  <a:pos x="2" y="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0"/>
                </a:cxn>
                <a:cxn ang="0">
                  <a:pos x="6" y="24"/>
                </a:cxn>
                <a:cxn ang="0">
                  <a:pos x="10" y="26"/>
                </a:cxn>
                <a:cxn ang="0">
                  <a:pos x="16" y="28"/>
                </a:cxn>
                <a:cxn ang="0">
                  <a:pos x="16" y="28"/>
                </a:cxn>
                <a:cxn ang="0">
                  <a:pos x="20" y="26"/>
                </a:cxn>
                <a:cxn ang="0">
                  <a:pos x="26" y="24"/>
                </a:cxn>
                <a:cxn ang="0">
                  <a:pos x="28" y="20"/>
                </a:cxn>
                <a:cxn ang="0">
                  <a:pos x="30" y="14"/>
                </a:cxn>
                <a:cxn ang="0">
                  <a:pos x="30" y="14"/>
                </a:cxn>
                <a:cxn ang="0">
                  <a:pos x="28" y="8"/>
                </a:cxn>
                <a:cxn ang="0">
                  <a:pos x="26" y="4"/>
                </a:cxn>
                <a:cxn ang="0">
                  <a:pos x="20" y="0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30" h="28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6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6" y="24"/>
                  </a:lnTo>
                  <a:lnTo>
                    <a:pt x="10" y="26"/>
                  </a:lnTo>
                  <a:lnTo>
                    <a:pt x="16" y="28"/>
                  </a:lnTo>
                  <a:lnTo>
                    <a:pt x="16" y="28"/>
                  </a:lnTo>
                  <a:lnTo>
                    <a:pt x="20" y="26"/>
                  </a:lnTo>
                  <a:lnTo>
                    <a:pt x="26" y="24"/>
                  </a:lnTo>
                  <a:lnTo>
                    <a:pt x="28" y="20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28" y="8"/>
                  </a:lnTo>
                  <a:lnTo>
                    <a:pt x="26" y="4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E3ECF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6045200" y="1108075"/>
              <a:ext cx="44450" cy="4445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8" y="0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20"/>
                </a:cxn>
                <a:cxn ang="0">
                  <a:pos x="4" y="24"/>
                </a:cxn>
                <a:cxn ang="0">
                  <a:pos x="8" y="28"/>
                </a:cxn>
                <a:cxn ang="0">
                  <a:pos x="14" y="28"/>
                </a:cxn>
                <a:cxn ang="0">
                  <a:pos x="14" y="28"/>
                </a:cxn>
                <a:cxn ang="0">
                  <a:pos x="20" y="28"/>
                </a:cxn>
                <a:cxn ang="0">
                  <a:pos x="24" y="24"/>
                </a:cxn>
                <a:cxn ang="0">
                  <a:pos x="28" y="20"/>
                </a:cxn>
                <a:cxn ang="0">
                  <a:pos x="28" y="14"/>
                </a:cxn>
                <a:cxn ang="0">
                  <a:pos x="28" y="14"/>
                </a:cxn>
                <a:cxn ang="0">
                  <a:pos x="28" y="8"/>
                </a:cxn>
                <a:cxn ang="0">
                  <a:pos x="24" y="4"/>
                </a:cxn>
                <a:cxn ang="0">
                  <a:pos x="20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8" h="28">
                  <a:moveTo>
                    <a:pt x="14" y="0"/>
                  </a:moveTo>
                  <a:lnTo>
                    <a:pt x="14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20"/>
                  </a:lnTo>
                  <a:lnTo>
                    <a:pt x="4" y="24"/>
                  </a:lnTo>
                  <a:lnTo>
                    <a:pt x="8" y="28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20" y="28"/>
                  </a:lnTo>
                  <a:lnTo>
                    <a:pt x="24" y="24"/>
                  </a:lnTo>
                  <a:lnTo>
                    <a:pt x="28" y="20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8" y="8"/>
                  </a:lnTo>
                  <a:lnTo>
                    <a:pt x="24" y="4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E3ECF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6153150" y="765175"/>
              <a:ext cx="44450" cy="4445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8" y="0"/>
                </a:cxn>
                <a:cxn ang="0">
                  <a:pos x="4" y="4"/>
                </a:cxn>
                <a:cxn ang="0">
                  <a:pos x="2" y="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0"/>
                </a:cxn>
                <a:cxn ang="0">
                  <a:pos x="4" y="24"/>
                </a:cxn>
                <a:cxn ang="0">
                  <a:pos x="8" y="28"/>
                </a:cxn>
                <a:cxn ang="0">
                  <a:pos x="14" y="28"/>
                </a:cxn>
                <a:cxn ang="0">
                  <a:pos x="14" y="28"/>
                </a:cxn>
                <a:cxn ang="0">
                  <a:pos x="20" y="28"/>
                </a:cxn>
                <a:cxn ang="0">
                  <a:pos x="24" y="24"/>
                </a:cxn>
                <a:cxn ang="0">
                  <a:pos x="28" y="20"/>
                </a:cxn>
                <a:cxn ang="0">
                  <a:pos x="28" y="14"/>
                </a:cxn>
                <a:cxn ang="0">
                  <a:pos x="28" y="14"/>
                </a:cxn>
                <a:cxn ang="0">
                  <a:pos x="28" y="8"/>
                </a:cxn>
                <a:cxn ang="0">
                  <a:pos x="24" y="4"/>
                </a:cxn>
                <a:cxn ang="0">
                  <a:pos x="20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8" h="28">
                  <a:moveTo>
                    <a:pt x="14" y="0"/>
                  </a:moveTo>
                  <a:lnTo>
                    <a:pt x="14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4" y="24"/>
                  </a:lnTo>
                  <a:lnTo>
                    <a:pt x="8" y="28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20" y="28"/>
                  </a:lnTo>
                  <a:lnTo>
                    <a:pt x="24" y="24"/>
                  </a:lnTo>
                  <a:lnTo>
                    <a:pt x="28" y="20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8" y="8"/>
                  </a:lnTo>
                  <a:lnTo>
                    <a:pt x="24" y="4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E3ECF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5302250" y="742950"/>
              <a:ext cx="44450" cy="4445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8" y="0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20"/>
                </a:cxn>
                <a:cxn ang="0">
                  <a:pos x="4" y="24"/>
                </a:cxn>
                <a:cxn ang="0">
                  <a:pos x="8" y="26"/>
                </a:cxn>
                <a:cxn ang="0">
                  <a:pos x="14" y="28"/>
                </a:cxn>
                <a:cxn ang="0">
                  <a:pos x="14" y="28"/>
                </a:cxn>
                <a:cxn ang="0">
                  <a:pos x="20" y="26"/>
                </a:cxn>
                <a:cxn ang="0">
                  <a:pos x="24" y="24"/>
                </a:cxn>
                <a:cxn ang="0">
                  <a:pos x="26" y="20"/>
                </a:cxn>
                <a:cxn ang="0">
                  <a:pos x="28" y="14"/>
                </a:cxn>
                <a:cxn ang="0">
                  <a:pos x="28" y="14"/>
                </a:cxn>
                <a:cxn ang="0">
                  <a:pos x="26" y="8"/>
                </a:cxn>
                <a:cxn ang="0">
                  <a:pos x="24" y="4"/>
                </a:cxn>
                <a:cxn ang="0">
                  <a:pos x="20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8" h="28">
                  <a:moveTo>
                    <a:pt x="14" y="0"/>
                  </a:moveTo>
                  <a:lnTo>
                    <a:pt x="14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20"/>
                  </a:lnTo>
                  <a:lnTo>
                    <a:pt x="4" y="24"/>
                  </a:lnTo>
                  <a:lnTo>
                    <a:pt x="8" y="26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20" y="26"/>
                  </a:lnTo>
                  <a:lnTo>
                    <a:pt x="24" y="24"/>
                  </a:lnTo>
                  <a:lnTo>
                    <a:pt x="26" y="20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8"/>
                  </a:lnTo>
                  <a:lnTo>
                    <a:pt x="24" y="4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E3ECF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4054475" y="942975"/>
              <a:ext cx="44450" cy="4445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8" y="0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20"/>
                </a:cxn>
                <a:cxn ang="0">
                  <a:pos x="4" y="24"/>
                </a:cxn>
                <a:cxn ang="0">
                  <a:pos x="8" y="26"/>
                </a:cxn>
                <a:cxn ang="0">
                  <a:pos x="14" y="28"/>
                </a:cxn>
                <a:cxn ang="0">
                  <a:pos x="14" y="28"/>
                </a:cxn>
                <a:cxn ang="0">
                  <a:pos x="20" y="26"/>
                </a:cxn>
                <a:cxn ang="0">
                  <a:pos x="24" y="24"/>
                </a:cxn>
                <a:cxn ang="0">
                  <a:pos x="28" y="20"/>
                </a:cxn>
                <a:cxn ang="0">
                  <a:pos x="28" y="14"/>
                </a:cxn>
                <a:cxn ang="0">
                  <a:pos x="28" y="14"/>
                </a:cxn>
                <a:cxn ang="0">
                  <a:pos x="28" y="8"/>
                </a:cxn>
                <a:cxn ang="0">
                  <a:pos x="24" y="4"/>
                </a:cxn>
                <a:cxn ang="0">
                  <a:pos x="20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8" h="28">
                  <a:moveTo>
                    <a:pt x="14" y="0"/>
                  </a:moveTo>
                  <a:lnTo>
                    <a:pt x="14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20"/>
                  </a:lnTo>
                  <a:lnTo>
                    <a:pt x="4" y="24"/>
                  </a:lnTo>
                  <a:lnTo>
                    <a:pt x="8" y="26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20" y="26"/>
                  </a:lnTo>
                  <a:lnTo>
                    <a:pt x="24" y="24"/>
                  </a:lnTo>
                  <a:lnTo>
                    <a:pt x="28" y="20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8" y="8"/>
                  </a:lnTo>
                  <a:lnTo>
                    <a:pt x="24" y="4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E3ECF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2978150" y="866775"/>
              <a:ext cx="79375" cy="79375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26" y="0"/>
                </a:cxn>
                <a:cxn ang="0">
                  <a:pos x="16" y="2"/>
                </a:cxn>
                <a:cxn ang="0">
                  <a:pos x="8" y="6"/>
                </a:cxn>
                <a:cxn ang="0">
                  <a:pos x="2" y="14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2" y="34"/>
                </a:cxn>
                <a:cxn ang="0">
                  <a:pos x="8" y="42"/>
                </a:cxn>
                <a:cxn ang="0">
                  <a:pos x="16" y="48"/>
                </a:cxn>
                <a:cxn ang="0">
                  <a:pos x="26" y="50"/>
                </a:cxn>
                <a:cxn ang="0">
                  <a:pos x="26" y="50"/>
                </a:cxn>
                <a:cxn ang="0">
                  <a:pos x="34" y="48"/>
                </a:cxn>
                <a:cxn ang="0">
                  <a:pos x="42" y="42"/>
                </a:cxn>
                <a:cxn ang="0">
                  <a:pos x="48" y="34"/>
                </a:cxn>
                <a:cxn ang="0">
                  <a:pos x="50" y="24"/>
                </a:cxn>
                <a:cxn ang="0">
                  <a:pos x="50" y="24"/>
                </a:cxn>
                <a:cxn ang="0">
                  <a:pos x="48" y="14"/>
                </a:cxn>
                <a:cxn ang="0">
                  <a:pos x="42" y="6"/>
                </a:cxn>
                <a:cxn ang="0">
                  <a:pos x="34" y="2"/>
                </a:cxn>
                <a:cxn ang="0">
                  <a:pos x="26" y="0"/>
                </a:cxn>
                <a:cxn ang="0">
                  <a:pos x="26" y="0"/>
                </a:cxn>
              </a:cxnLst>
              <a:rect l="0" t="0" r="r" b="b"/>
              <a:pathLst>
                <a:path w="50" h="50">
                  <a:moveTo>
                    <a:pt x="26" y="0"/>
                  </a:moveTo>
                  <a:lnTo>
                    <a:pt x="26" y="0"/>
                  </a:lnTo>
                  <a:lnTo>
                    <a:pt x="16" y="2"/>
                  </a:lnTo>
                  <a:lnTo>
                    <a:pt x="8" y="6"/>
                  </a:lnTo>
                  <a:lnTo>
                    <a:pt x="2" y="1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34"/>
                  </a:lnTo>
                  <a:lnTo>
                    <a:pt x="8" y="42"/>
                  </a:lnTo>
                  <a:lnTo>
                    <a:pt x="16" y="48"/>
                  </a:lnTo>
                  <a:lnTo>
                    <a:pt x="26" y="50"/>
                  </a:lnTo>
                  <a:lnTo>
                    <a:pt x="26" y="50"/>
                  </a:lnTo>
                  <a:lnTo>
                    <a:pt x="34" y="48"/>
                  </a:lnTo>
                  <a:lnTo>
                    <a:pt x="42" y="42"/>
                  </a:lnTo>
                  <a:lnTo>
                    <a:pt x="48" y="3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48" y="14"/>
                  </a:lnTo>
                  <a:lnTo>
                    <a:pt x="42" y="6"/>
                  </a:lnTo>
                  <a:lnTo>
                    <a:pt x="34" y="2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3ECF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3213100" y="133350"/>
              <a:ext cx="44450" cy="44450"/>
            </a:xfrm>
            <a:custGeom>
              <a:avLst/>
              <a:gdLst/>
              <a:ahLst/>
              <a:cxnLst>
                <a:cxn ang="0">
                  <a:pos x="14" y="28"/>
                </a:cxn>
                <a:cxn ang="0">
                  <a:pos x="14" y="28"/>
                </a:cxn>
                <a:cxn ang="0">
                  <a:pos x="20" y="28"/>
                </a:cxn>
                <a:cxn ang="0">
                  <a:pos x="24" y="24"/>
                </a:cxn>
                <a:cxn ang="0">
                  <a:pos x="28" y="20"/>
                </a:cxn>
                <a:cxn ang="0">
                  <a:pos x="28" y="14"/>
                </a:cxn>
                <a:cxn ang="0">
                  <a:pos x="28" y="14"/>
                </a:cxn>
                <a:cxn ang="0">
                  <a:pos x="28" y="8"/>
                </a:cxn>
                <a:cxn ang="0">
                  <a:pos x="24" y="4"/>
                </a:cxn>
                <a:cxn ang="0">
                  <a:pos x="20" y="0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8" y="0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20"/>
                </a:cxn>
                <a:cxn ang="0">
                  <a:pos x="4" y="24"/>
                </a:cxn>
                <a:cxn ang="0">
                  <a:pos x="8" y="28"/>
                </a:cxn>
                <a:cxn ang="0">
                  <a:pos x="14" y="28"/>
                </a:cxn>
                <a:cxn ang="0">
                  <a:pos x="14" y="28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4" y="28"/>
                  </a:lnTo>
                  <a:lnTo>
                    <a:pt x="20" y="28"/>
                  </a:lnTo>
                  <a:lnTo>
                    <a:pt x="24" y="24"/>
                  </a:lnTo>
                  <a:lnTo>
                    <a:pt x="28" y="20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8" y="8"/>
                  </a:lnTo>
                  <a:lnTo>
                    <a:pt x="24" y="4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20"/>
                  </a:lnTo>
                  <a:lnTo>
                    <a:pt x="4" y="24"/>
                  </a:lnTo>
                  <a:lnTo>
                    <a:pt x="8" y="28"/>
                  </a:lnTo>
                  <a:lnTo>
                    <a:pt x="14" y="28"/>
                  </a:lnTo>
                  <a:lnTo>
                    <a:pt x="14" y="28"/>
                  </a:lnTo>
                  <a:close/>
                </a:path>
              </a:pathLst>
            </a:custGeom>
            <a:solidFill>
              <a:srgbClr val="E3ECF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2886075" y="0"/>
              <a:ext cx="47625" cy="31750"/>
            </a:xfrm>
            <a:custGeom>
              <a:avLst/>
              <a:gdLst/>
              <a:ahLst/>
              <a:cxnLst>
                <a:cxn ang="0">
                  <a:pos x="14" y="20"/>
                </a:cxn>
                <a:cxn ang="0">
                  <a:pos x="14" y="20"/>
                </a:cxn>
                <a:cxn ang="0">
                  <a:pos x="20" y="20"/>
                </a:cxn>
                <a:cxn ang="0">
                  <a:pos x="24" y="16"/>
                </a:cxn>
                <a:cxn ang="0">
                  <a:pos x="28" y="12"/>
                </a:cxn>
                <a:cxn ang="0">
                  <a:pos x="30" y="6"/>
                </a:cxn>
                <a:cxn ang="0">
                  <a:pos x="30" y="6"/>
                </a:cxn>
                <a:cxn ang="0">
                  <a:pos x="28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12"/>
                </a:cxn>
                <a:cxn ang="0">
                  <a:pos x="4" y="16"/>
                </a:cxn>
                <a:cxn ang="0">
                  <a:pos x="10" y="20"/>
                </a:cxn>
                <a:cxn ang="0">
                  <a:pos x="14" y="20"/>
                </a:cxn>
                <a:cxn ang="0">
                  <a:pos x="14" y="20"/>
                </a:cxn>
              </a:cxnLst>
              <a:rect l="0" t="0" r="r" b="b"/>
              <a:pathLst>
                <a:path w="30" h="20">
                  <a:moveTo>
                    <a:pt x="14" y="20"/>
                  </a:moveTo>
                  <a:lnTo>
                    <a:pt x="14" y="20"/>
                  </a:lnTo>
                  <a:lnTo>
                    <a:pt x="20" y="20"/>
                  </a:lnTo>
                  <a:lnTo>
                    <a:pt x="24" y="16"/>
                  </a:lnTo>
                  <a:lnTo>
                    <a:pt x="28" y="12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28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12"/>
                  </a:lnTo>
                  <a:lnTo>
                    <a:pt x="4" y="16"/>
                  </a:lnTo>
                  <a:lnTo>
                    <a:pt x="10" y="20"/>
                  </a:lnTo>
                  <a:lnTo>
                    <a:pt x="14" y="20"/>
                  </a:lnTo>
                  <a:lnTo>
                    <a:pt x="14" y="20"/>
                  </a:lnTo>
                  <a:close/>
                </a:path>
              </a:pathLst>
            </a:custGeom>
            <a:solidFill>
              <a:srgbClr val="E3ECF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3689350" y="107950"/>
              <a:ext cx="47625" cy="4445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2" y="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0"/>
                </a:cxn>
                <a:cxn ang="0">
                  <a:pos x="4" y="24"/>
                </a:cxn>
                <a:cxn ang="0">
                  <a:pos x="10" y="26"/>
                </a:cxn>
                <a:cxn ang="0">
                  <a:pos x="16" y="28"/>
                </a:cxn>
                <a:cxn ang="0">
                  <a:pos x="16" y="28"/>
                </a:cxn>
                <a:cxn ang="0">
                  <a:pos x="20" y="26"/>
                </a:cxn>
                <a:cxn ang="0">
                  <a:pos x="26" y="24"/>
                </a:cxn>
                <a:cxn ang="0">
                  <a:pos x="28" y="20"/>
                </a:cxn>
                <a:cxn ang="0">
                  <a:pos x="30" y="14"/>
                </a:cxn>
                <a:cxn ang="0">
                  <a:pos x="30" y="14"/>
                </a:cxn>
                <a:cxn ang="0">
                  <a:pos x="28" y="8"/>
                </a:cxn>
                <a:cxn ang="0">
                  <a:pos x="26" y="4"/>
                </a:cxn>
                <a:cxn ang="0">
                  <a:pos x="20" y="0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30" h="28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4" y="24"/>
                  </a:lnTo>
                  <a:lnTo>
                    <a:pt x="10" y="26"/>
                  </a:lnTo>
                  <a:lnTo>
                    <a:pt x="16" y="28"/>
                  </a:lnTo>
                  <a:lnTo>
                    <a:pt x="16" y="28"/>
                  </a:lnTo>
                  <a:lnTo>
                    <a:pt x="20" y="26"/>
                  </a:lnTo>
                  <a:lnTo>
                    <a:pt x="26" y="24"/>
                  </a:lnTo>
                  <a:lnTo>
                    <a:pt x="28" y="20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28" y="8"/>
                  </a:lnTo>
                  <a:lnTo>
                    <a:pt x="26" y="4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E3ECF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3095625" y="692150"/>
              <a:ext cx="44450" cy="47625"/>
            </a:xfrm>
            <a:custGeom>
              <a:avLst/>
              <a:gdLst/>
              <a:ahLst/>
              <a:cxnLst>
                <a:cxn ang="0">
                  <a:pos x="28" y="14"/>
                </a:cxn>
                <a:cxn ang="0">
                  <a:pos x="28" y="14"/>
                </a:cxn>
                <a:cxn ang="0">
                  <a:pos x="28" y="10"/>
                </a:cxn>
                <a:cxn ang="0">
                  <a:pos x="24" y="4"/>
                </a:cxn>
                <a:cxn ang="0">
                  <a:pos x="20" y="2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2" y="1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0"/>
                </a:cxn>
                <a:cxn ang="0">
                  <a:pos x="4" y="26"/>
                </a:cxn>
                <a:cxn ang="0">
                  <a:pos x="8" y="28"/>
                </a:cxn>
                <a:cxn ang="0">
                  <a:pos x="14" y="30"/>
                </a:cxn>
                <a:cxn ang="0">
                  <a:pos x="14" y="30"/>
                </a:cxn>
                <a:cxn ang="0">
                  <a:pos x="20" y="28"/>
                </a:cxn>
                <a:cxn ang="0">
                  <a:pos x="24" y="26"/>
                </a:cxn>
                <a:cxn ang="0">
                  <a:pos x="28" y="20"/>
                </a:cxn>
                <a:cxn ang="0">
                  <a:pos x="28" y="14"/>
                </a:cxn>
                <a:cxn ang="0">
                  <a:pos x="28" y="14"/>
                </a:cxn>
              </a:cxnLst>
              <a:rect l="0" t="0" r="r" b="b"/>
              <a:pathLst>
                <a:path w="28" h="30">
                  <a:moveTo>
                    <a:pt x="28" y="14"/>
                  </a:moveTo>
                  <a:lnTo>
                    <a:pt x="28" y="14"/>
                  </a:lnTo>
                  <a:lnTo>
                    <a:pt x="28" y="10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4" y="26"/>
                  </a:lnTo>
                  <a:lnTo>
                    <a:pt x="8" y="28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20" y="28"/>
                  </a:lnTo>
                  <a:lnTo>
                    <a:pt x="24" y="26"/>
                  </a:lnTo>
                  <a:lnTo>
                    <a:pt x="28" y="20"/>
                  </a:lnTo>
                  <a:lnTo>
                    <a:pt x="28" y="14"/>
                  </a:lnTo>
                  <a:lnTo>
                    <a:pt x="28" y="14"/>
                  </a:lnTo>
                  <a:close/>
                </a:path>
              </a:pathLst>
            </a:custGeom>
            <a:solidFill>
              <a:srgbClr val="E3ECF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886075" y="530225"/>
              <a:ext cx="44450" cy="44450"/>
            </a:xfrm>
            <a:custGeom>
              <a:avLst/>
              <a:gdLst/>
              <a:ahLst/>
              <a:cxnLst>
                <a:cxn ang="0">
                  <a:pos x="28" y="14"/>
                </a:cxn>
                <a:cxn ang="0">
                  <a:pos x="28" y="14"/>
                </a:cxn>
                <a:cxn ang="0">
                  <a:pos x="28" y="8"/>
                </a:cxn>
                <a:cxn ang="0">
                  <a:pos x="24" y="4"/>
                </a:cxn>
                <a:cxn ang="0">
                  <a:pos x="20" y="0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8" y="0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8"/>
                </a:cxn>
                <a:cxn ang="0">
                  <a:pos x="4" y="24"/>
                </a:cxn>
                <a:cxn ang="0">
                  <a:pos x="8" y="26"/>
                </a:cxn>
                <a:cxn ang="0">
                  <a:pos x="14" y="28"/>
                </a:cxn>
                <a:cxn ang="0">
                  <a:pos x="14" y="28"/>
                </a:cxn>
                <a:cxn ang="0">
                  <a:pos x="20" y="26"/>
                </a:cxn>
                <a:cxn ang="0">
                  <a:pos x="24" y="24"/>
                </a:cxn>
                <a:cxn ang="0">
                  <a:pos x="28" y="18"/>
                </a:cxn>
                <a:cxn ang="0">
                  <a:pos x="28" y="14"/>
                </a:cxn>
                <a:cxn ang="0">
                  <a:pos x="28" y="14"/>
                </a:cxn>
              </a:cxnLst>
              <a:rect l="0" t="0" r="r" b="b"/>
              <a:pathLst>
                <a:path w="28" h="28">
                  <a:moveTo>
                    <a:pt x="28" y="14"/>
                  </a:moveTo>
                  <a:lnTo>
                    <a:pt x="28" y="14"/>
                  </a:lnTo>
                  <a:lnTo>
                    <a:pt x="28" y="8"/>
                  </a:lnTo>
                  <a:lnTo>
                    <a:pt x="24" y="4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8"/>
                  </a:lnTo>
                  <a:lnTo>
                    <a:pt x="4" y="24"/>
                  </a:lnTo>
                  <a:lnTo>
                    <a:pt x="8" y="26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20" y="26"/>
                  </a:lnTo>
                  <a:lnTo>
                    <a:pt x="24" y="24"/>
                  </a:lnTo>
                  <a:lnTo>
                    <a:pt x="28" y="18"/>
                  </a:lnTo>
                  <a:lnTo>
                    <a:pt x="28" y="14"/>
                  </a:lnTo>
                  <a:lnTo>
                    <a:pt x="28" y="14"/>
                  </a:lnTo>
                  <a:close/>
                </a:path>
              </a:pathLst>
            </a:custGeom>
            <a:solidFill>
              <a:srgbClr val="E3ECF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3124200" y="879475"/>
              <a:ext cx="44450" cy="4445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8" y="0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20"/>
                </a:cxn>
                <a:cxn ang="0">
                  <a:pos x="4" y="24"/>
                </a:cxn>
                <a:cxn ang="0">
                  <a:pos x="8" y="28"/>
                </a:cxn>
                <a:cxn ang="0">
                  <a:pos x="14" y="28"/>
                </a:cxn>
                <a:cxn ang="0">
                  <a:pos x="14" y="28"/>
                </a:cxn>
                <a:cxn ang="0">
                  <a:pos x="20" y="28"/>
                </a:cxn>
                <a:cxn ang="0">
                  <a:pos x="24" y="24"/>
                </a:cxn>
                <a:cxn ang="0">
                  <a:pos x="26" y="20"/>
                </a:cxn>
                <a:cxn ang="0">
                  <a:pos x="28" y="14"/>
                </a:cxn>
                <a:cxn ang="0">
                  <a:pos x="28" y="14"/>
                </a:cxn>
                <a:cxn ang="0">
                  <a:pos x="26" y="8"/>
                </a:cxn>
                <a:cxn ang="0">
                  <a:pos x="24" y="4"/>
                </a:cxn>
                <a:cxn ang="0">
                  <a:pos x="20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8" h="28">
                  <a:moveTo>
                    <a:pt x="14" y="0"/>
                  </a:moveTo>
                  <a:lnTo>
                    <a:pt x="14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20"/>
                  </a:lnTo>
                  <a:lnTo>
                    <a:pt x="4" y="24"/>
                  </a:lnTo>
                  <a:lnTo>
                    <a:pt x="8" y="28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20" y="28"/>
                  </a:lnTo>
                  <a:lnTo>
                    <a:pt x="24" y="24"/>
                  </a:lnTo>
                  <a:lnTo>
                    <a:pt x="26" y="20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8"/>
                  </a:lnTo>
                  <a:lnTo>
                    <a:pt x="24" y="4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E3ECF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1" name="Freeform 29"/>
            <p:cNvSpPr>
              <a:spLocks/>
            </p:cNvSpPr>
            <p:nvPr/>
          </p:nvSpPr>
          <p:spPr bwMode="auto">
            <a:xfrm>
              <a:off x="3238500" y="892175"/>
              <a:ext cx="47625" cy="4445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2"/>
                </a:cxn>
                <a:cxn ang="0">
                  <a:pos x="6" y="4"/>
                </a:cxn>
                <a:cxn ang="0">
                  <a:pos x="2" y="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0"/>
                </a:cxn>
                <a:cxn ang="0">
                  <a:pos x="6" y="24"/>
                </a:cxn>
                <a:cxn ang="0">
                  <a:pos x="10" y="28"/>
                </a:cxn>
                <a:cxn ang="0">
                  <a:pos x="16" y="28"/>
                </a:cxn>
                <a:cxn ang="0">
                  <a:pos x="16" y="28"/>
                </a:cxn>
                <a:cxn ang="0">
                  <a:pos x="20" y="28"/>
                </a:cxn>
                <a:cxn ang="0">
                  <a:pos x="26" y="24"/>
                </a:cxn>
                <a:cxn ang="0">
                  <a:pos x="28" y="20"/>
                </a:cxn>
                <a:cxn ang="0">
                  <a:pos x="30" y="14"/>
                </a:cxn>
                <a:cxn ang="0">
                  <a:pos x="30" y="14"/>
                </a:cxn>
                <a:cxn ang="0">
                  <a:pos x="28" y="8"/>
                </a:cxn>
                <a:cxn ang="0">
                  <a:pos x="26" y="4"/>
                </a:cxn>
                <a:cxn ang="0">
                  <a:pos x="20" y="2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30" h="28">
                  <a:moveTo>
                    <a:pt x="16" y="0"/>
                  </a:moveTo>
                  <a:lnTo>
                    <a:pt x="16" y="0"/>
                  </a:lnTo>
                  <a:lnTo>
                    <a:pt x="10" y="2"/>
                  </a:lnTo>
                  <a:lnTo>
                    <a:pt x="6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6" y="24"/>
                  </a:lnTo>
                  <a:lnTo>
                    <a:pt x="10" y="28"/>
                  </a:lnTo>
                  <a:lnTo>
                    <a:pt x="16" y="28"/>
                  </a:lnTo>
                  <a:lnTo>
                    <a:pt x="16" y="28"/>
                  </a:lnTo>
                  <a:lnTo>
                    <a:pt x="20" y="28"/>
                  </a:lnTo>
                  <a:lnTo>
                    <a:pt x="26" y="24"/>
                  </a:lnTo>
                  <a:lnTo>
                    <a:pt x="28" y="20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28" y="8"/>
                  </a:lnTo>
                  <a:lnTo>
                    <a:pt x="26" y="4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E3ECF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5232400" y="1063625"/>
              <a:ext cx="711200" cy="431800"/>
            </a:xfrm>
            <a:custGeom>
              <a:avLst/>
              <a:gdLst/>
              <a:ahLst/>
              <a:cxnLst>
                <a:cxn ang="0">
                  <a:pos x="410" y="50"/>
                </a:cxn>
                <a:cxn ang="0">
                  <a:pos x="410" y="50"/>
                </a:cxn>
                <a:cxn ang="0">
                  <a:pos x="408" y="70"/>
                </a:cxn>
                <a:cxn ang="0">
                  <a:pos x="406" y="88"/>
                </a:cxn>
                <a:cxn ang="0">
                  <a:pos x="402" y="108"/>
                </a:cxn>
                <a:cxn ang="0">
                  <a:pos x="396" y="124"/>
                </a:cxn>
                <a:cxn ang="0">
                  <a:pos x="390" y="142"/>
                </a:cxn>
                <a:cxn ang="0">
                  <a:pos x="380" y="156"/>
                </a:cxn>
                <a:cxn ang="0">
                  <a:pos x="370" y="170"/>
                </a:cxn>
                <a:cxn ang="0">
                  <a:pos x="360" y="184"/>
                </a:cxn>
                <a:cxn ang="0">
                  <a:pos x="346" y="194"/>
                </a:cxn>
                <a:cxn ang="0">
                  <a:pos x="334" y="204"/>
                </a:cxn>
                <a:cxn ang="0">
                  <a:pos x="318" y="214"/>
                </a:cxn>
                <a:cxn ang="0">
                  <a:pos x="302" y="220"/>
                </a:cxn>
                <a:cxn ang="0">
                  <a:pos x="286" y="226"/>
                </a:cxn>
                <a:cxn ang="0">
                  <a:pos x="268" y="230"/>
                </a:cxn>
                <a:cxn ang="0">
                  <a:pos x="248" y="234"/>
                </a:cxn>
                <a:cxn ang="0">
                  <a:pos x="228" y="234"/>
                </a:cxn>
                <a:cxn ang="0">
                  <a:pos x="0" y="234"/>
                </a:cxn>
                <a:cxn ang="0">
                  <a:pos x="0" y="272"/>
                </a:cxn>
                <a:cxn ang="0">
                  <a:pos x="228" y="272"/>
                </a:cxn>
                <a:cxn ang="0">
                  <a:pos x="228" y="272"/>
                </a:cxn>
                <a:cxn ang="0">
                  <a:pos x="252" y="270"/>
                </a:cxn>
                <a:cxn ang="0">
                  <a:pos x="274" y="268"/>
                </a:cxn>
                <a:cxn ang="0">
                  <a:pos x="296" y="262"/>
                </a:cxn>
                <a:cxn ang="0">
                  <a:pos x="316" y="256"/>
                </a:cxn>
                <a:cxn ang="0">
                  <a:pos x="336" y="246"/>
                </a:cxn>
                <a:cxn ang="0">
                  <a:pos x="354" y="236"/>
                </a:cxn>
                <a:cxn ang="0">
                  <a:pos x="370" y="224"/>
                </a:cxn>
                <a:cxn ang="0">
                  <a:pos x="386" y="210"/>
                </a:cxn>
                <a:cxn ang="0">
                  <a:pos x="400" y="194"/>
                </a:cxn>
                <a:cxn ang="0">
                  <a:pos x="412" y="178"/>
                </a:cxn>
                <a:cxn ang="0">
                  <a:pos x="422" y="158"/>
                </a:cxn>
                <a:cxn ang="0">
                  <a:pos x="432" y="140"/>
                </a:cxn>
                <a:cxn ang="0">
                  <a:pos x="438" y="118"/>
                </a:cxn>
                <a:cxn ang="0">
                  <a:pos x="442" y="96"/>
                </a:cxn>
                <a:cxn ang="0">
                  <a:pos x="446" y="74"/>
                </a:cxn>
                <a:cxn ang="0">
                  <a:pos x="448" y="50"/>
                </a:cxn>
                <a:cxn ang="0">
                  <a:pos x="448" y="0"/>
                </a:cxn>
                <a:cxn ang="0">
                  <a:pos x="448" y="0"/>
                </a:cxn>
                <a:cxn ang="0">
                  <a:pos x="428" y="4"/>
                </a:cxn>
                <a:cxn ang="0">
                  <a:pos x="410" y="8"/>
                </a:cxn>
                <a:cxn ang="0">
                  <a:pos x="410" y="50"/>
                </a:cxn>
              </a:cxnLst>
              <a:rect l="0" t="0" r="r" b="b"/>
              <a:pathLst>
                <a:path w="448" h="272">
                  <a:moveTo>
                    <a:pt x="410" y="50"/>
                  </a:moveTo>
                  <a:lnTo>
                    <a:pt x="410" y="50"/>
                  </a:lnTo>
                  <a:lnTo>
                    <a:pt x="408" y="70"/>
                  </a:lnTo>
                  <a:lnTo>
                    <a:pt x="406" y="88"/>
                  </a:lnTo>
                  <a:lnTo>
                    <a:pt x="402" y="108"/>
                  </a:lnTo>
                  <a:lnTo>
                    <a:pt x="396" y="124"/>
                  </a:lnTo>
                  <a:lnTo>
                    <a:pt x="390" y="142"/>
                  </a:lnTo>
                  <a:lnTo>
                    <a:pt x="380" y="156"/>
                  </a:lnTo>
                  <a:lnTo>
                    <a:pt x="370" y="170"/>
                  </a:lnTo>
                  <a:lnTo>
                    <a:pt x="360" y="184"/>
                  </a:lnTo>
                  <a:lnTo>
                    <a:pt x="346" y="194"/>
                  </a:lnTo>
                  <a:lnTo>
                    <a:pt x="334" y="204"/>
                  </a:lnTo>
                  <a:lnTo>
                    <a:pt x="318" y="214"/>
                  </a:lnTo>
                  <a:lnTo>
                    <a:pt x="302" y="220"/>
                  </a:lnTo>
                  <a:lnTo>
                    <a:pt x="286" y="226"/>
                  </a:lnTo>
                  <a:lnTo>
                    <a:pt x="268" y="230"/>
                  </a:lnTo>
                  <a:lnTo>
                    <a:pt x="248" y="234"/>
                  </a:lnTo>
                  <a:lnTo>
                    <a:pt x="228" y="234"/>
                  </a:lnTo>
                  <a:lnTo>
                    <a:pt x="0" y="234"/>
                  </a:lnTo>
                  <a:lnTo>
                    <a:pt x="0" y="272"/>
                  </a:lnTo>
                  <a:lnTo>
                    <a:pt x="228" y="272"/>
                  </a:lnTo>
                  <a:lnTo>
                    <a:pt x="228" y="272"/>
                  </a:lnTo>
                  <a:lnTo>
                    <a:pt x="252" y="270"/>
                  </a:lnTo>
                  <a:lnTo>
                    <a:pt x="274" y="268"/>
                  </a:lnTo>
                  <a:lnTo>
                    <a:pt x="296" y="262"/>
                  </a:lnTo>
                  <a:lnTo>
                    <a:pt x="316" y="256"/>
                  </a:lnTo>
                  <a:lnTo>
                    <a:pt x="336" y="246"/>
                  </a:lnTo>
                  <a:lnTo>
                    <a:pt x="354" y="236"/>
                  </a:lnTo>
                  <a:lnTo>
                    <a:pt x="370" y="224"/>
                  </a:lnTo>
                  <a:lnTo>
                    <a:pt x="386" y="210"/>
                  </a:lnTo>
                  <a:lnTo>
                    <a:pt x="400" y="194"/>
                  </a:lnTo>
                  <a:lnTo>
                    <a:pt x="412" y="178"/>
                  </a:lnTo>
                  <a:lnTo>
                    <a:pt x="422" y="158"/>
                  </a:lnTo>
                  <a:lnTo>
                    <a:pt x="432" y="140"/>
                  </a:lnTo>
                  <a:lnTo>
                    <a:pt x="438" y="118"/>
                  </a:lnTo>
                  <a:lnTo>
                    <a:pt x="442" y="96"/>
                  </a:lnTo>
                  <a:lnTo>
                    <a:pt x="446" y="74"/>
                  </a:lnTo>
                  <a:lnTo>
                    <a:pt x="448" y="50"/>
                  </a:lnTo>
                  <a:lnTo>
                    <a:pt x="448" y="0"/>
                  </a:lnTo>
                  <a:lnTo>
                    <a:pt x="448" y="0"/>
                  </a:lnTo>
                  <a:lnTo>
                    <a:pt x="428" y="4"/>
                  </a:lnTo>
                  <a:lnTo>
                    <a:pt x="410" y="8"/>
                  </a:lnTo>
                  <a:lnTo>
                    <a:pt x="410" y="50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4448175" y="1435100"/>
              <a:ext cx="447675" cy="377825"/>
            </a:xfrm>
            <a:custGeom>
              <a:avLst/>
              <a:gdLst/>
              <a:ahLst/>
              <a:cxnLst>
                <a:cxn ang="0">
                  <a:pos x="24" y="238"/>
                </a:cxn>
                <a:cxn ang="0">
                  <a:pos x="38" y="238"/>
                </a:cxn>
                <a:cxn ang="0">
                  <a:pos x="38" y="218"/>
                </a:cxn>
                <a:cxn ang="0">
                  <a:pos x="38" y="218"/>
                </a:cxn>
                <a:cxn ang="0">
                  <a:pos x="40" y="198"/>
                </a:cxn>
                <a:cxn ang="0">
                  <a:pos x="44" y="178"/>
                </a:cxn>
                <a:cxn ang="0">
                  <a:pos x="50" y="158"/>
                </a:cxn>
                <a:cxn ang="0">
                  <a:pos x="58" y="138"/>
                </a:cxn>
                <a:cxn ang="0">
                  <a:pos x="58" y="138"/>
                </a:cxn>
                <a:cxn ang="0">
                  <a:pos x="66" y="122"/>
                </a:cxn>
                <a:cxn ang="0">
                  <a:pos x="78" y="108"/>
                </a:cxn>
                <a:cxn ang="0">
                  <a:pos x="78" y="108"/>
                </a:cxn>
                <a:cxn ang="0">
                  <a:pos x="94" y="88"/>
                </a:cxn>
                <a:cxn ang="0">
                  <a:pos x="114" y="72"/>
                </a:cxn>
                <a:cxn ang="0">
                  <a:pos x="114" y="72"/>
                </a:cxn>
                <a:cxn ang="0">
                  <a:pos x="134" y="60"/>
                </a:cxn>
                <a:cxn ang="0">
                  <a:pos x="134" y="60"/>
                </a:cxn>
                <a:cxn ang="0">
                  <a:pos x="152" y="50"/>
                </a:cxn>
                <a:cxn ang="0">
                  <a:pos x="172" y="44"/>
                </a:cxn>
                <a:cxn ang="0">
                  <a:pos x="172" y="44"/>
                </a:cxn>
                <a:cxn ang="0">
                  <a:pos x="196" y="40"/>
                </a:cxn>
                <a:cxn ang="0">
                  <a:pos x="220" y="38"/>
                </a:cxn>
                <a:cxn ang="0">
                  <a:pos x="222" y="38"/>
                </a:cxn>
                <a:cxn ang="0">
                  <a:pos x="260" y="38"/>
                </a:cxn>
                <a:cxn ang="0">
                  <a:pos x="282" y="38"/>
                </a:cxn>
                <a:cxn ang="0">
                  <a:pos x="282" y="0"/>
                </a:cxn>
                <a:cxn ang="0">
                  <a:pos x="260" y="0"/>
                </a:cxn>
                <a:cxn ang="0">
                  <a:pos x="222" y="0"/>
                </a:cxn>
                <a:cxn ang="0">
                  <a:pos x="220" y="0"/>
                </a:cxn>
                <a:cxn ang="0">
                  <a:pos x="220" y="0"/>
                </a:cxn>
                <a:cxn ang="0">
                  <a:pos x="196" y="2"/>
                </a:cxn>
                <a:cxn ang="0">
                  <a:pos x="172" y="6"/>
                </a:cxn>
                <a:cxn ang="0">
                  <a:pos x="172" y="6"/>
                </a:cxn>
                <a:cxn ang="0">
                  <a:pos x="152" y="10"/>
                </a:cxn>
                <a:cxn ang="0">
                  <a:pos x="134" y="18"/>
                </a:cxn>
                <a:cxn ang="0">
                  <a:pos x="134" y="18"/>
                </a:cxn>
                <a:cxn ang="0">
                  <a:pos x="114" y="26"/>
                </a:cxn>
                <a:cxn ang="0">
                  <a:pos x="114" y="26"/>
                </a:cxn>
                <a:cxn ang="0">
                  <a:pos x="96" y="38"/>
                </a:cxn>
                <a:cxn ang="0">
                  <a:pos x="78" y="52"/>
                </a:cxn>
                <a:cxn ang="0">
                  <a:pos x="78" y="52"/>
                </a:cxn>
                <a:cxn ang="0">
                  <a:pos x="54" y="76"/>
                </a:cxn>
                <a:cxn ang="0">
                  <a:pos x="36" y="102"/>
                </a:cxn>
                <a:cxn ang="0">
                  <a:pos x="36" y="102"/>
                </a:cxn>
                <a:cxn ang="0">
                  <a:pos x="24" y="120"/>
                </a:cxn>
                <a:cxn ang="0">
                  <a:pos x="16" y="138"/>
                </a:cxn>
                <a:cxn ang="0">
                  <a:pos x="16" y="138"/>
                </a:cxn>
                <a:cxn ang="0">
                  <a:pos x="10" y="158"/>
                </a:cxn>
                <a:cxn ang="0">
                  <a:pos x="4" y="178"/>
                </a:cxn>
                <a:cxn ang="0">
                  <a:pos x="2" y="198"/>
                </a:cxn>
                <a:cxn ang="0">
                  <a:pos x="0" y="218"/>
                </a:cxn>
                <a:cxn ang="0">
                  <a:pos x="0" y="238"/>
                </a:cxn>
                <a:cxn ang="0">
                  <a:pos x="0" y="238"/>
                </a:cxn>
                <a:cxn ang="0">
                  <a:pos x="24" y="238"/>
                </a:cxn>
                <a:cxn ang="0">
                  <a:pos x="24" y="238"/>
                </a:cxn>
                <a:cxn ang="0">
                  <a:pos x="24" y="238"/>
                </a:cxn>
                <a:cxn ang="0">
                  <a:pos x="24" y="238"/>
                </a:cxn>
              </a:cxnLst>
              <a:rect l="0" t="0" r="r" b="b"/>
              <a:pathLst>
                <a:path w="282" h="238">
                  <a:moveTo>
                    <a:pt x="24" y="238"/>
                  </a:moveTo>
                  <a:lnTo>
                    <a:pt x="38" y="238"/>
                  </a:lnTo>
                  <a:lnTo>
                    <a:pt x="38" y="218"/>
                  </a:lnTo>
                  <a:lnTo>
                    <a:pt x="38" y="218"/>
                  </a:lnTo>
                  <a:lnTo>
                    <a:pt x="40" y="198"/>
                  </a:lnTo>
                  <a:lnTo>
                    <a:pt x="44" y="178"/>
                  </a:lnTo>
                  <a:lnTo>
                    <a:pt x="50" y="158"/>
                  </a:lnTo>
                  <a:lnTo>
                    <a:pt x="58" y="138"/>
                  </a:lnTo>
                  <a:lnTo>
                    <a:pt x="58" y="138"/>
                  </a:lnTo>
                  <a:lnTo>
                    <a:pt x="66" y="122"/>
                  </a:lnTo>
                  <a:lnTo>
                    <a:pt x="78" y="108"/>
                  </a:lnTo>
                  <a:lnTo>
                    <a:pt x="78" y="108"/>
                  </a:lnTo>
                  <a:lnTo>
                    <a:pt x="94" y="88"/>
                  </a:lnTo>
                  <a:lnTo>
                    <a:pt x="114" y="72"/>
                  </a:lnTo>
                  <a:lnTo>
                    <a:pt x="114" y="72"/>
                  </a:lnTo>
                  <a:lnTo>
                    <a:pt x="134" y="60"/>
                  </a:lnTo>
                  <a:lnTo>
                    <a:pt x="134" y="60"/>
                  </a:lnTo>
                  <a:lnTo>
                    <a:pt x="152" y="50"/>
                  </a:lnTo>
                  <a:lnTo>
                    <a:pt x="172" y="44"/>
                  </a:lnTo>
                  <a:lnTo>
                    <a:pt x="172" y="44"/>
                  </a:lnTo>
                  <a:lnTo>
                    <a:pt x="196" y="40"/>
                  </a:lnTo>
                  <a:lnTo>
                    <a:pt x="220" y="38"/>
                  </a:lnTo>
                  <a:lnTo>
                    <a:pt x="222" y="38"/>
                  </a:lnTo>
                  <a:lnTo>
                    <a:pt x="260" y="38"/>
                  </a:lnTo>
                  <a:lnTo>
                    <a:pt x="282" y="38"/>
                  </a:lnTo>
                  <a:lnTo>
                    <a:pt x="282" y="0"/>
                  </a:lnTo>
                  <a:lnTo>
                    <a:pt x="260" y="0"/>
                  </a:lnTo>
                  <a:lnTo>
                    <a:pt x="222" y="0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196" y="2"/>
                  </a:lnTo>
                  <a:lnTo>
                    <a:pt x="172" y="6"/>
                  </a:lnTo>
                  <a:lnTo>
                    <a:pt x="172" y="6"/>
                  </a:lnTo>
                  <a:lnTo>
                    <a:pt x="152" y="10"/>
                  </a:lnTo>
                  <a:lnTo>
                    <a:pt x="134" y="18"/>
                  </a:lnTo>
                  <a:lnTo>
                    <a:pt x="134" y="18"/>
                  </a:lnTo>
                  <a:lnTo>
                    <a:pt x="114" y="26"/>
                  </a:lnTo>
                  <a:lnTo>
                    <a:pt x="114" y="26"/>
                  </a:lnTo>
                  <a:lnTo>
                    <a:pt x="96" y="38"/>
                  </a:lnTo>
                  <a:lnTo>
                    <a:pt x="78" y="52"/>
                  </a:lnTo>
                  <a:lnTo>
                    <a:pt x="78" y="52"/>
                  </a:lnTo>
                  <a:lnTo>
                    <a:pt x="54" y="76"/>
                  </a:lnTo>
                  <a:lnTo>
                    <a:pt x="36" y="102"/>
                  </a:lnTo>
                  <a:lnTo>
                    <a:pt x="36" y="102"/>
                  </a:lnTo>
                  <a:lnTo>
                    <a:pt x="24" y="120"/>
                  </a:lnTo>
                  <a:lnTo>
                    <a:pt x="16" y="138"/>
                  </a:lnTo>
                  <a:lnTo>
                    <a:pt x="16" y="138"/>
                  </a:lnTo>
                  <a:lnTo>
                    <a:pt x="10" y="158"/>
                  </a:lnTo>
                  <a:lnTo>
                    <a:pt x="4" y="178"/>
                  </a:lnTo>
                  <a:lnTo>
                    <a:pt x="2" y="198"/>
                  </a:lnTo>
                  <a:lnTo>
                    <a:pt x="0" y="218"/>
                  </a:lnTo>
                  <a:lnTo>
                    <a:pt x="0" y="238"/>
                  </a:lnTo>
                  <a:lnTo>
                    <a:pt x="0" y="238"/>
                  </a:lnTo>
                  <a:lnTo>
                    <a:pt x="24" y="238"/>
                  </a:lnTo>
                  <a:lnTo>
                    <a:pt x="24" y="238"/>
                  </a:lnTo>
                  <a:lnTo>
                    <a:pt x="24" y="238"/>
                  </a:lnTo>
                  <a:lnTo>
                    <a:pt x="24" y="238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5883275" y="365125"/>
              <a:ext cx="60325" cy="238125"/>
            </a:xfrm>
            <a:custGeom>
              <a:avLst/>
              <a:gdLst/>
              <a:ahLst/>
              <a:cxnLst>
                <a:cxn ang="0">
                  <a:pos x="0" y="142"/>
                </a:cxn>
                <a:cxn ang="0">
                  <a:pos x="0" y="142"/>
                </a:cxn>
                <a:cxn ang="0">
                  <a:pos x="18" y="144"/>
                </a:cxn>
                <a:cxn ang="0">
                  <a:pos x="38" y="150"/>
                </a:cxn>
                <a:cxn ang="0">
                  <a:pos x="38" y="0"/>
                </a:cxn>
                <a:cxn ang="0">
                  <a:pos x="38" y="0"/>
                </a:cxn>
                <a:cxn ang="0">
                  <a:pos x="18" y="10"/>
                </a:cxn>
                <a:cxn ang="0">
                  <a:pos x="0" y="18"/>
                </a:cxn>
                <a:cxn ang="0">
                  <a:pos x="0" y="142"/>
                </a:cxn>
              </a:cxnLst>
              <a:rect l="0" t="0" r="r" b="b"/>
              <a:pathLst>
                <a:path w="38" h="150">
                  <a:moveTo>
                    <a:pt x="0" y="142"/>
                  </a:moveTo>
                  <a:lnTo>
                    <a:pt x="0" y="142"/>
                  </a:lnTo>
                  <a:lnTo>
                    <a:pt x="18" y="144"/>
                  </a:lnTo>
                  <a:lnTo>
                    <a:pt x="38" y="15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18" y="10"/>
                  </a:lnTo>
                  <a:lnTo>
                    <a:pt x="0" y="18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auto">
            <a:xfrm>
              <a:off x="4956175" y="1435100"/>
              <a:ext cx="215900" cy="60325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4448175" y="1873250"/>
              <a:ext cx="60325" cy="3813175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4" y="2"/>
                </a:cxn>
                <a:cxn ang="0">
                  <a:pos x="0" y="6"/>
                </a:cxn>
                <a:cxn ang="0">
                  <a:pos x="0" y="2402"/>
                </a:cxn>
                <a:cxn ang="0">
                  <a:pos x="38" y="2402"/>
                </a:cxn>
                <a:cxn ang="0">
                  <a:pos x="38" y="0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12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38" h="2402">
                  <a:moveTo>
                    <a:pt x="4" y="2"/>
                  </a:moveTo>
                  <a:lnTo>
                    <a:pt x="4" y="2"/>
                  </a:lnTo>
                  <a:lnTo>
                    <a:pt x="0" y="6"/>
                  </a:lnTo>
                  <a:lnTo>
                    <a:pt x="0" y="2402"/>
                  </a:lnTo>
                  <a:lnTo>
                    <a:pt x="38" y="2402"/>
                  </a:lnTo>
                  <a:lnTo>
                    <a:pt x="38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2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4279900" y="1733550"/>
              <a:ext cx="60325" cy="3952875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0" y="2490"/>
                </a:cxn>
                <a:cxn ang="0">
                  <a:pos x="38" y="2490"/>
                </a:cxn>
                <a:cxn ang="0">
                  <a:pos x="38" y="0"/>
                </a:cxn>
                <a:cxn ang="0">
                  <a:pos x="38" y="0"/>
                </a:cxn>
                <a:cxn ang="0">
                  <a:pos x="20" y="20"/>
                </a:cxn>
                <a:cxn ang="0">
                  <a:pos x="0" y="38"/>
                </a:cxn>
                <a:cxn ang="0">
                  <a:pos x="0" y="38"/>
                </a:cxn>
              </a:cxnLst>
              <a:rect l="0" t="0" r="r" b="b"/>
              <a:pathLst>
                <a:path w="38" h="2490">
                  <a:moveTo>
                    <a:pt x="0" y="38"/>
                  </a:moveTo>
                  <a:lnTo>
                    <a:pt x="0" y="2490"/>
                  </a:lnTo>
                  <a:lnTo>
                    <a:pt x="38" y="249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20" y="20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4953000" y="0"/>
              <a:ext cx="549275" cy="1416050"/>
            </a:xfrm>
            <a:custGeom>
              <a:avLst/>
              <a:gdLst/>
              <a:ahLst/>
              <a:cxnLst>
                <a:cxn ang="0">
                  <a:pos x="308" y="596"/>
                </a:cxn>
                <a:cxn ang="0">
                  <a:pos x="308" y="716"/>
                </a:cxn>
                <a:cxn ang="0">
                  <a:pos x="308" y="716"/>
                </a:cxn>
                <a:cxn ang="0">
                  <a:pos x="308" y="732"/>
                </a:cxn>
                <a:cxn ang="0">
                  <a:pos x="306" y="746"/>
                </a:cxn>
                <a:cxn ang="0">
                  <a:pos x="304" y="760"/>
                </a:cxn>
                <a:cxn ang="0">
                  <a:pos x="300" y="772"/>
                </a:cxn>
                <a:cxn ang="0">
                  <a:pos x="294" y="784"/>
                </a:cxn>
                <a:cxn ang="0">
                  <a:pos x="288" y="796"/>
                </a:cxn>
                <a:cxn ang="0">
                  <a:pos x="280" y="806"/>
                </a:cxn>
                <a:cxn ang="0">
                  <a:pos x="272" y="816"/>
                </a:cxn>
                <a:cxn ang="0">
                  <a:pos x="262" y="824"/>
                </a:cxn>
                <a:cxn ang="0">
                  <a:pos x="252" y="832"/>
                </a:cxn>
                <a:cxn ang="0">
                  <a:pos x="242" y="838"/>
                </a:cxn>
                <a:cxn ang="0">
                  <a:pos x="230" y="844"/>
                </a:cxn>
                <a:cxn ang="0">
                  <a:pos x="218" y="848"/>
                </a:cxn>
                <a:cxn ang="0">
                  <a:pos x="204" y="852"/>
                </a:cxn>
                <a:cxn ang="0">
                  <a:pos x="190" y="852"/>
                </a:cxn>
                <a:cxn ang="0">
                  <a:pos x="176" y="854"/>
                </a:cxn>
                <a:cxn ang="0">
                  <a:pos x="176" y="854"/>
                </a:cxn>
                <a:cxn ang="0">
                  <a:pos x="174" y="854"/>
                </a:cxn>
                <a:cxn ang="0">
                  <a:pos x="138" y="854"/>
                </a:cxn>
                <a:cxn ang="0">
                  <a:pos x="0" y="854"/>
                </a:cxn>
                <a:cxn ang="0">
                  <a:pos x="0" y="854"/>
                </a:cxn>
                <a:cxn ang="0">
                  <a:pos x="2" y="880"/>
                </a:cxn>
                <a:cxn ang="0">
                  <a:pos x="2" y="892"/>
                </a:cxn>
                <a:cxn ang="0">
                  <a:pos x="138" y="892"/>
                </a:cxn>
                <a:cxn ang="0">
                  <a:pos x="174" y="892"/>
                </a:cxn>
                <a:cxn ang="0">
                  <a:pos x="174" y="892"/>
                </a:cxn>
                <a:cxn ang="0">
                  <a:pos x="176" y="892"/>
                </a:cxn>
                <a:cxn ang="0">
                  <a:pos x="176" y="892"/>
                </a:cxn>
                <a:cxn ang="0">
                  <a:pos x="194" y="890"/>
                </a:cxn>
                <a:cxn ang="0">
                  <a:pos x="212" y="888"/>
                </a:cxn>
                <a:cxn ang="0">
                  <a:pos x="228" y="884"/>
                </a:cxn>
                <a:cxn ang="0">
                  <a:pos x="244" y="878"/>
                </a:cxn>
                <a:cxn ang="0">
                  <a:pos x="260" y="872"/>
                </a:cxn>
                <a:cxn ang="0">
                  <a:pos x="274" y="862"/>
                </a:cxn>
                <a:cxn ang="0">
                  <a:pos x="286" y="854"/>
                </a:cxn>
                <a:cxn ang="0">
                  <a:pos x="298" y="842"/>
                </a:cxn>
                <a:cxn ang="0">
                  <a:pos x="310" y="830"/>
                </a:cxn>
                <a:cxn ang="0">
                  <a:pos x="318" y="816"/>
                </a:cxn>
                <a:cxn ang="0">
                  <a:pos x="328" y="802"/>
                </a:cxn>
                <a:cxn ang="0">
                  <a:pos x="334" y="788"/>
                </a:cxn>
                <a:cxn ang="0">
                  <a:pos x="340" y="770"/>
                </a:cxn>
                <a:cxn ang="0">
                  <a:pos x="344" y="754"/>
                </a:cxn>
                <a:cxn ang="0">
                  <a:pos x="346" y="736"/>
                </a:cxn>
                <a:cxn ang="0">
                  <a:pos x="346" y="716"/>
                </a:cxn>
                <a:cxn ang="0">
                  <a:pos x="346" y="596"/>
                </a:cxn>
                <a:cxn ang="0">
                  <a:pos x="346" y="558"/>
                </a:cxn>
                <a:cxn ang="0">
                  <a:pos x="346" y="0"/>
                </a:cxn>
                <a:cxn ang="0">
                  <a:pos x="308" y="0"/>
                </a:cxn>
                <a:cxn ang="0">
                  <a:pos x="308" y="558"/>
                </a:cxn>
                <a:cxn ang="0">
                  <a:pos x="308" y="596"/>
                </a:cxn>
              </a:cxnLst>
              <a:rect l="0" t="0" r="r" b="b"/>
              <a:pathLst>
                <a:path w="346" h="892">
                  <a:moveTo>
                    <a:pt x="308" y="596"/>
                  </a:moveTo>
                  <a:lnTo>
                    <a:pt x="308" y="716"/>
                  </a:lnTo>
                  <a:lnTo>
                    <a:pt x="308" y="716"/>
                  </a:lnTo>
                  <a:lnTo>
                    <a:pt x="308" y="732"/>
                  </a:lnTo>
                  <a:lnTo>
                    <a:pt x="306" y="746"/>
                  </a:lnTo>
                  <a:lnTo>
                    <a:pt x="304" y="760"/>
                  </a:lnTo>
                  <a:lnTo>
                    <a:pt x="300" y="772"/>
                  </a:lnTo>
                  <a:lnTo>
                    <a:pt x="294" y="784"/>
                  </a:lnTo>
                  <a:lnTo>
                    <a:pt x="288" y="796"/>
                  </a:lnTo>
                  <a:lnTo>
                    <a:pt x="280" y="806"/>
                  </a:lnTo>
                  <a:lnTo>
                    <a:pt x="272" y="816"/>
                  </a:lnTo>
                  <a:lnTo>
                    <a:pt x="262" y="824"/>
                  </a:lnTo>
                  <a:lnTo>
                    <a:pt x="252" y="832"/>
                  </a:lnTo>
                  <a:lnTo>
                    <a:pt x="242" y="838"/>
                  </a:lnTo>
                  <a:lnTo>
                    <a:pt x="230" y="844"/>
                  </a:lnTo>
                  <a:lnTo>
                    <a:pt x="218" y="848"/>
                  </a:lnTo>
                  <a:lnTo>
                    <a:pt x="204" y="852"/>
                  </a:lnTo>
                  <a:lnTo>
                    <a:pt x="190" y="852"/>
                  </a:lnTo>
                  <a:lnTo>
                    <a:pt x="176" y="854"/>
                  </a:lnTo>
                  <a:lnTo>
                    <a:pt x="176" y="854"/>
                  </a:lnTo>
                  <a:lnTo>
                    <a:pt x="174" y="854"/>
                  </a:lnTo>
                  <a:lnTo>
                    <a:pt x="138" y="854"/>
                  </a:lnTo>
                  <a:lnTo>
                    <a:pt x="0" y="854"/>
                  </a:lnTo>
                  <a:lnTo>
                    <a:pt x="0" y="854"/>
                  </a:lnTo>
                  <a:lnTo>
                    <a:pt x="2" y="880"/>
                  </a:lnTo>
                  <a:lnTo>
                    <a:pt x="2" y="892"/>
                  </a:lnTo>
                  <a:lnTo>
                    <a:pt x="138" y="892"/>
                  </a:lnTo>
                  <a:lnTo>
                    <a:pt x="174" y="892"/>
                  </a:lnTo>
                  <a:lnTo>
                    <a:pt x="174" y="892"/>
                  </a:lnTo>
                  <a:lnTo>
                    <a:pt x="176" y="892"/>
                  </a:lnTo>
                  <a:lnTo>
                    <a:pt x="176" y="892"/>
                  </a:lnTo>
                  <a:lnTo>
                    <a:pt x="194" y="890"/>
                  </a:lnTo>
                  <a:lnTo>
                    <a:pt x="212" y="888"/>
                  </a:lnTo>
                  <a:lnTo>
                    <a:pt x="228" y="884"/>
                  </a:lnTo>
                  <a:lnTo>
                    <a:pt x="244" y="878"/>
                  </a:lnTo>
                  <a:lnTo>
                    <a:pt x="260" y="872"/>
                  </a:lnTo>
                  <a:lnTo>
                    <a:pt x="274" y="862"/>
                  </a:lnTo>
                  <a:lnTo>
                    <a:pt x="286" y="854"/>
                  </a:lnTo>
                  <a:lnTo>
                    <a:pt x="298" y="842"/>
                  </a:lnTo>
                  <a:lnTo>
                    <a:pt x="310" y="830"/>
                  </a:lnTo>
                  <a:lnTo>
                    <a:pt x="318" y="816"/>
                  </a:lnTo>
                  <a:lnTo>
                    <a:pt x="328" y="802"/>
                  </a:lnTo>
                  <a:lnTo>
                    <a:pt x="334" y="788"/>
                  </a:lnTo>
                  <a:lnTo>
                    <a:pt x="340" y="770"/>
                  </a:lnTo>
                  <a:lnTo>
                    <a:pt x="344" y="754"/>
                  </a:lnTo>
                  <a:lnTo>
                    <a:pt x="346" y="736"/>
                  </a:lnTo>
                  <a:lnTo>
                    <a:pt x="346" y="716"/>
                  </a:lnTo>
                  <a:lnTo>
                    <a:pt x="346" y="596"/>
                  </a:lnTo>
                  <a:lnTo>
                    <a:pt x="346" y="558"/>
                  </a:lnTo>
                  <a:lnTo>
                    <a:pt x="346" y="0"/>
                  </a:lnTo>
                  <a:lnTo>
                    <a:pt x="308" y="0"/>
                  </a:lnTo>
                  <a:lnTo>
                    <a:pt x="308" y="558"/>
                  </a:lnTo>
                  <a:lnTo>
                    <a:pt x="308" y="59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4368800" y="1355725"/>
              <a:ext cx="527050" cy="133350"/>
            </a:xfrm>
            <a:custGeom>
              <a:avLst/>
              <a:gdLst/>
              <a:ahLst/>
              <a:cxnLst>
                <a:cxn ang="0">
                  <a:pos x="100" y="0"/>
                </a:cxn>
                <a:cxn ang="0">
                  <a:pos x="100" y="0"/>
                </a:cxn>
                <a:cxn ang="0">
                  <a:pos x="86" y="2"/>
                </a:cxn>
                <a:cxn ang="0">
                  <a:pos x="72" y="6"/>
                </a:cxn>
                <a:cxn ang="0">
                  <a:pos x="46" y="14"/>
                </a:cxn>
                <a:cxn ang="0">
                  <a:pos x="20" y="28"/>
                </a:cxn>
                <a:cxn ang="0">
                  <a:pos x="0" y="46"/>
                </a:cxn>
                <a:cxn ang="0">
                  <a:pos x="0" y="46"/>
                </a:cxn>
                <a:cxn ang="0">
                  <a:pos x="8" y="66"/>
                </a:cxn>
                <a:cxn ang="0">
                  <a:pos x="8" y="66"/>
                </a:cxn>
                <a:cxn ang="0">
                  <a:pos x="14" y="84"/>
                </a:cxn>
                <a:cxn ang="0">
                  <a:pos x="14" y="84"/>
                </a:cxn>
                <a:cxn ang="0">
                  <a:pos x="24" y="74"/>
                </a:cxn>
                <a:cxn ang="0">
                  <a:pos x="34" y="64"/>
                </a:cxn>
                <a:cxn ang="0">
                  <a:pos x="46" y="56"/>
                </a:cxn>
                <a:cxn ang="0">
                  <a:pos x="58" y="50"/>
                </a:cxn>
                <a:cxn ang="0">
                  <a:pos x="72" y="44"/>
                </a:cxn>
                <a:cxn ang="0">
                  <a:pos x="86" y="40"/>
                </a:cxn>
                <a:cxn ang="0">
                  <a:pos x="100" y="38"/>
                </a:cxn>
                <a:cxn ang="0">
                  <a:pos x="116" y="38"/>
                </a:cxn>
                <a:cxn ang="0">
                  <a:pos x="118" y="38"/>
                </a:cxn>
                <a:cxn ang="0">
                  <a:pos x="158" y="38"/>
                </a:cxn>
                <a:cxn ang="0">
                  <a:pos x="184" y="38"/>
                </a:cxn>
                <a:cxn ang="0">
                  <a:pos x="222" y="38"/>
                </a:cxn>
                <a:cxn ang="0">
                  <a:pos x="272" y="38"/>
                </a:cxn>
                <a:cxn ang="0">
                  <a:pos x="310" y="38"/>
                </a:cxn>
                <a:cxn ang="0">
                  <a:pos x="332" y="38"/>
                </a:cxn>
                <a:cxn ang="0">
                  <a:pos x="332" y="26"/>
                </a:cxn>
                <a:cxn ang="0">
                  <a:pos x="332" y="26"/>
                </a:cxn>
                <a:cxn ang="0">
                  <a:pos x="330" y="0"/>
                </a:cxn>
                <a:cxn ang="0">
                  <a:pos x="310" y="0"/>
                </a:cxn>
                <a:cxn ang="0">
                  <a:pos x="272" y="0"/>
                </a:cxn>
                <a:cxn ang="0">
                  <a:pos x="224" y="0"/>
                </a:cxn>
                <a:cxn ang="0">
                  <a:pos x="186" y="0"/>
                </a:cxn>
                <a:cxn ang="0">
                  <a:pos x="144" y="0"/>
                </a:cxn>
                <a:cxn ang="0">
                  <a:pos x="116" y="0"/>
                </a:cxn>
                <a:cxn ang="0">
                  <a:pos x="116" y="0"/>
                </a:cxn>
                <a:cxn ang="0">
                  <a:pos x="100" y="0"/>
                </a:cxn>
                <a:cxn ang="0">
                  <a:pos x="100" y="0"/>
                </a:cxn>
              </a:cxnLst>
              <a:rect l="0" t="0" r="r" b="b"/>
              <a:pathLst>
                <a:path w="332" h="84">
                  <a:moveTo>
                    <a:pt x="100" y="0"/>
                  </a:moveTo>
                  <a:lnTo>
                    <a:pt x="100" y="0"/>
                  </a:lnTo>
                  <a:lnTo>
                    <a:pt x="86" y="2"/>
                  </a:lnTo>
                  <a:lnTo>
                    <a:pt x="72" y="6"/>
                  </a:lnTo>
                  <a:lnTo>
                    <a:pt x="46" y="14"/>
                  </a:lnTo>
                  <a:lnTo>
                    <a:pt x="20" y="28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8" y="66"/>
                  </a:lnTo>
                  <a:lnTo>
                    <a:pt x="8" y="66"/>
                  </a:lnTo>
                  <a:lnTo>
                    <a:pt x="14" y="84"/>
                  </a:lnTo>
                  <a:lnTo>
                    <a:pt x="14" y="84"/>
                  </a:lnTo>
                  <a:lnTo>
                    <a:pt x="24" y="74"/>
                  </a:lnTo>
                  <a:lnTo>
                    <a:pt x="34" y="64"/>
                  </a:lnTo>
                  <a:lnTo>
                    <a:pt x="46" y="56"/>
                  </a:lnTo>
                  <a:lnTo>
                    <a:pt x="58" y="50"/>
                  </a:lnTo>
                  <a:lnTo>
                    <a:pt x="72" y="44"/>
                  </a:lnTo>
                  <a:lnTo>
                    <a:pt x="86" y="40"/>
                  </a:lnTo>
                  <a:lnTo>
                    <a:pt x="100" y="38"/>
                  </a:lnTo>
                  <a:lnTo>
                    <a:pt x="116" y="38"/>
                  </a:lnTo>
                  <a:lnTo>
                    <a:pt x="118" y="38"/>
                  </a:lnTo>
                  <a:lnTo>
                    <a:pt x="158" y="38"/>
                  </a:lnTo>
                  <a:lnTo>
                    <a:pt x="184" y="38"/>
                  </a:lnTo>
                  <a:lnTo>
                    <a:pt x="222" y="38"/>
                  </a:lnTo>
                  <a:lnTo>
                    <a:pt x="272" y="38"/>
                  </a:lnTo>
                  <a:lnTo>
                    <a:pt x="310" y="38"/>
                  </a:lnTo>
                  <a:lnTo>
                    <a:pt x="332" y="38"/>
                  </a:lnTo>
                  <a:lnTo>
                    <a:pt x="332" y="26"/>
                  </a:lnTo>
                  <a:lnTo>
                    <a:pt x="332" y="26"/>
                  </a:lnTo>
                  <a:lnTo>
                    <a:pt x="330" y="0"/>
                  </a:lnTo>
                  <a:lnTo>
                    <a:pt x="310" y="0"/>
                  </a:lnTo>
                  <a:lnTo>
                    <a:pt x="272" y="0"/>
                  </a:lnTo>
                  <a:lnTo>
                    <a:pt x="224" y="0"/>
                  </a:lnTo>
                  <a:lnTo>
                    <a:pt x="186" y="0"/>
                  </a:lnTo>
                  <a:lnTo>
                    <a:pt x="144" y="0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100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5762625" y="120650"/>
              <a:ext cx="133350" cy="130175"/>
            </a:xfrm>
            <a:custGeom>
              <a:avLst/>
              <a:gdLst/>
              <a:ahLst/>
              <a:cxnLst>
                <a:cxn ang="0">
                  <a:pos x="42" y="82"/>
                </a:cxn>
                <a:cxn ang="0">
                  <a:pos x="42" y="82"/>
                </a:cxn>
                <a:cxn ang="0">
                  <a:pos x="50" y="82"/>
                </a:cxn>
                <a:cxn ang="0">
                  <a:pos x="58" y="80"/>
                </a:cxn>
                <a:cxn ang="0">
                  <a:pos x="64" y="76"/>
                </a:cxn>
                <a:cxn ang="0">
                  <a:pos x="72" y="70"/>
                </a:cxn>
                <a:cxn ang="0">
                  <a:pos x="76" y="64"/>
                </a:cxn>
                <a:cxn ang="0">
                  <a:pos x="80" y="58"/>
                </a:cxn>
                <a:cxn ang="0">
                  <a:pos x="82" y="50"/>
                </a:cxn>
                <a:cxn ang="0">
                  <a:pos x="84" y="42"/>
                </a:cxn>
                <a:cxn ang="0">
                  <a:pos x="84" y="42"/>
                </a:cxn>
                <a:cxn ang="0">
                  <a:pos x="82" y="32"/>
                </a:cxn>
                <a:cxn ang="0">
                  <a:pos x="80" y="26"/>
                </a:cxn>
                <a:cxn ang="0">
                  <a:pos x="76" y="18"/>
                </a:cxn>
                <a:cxn ang="0">
                  <a:pos x="72" y="12"/>
                </a:cxn>
                <a:cxn ang="0">
                  <a:pos x="64" y="6"/>
                </a:cxn>
                <a:cxn ang="0">
                  <a:pos x="58" y="2"/>
                </a:cxn>
                <a:cxn ang="0">
                  <a:pos x="50" y="0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34" y="0"/>
                </a:cxn>
                <a:cxn ang="0">
                  <a:pos x="26" y="2"/>
                </a:cxn>
                <a:cxn ang="0">
                  <a:pos x="18" y="6"/>
                </a:cxn>
                <a:cxn ang="0">
                  <a:pos x="12" y="12"/>
                </a:cxn>
                <a:cxn ang="0">
                  <a:pos x="6" y="18"/>
                </a:cxn>
                <a:cxn ang="0">
                  <a:pos x="2" y="26"/>
                </a:cxn>
                <a:cxn ang="0">
                  <a:pos x="0" y="32"/>
                </a:cxn>
                <a:cxn ang="0">
                  <a:pos x="0" y="42"/>
                </a:cxn>
                <a:cxn ang="0">
                  <a:pos x="0" y="42"/>
                </a:cxn>
                <a:cxn ang="0">
                  <a:pos x="0" y="50"/>
                </a:cxn>
                <a:cxn ang="0">
                  <a:pos x="2" y="58"/>
                </a:cxn>
                <a:cxn ang="0">
                  <a:pos x="6" y="64"/>
                </a:cxn>
                <a:cxn ang="0">
                  <a:pos x="12" y="70"/>
                </a:cxn>
                <a:cxn ang="0">
                  <a:pos x="18" y="76"/>
                </a:cxn>
                <a:cxn ang="0">
                  <a:pos x="26" y="80"/>
                </a:cxn>
                <a:cxn ang="0">
                  <a:pos x="34" y="82"/>
                </a:cxn>
                <a:cxn ang="0">
                  <a:pos x="42" y="82"/>
                </a:cxn>
                <a:cxn ang="0">
                  <a:pos x="42" y="82"/>
                </a:cxn>
              </a:cxnLst>
              <a:rect l="0" t="0" r="r" b="b"/>
              <a:pathLst>
                <a:path w="84" h="82">
                  <a:moveTo>
                    <a:pt x="42" y="82"/>
                  </a:moveTo>
                  <a:lnTo>
                    <a:pt x="42" y="82"/>
                  </a:lnTo>
                  <a:lnTo>
                    <a:pt x="50" y="82"/>
                  </a:lnTo>
                  <a:lnTo>
                    <a:pt x="58" y="80"/>
                  </a:lnTo>
                  <a:lnTo>
                    <a:pt x="64" y="76"/>
                  </a:lnTo>
                  <a:lnTo>
                    <a:pt x="72" y="70"/>
                  </a:lnTo>
                  <a:lnTo>
                    <a:pt x="76" y="64"/>
                  </a:lnTo>
                  <a:lnTo>
                    <a:pt x="80" y="58"/>
                  </a:lnTo>
                  <a:lnTo>
                    <a:pt x="82" y="50"/>
                  </a:lnTo>
                  <a:lnTo>
                    <a:pt x="84" y="42"/>
                  </a:lnTo>
                  <a:lnTo>
                    <a:pt x="84" y="42"/>
                  </a:lnTo>
                  <a:lnTo>
                    <a:pt x="82" y="32"/>
                  </a:lnTo>
                  <a:lnTo>
                    <a:pt x="80" y="26"/>
                  </a:lnTo>
                  <a:lnTo>
                    <a:pt x="76" y="18"/>
                  </a:lnTo>
                  <a:lnTo>
                    <a:pt x="72" y="12"/>
                  </a:lnTo>
                  <a:lnTo>
                    <a:pt x="64" y="6"/>
                  </a:lnTo>
                  <a:lnTo>
                    <a:pt x="58" y="2"/>
                  </a:lnTo>
                  <a:lnTo>
                    <a:pt x="50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4" y="0"/>
                  </a:lnTo>
                  <a:lnTo>
                    <a:pt x="26" y="2"/>
                  </a:lnTo>
                  <a:lnTo>
                    <a:pt x="18" y="6"/>
                  </a:lnTo>
                  <a:lnTo>
                    <a:pt x="12" y="12"/>
                  </a:lnTo>
                  <a:lnTo>
                    <a:pt x="6" y="18"/>
                  </a:lnTo>
                  <a:lnTo>
                    <a:pt x="2" y="26"/>
                  </a:lnTo>
                  <a:lnTo>
                    <a:pt x="0" y="32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2" y="58"/>
                  </a:lnTo>
                  <a:lnTo>
                    <a:pt x="6" y="64"/>
                  </a:lnTo>
                  <a:lnTo>
                    <a:pt x="12" y="70"/>
                  </a:lnTo>
                  <a:lnTo>
                    <a:pt x="18" y="76"/>
                  </a:lnTo>
                  <a:lnTo>
                    <a:pt x="26" y="80"/>
                  </a:lnTo>
                  <a:lnTo>
                    <a:pt x="34" y="82"/>
                  </a:lnTo>
                  <a:lnTo>
                    <a:pt x="42" y="82"/>
                  </a:lnTo>
                  <a:lnTo>
                    <a:pt x="42" y="82"/>
                  </a:lnTo>
                  <a:close/>
                </a:path>
              </a:pathLst>
            </a:custGeom>
            <a:solidFill>
              <a:srgbClr val="85EE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6038850" y="0"/>
              <a:ext cx="171450" cy="177800"/>
            </a:xfrm>
            <a:custGeom>
              <a:avLst/>
              <a:gdLst/>
              <a:ahLst/>
              <a:cxnLst>
                <a:cxn ang="0">
                  <a:pos x="76" y="82"/>
                </a:cxn>
                <a:cxn ang="0">
                  <a:pos x="76" y="82"/>
                </a:cxn>
                <a:cxn ang="0">
                  <a:pos x="70" y="84"/>
                </a:cxn>
                <a:cxn ang="0">
                  <a:pos x="58" y="84"/>
                </a:cxn>
                <a:cxn ang="0">
                  <a:pos x="0" y="84"/>
                </a:cxn>
                <a:cxn ang="0">
                  <a:pos x="0" y="84"/>
                </a:cxn>
                <a:cxn ang="0">
                  <a:pos x="2" y="98"/>
                </a:cxn>
                <a:cxn ang="0">
                  <a:pos x="4" y="112"/>
                </a:cxn>
                <a:cxn ang="0">
                  <a:pos x="58" y="112"/>
                </a:cxn>
                <a:cxn ang="0">
                  <a:pos x="58" y="112"/>
                </a:cxn>
                <a:cxn ang="0">
                  <a:pos x="70" y="112"/>
                </a:cxn>
                <a:cxn ang="0">
                  <a:pos x="80" y="110"/>
                </a:cxn>
                <a:cxn ang="0">
                  <a:pos x="88" y="108"/>
                </a:cxn>
                <a:cxn ang="0">
                  <a:pos x="96" y="102"/>
                </a:cxn>
                <a:cxn ang="0">
                  <a:pos x="96" y="102"/>
                </a:cxn>
                <a:cxn ang="0">
                  <a:pos x="100" y="96"/>
                </a:cxn>
                <a:cxn ang="0">
                  <a:pos x="104" y="90"/>
                </a:cxn>
                <a:cxn ang="0">
                  <a:pos x="106" y="72"/>
                </a:cxn>
                <a:cxn ang="0">
                  <a:pos x="108" y="44"/>
                </a:cxn>
                <a:cxn ang="0">
                  <a:pos x="108" y="2"/>
                </a:cxn>
                <a:cxn ang="0">
                  <a:pos x="108" y="2"/>
                </a:cxn>
                <a:cxn ang="0">
                  <a:pos x="108" y="0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82" y="2"/>
                </a:cxn>
                <a:cxn ang="0">
                  <a:pos x="82" y="2"/>
                </a:cxn>
                <a:cxn ang="0">
                  <a:pos x="80" y="58"/>
                </a:cxn>
                <a:cxn ang="0">
                  <a:pos x="80" y="74"/>
                </a:cxn>
                <a:cxn ang="0">
                  <a:pos x="76" y="82"/>
                </a:cxn>
                <a:cxn ang="0">
                  <a:pos x="76" y="82"/>
                </a:cxn>
              </a:cxnLst>
              <a:rect l="0" t="0" r="r" b="b"/>
              <a:pathLst>
                <a:path w="108" h="112">
                  <a:moveTo>
                    <a:pt x="76" y="82"/>
                  </a:moveTo>
                  <a:lnTo>
                    <a:pt x="76" y="82"/>
                  </a:lnTo>
                  <a:lnTo>
                    <a:pt x="70" y="84"/>
                  </a:lnTo>
                  <a:lnTo>
                    <a:pt x="58" y="84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2" y="98"/>
                  </a:lnTo>
                  <a:lnTo>
                    <a:pt x="4" y="112"/>
                  </a:lnTo>
                  <a:lnTo>
                    <a:pt x="58" y="112"/>
                  </a:lnTo>
                  <a:lnTo>
                    <a:pt x="58" y="112"/>
                  </a:lnTo>
                  <a:lnTo>
                    <a:pt x="70" y="112"/>
                  </a:lnTo>
                  <a:lnTo>
                    <a:pt x="80" y="110"/>
                  </a:lnTo>
                  <a:lnTo>
                    <a:pt x="88" y="108"/>
                  </a:lnTo>
                  <a:lnTo>
                    <a:pt x="96" y="102"/>
                  </a:lnTo>
                  <a:lnTo>
                    <a:pt x="96" y="102"/>
                  </a:lnTo>
                  <a:lnTo>
                    <a:pt x="100" y="96"/>
                  </a:lnTo>
                  <a:lnTo>
                    <a:pt x="104" y="90"/>
                  </a:lnTo>
                  <a:lnTo>
                    <a:pt x="106" y="72"/>
                  </a:lnTo>
                  <a:lnTo>
                    <a:pt x="108" y="44"/>
                  </a:lnTo>
                  <a:lnTo>
                    <a:pt x="108" y="2"/>
                  </a:lnTo>
                  <a:lnTo>
                    <a:pt x="108" y="2"/>
                  </a:lnTo>
                  <a:lnTo>
                    <a:pt x="108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2" y="2"/>
                  </a:lnTo>
                  <a:lnTo>
                    <a:pt x="82" y="2"/>
                  </a:lnTo>
                  <a:lnTo>
                    <a:pt x="80" y="58"/>
                  </a:lnTo>
                  <a:lnTo>
                    <a:pt x="80" y="74"/>
                  </a:lnTo>
                  <a:lnTo>
                    <a:pt x="76" y="82"/>
                  </a:lnTo>
                  <a:lnTo>
                    <a:pt x="76" y="82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5502275" y="876300"/>
              <a:ext cx="133350" cy="69850"/>
            </a:xfrm>
            <a:custGeom>
              <a:avLst/>
              <a:gdLst/>
              <a:ahLst/>
              <a:cxnLst>
                <a:cxn ang="0">
                  <a:pos x="84" y="36"/>
                </a:cxn>
                <a:cxn ang="0">
                  <a:pos x="84" y="36"/>
                </a:cxn>
                <a:cxn ang="0">
                  <a:pos x="78" y="18"/>
                </a:cxn>
                <a:cxn ang="0">
                  <a:pos x="74" y="0"/>
                </a:cxn>
                <a:cxn ang="0">
                  <a:pos x="74" y="0"/>
                </a:cxn>
                <a:cxn ang="0">
                  <a:pos x="50" y="6"/>
                </a:cxn>
                <a:cxn ang="0">
                  <a:pos x="24" y="6"/>
                </a:cxn>
                <a:cxn ang="0">
                  <a:pos x="0" y="6"/>
                </a:cxn>
                <a:cxn ang="0">
                  <a:pos x="0" y="44"/>
                </a:cxn>
                <a:cxn ang="0">
                  <a:pos x="24" y="44"/>
                </a:cxn>
                <a:cxn ang="0">
                  <a:pos x="24" y="44"/>
                </a:cxn>
                <a:cxn ang="0">
                  <a:pos x="56" y="42"/>
                </a:cxn>
                <a:cxn ang="0">
                  <a:pos x="84" y="36"/>
                </a:cxn>
                <a:cxn ang="0">
                  <a:pos x="84" y="36"/>
                </a:cxn>
              </a:cxnLst>
              <a:rect l="0" t="0" r="r" b="b"/>
              <a:pathLst>
                <a:path w="84" h="44">
                  <a:moveTo>
                    <a:pt x="84" y="36"/>
                  </a:moveTo>
                  <a:lnTo>
                    <a:pt x="84" y="36"/>
                  </a:lnTo>
                  <a:lnTo>
                    <a:pt x="78" y="18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50" y="6"/>
                  </a:lnTo>
                  <a:lnTo>
                    <a:pt x="24" y="6"/>
                  </a:lnTo>
                  <a:lnTo>
                    <a:pt x="0" y="6"/>
                  </a:lnTo>
                  <a:lnTo>
                    <a:pt x="0" y="44"/>
                  </a:lnTo>
                  <a:lnTo>
                    <a:pt x="24" y="44"/>
                  </a:lnTo>
                  <a:lnTo>
                    <a:pt x="24" y="44"/>
                  </a:lnTo>
                  <a:lnTo>
                    <a:pt x="56" y="42"/>
                  </a:lnTo>
                  <a:lnTo>
                    <a:pt x="84" y="36"/>
                  </a:lnTo>
                  <a:lnTo>
                    <a:pt x="84" y="3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5788025" y="400050"/>
              <a:ext cx="60325" cy="196850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38" y="0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0" y="0"/>
                </a:cxn>
                <a:cxn ang="0">
                  <a:pos x="0" y="124"/>
                </a:cxn>
                <a:cxn ang="0">
                  <a:pos x="0" y="124"/>
                </a:cxn>
                <a:cxn ang="0">
                  <a:pos x="20" y="120"/>
                </a:cxn>
                <a:cxn ang="0">
                  <a:pos x="38" y="118"/>
                </a:cxn>
                <a:cxn ang="0">
                  <a:pos x="38" y="0"/>
                </a:cxn>
              </a:cxnLst>
              <a:rect l="0" t="0" r="r" b="b"/>
              <a:pathLst>
                <a:path w="38" h="124">
                  <a:moveTo>
                    <a:pt x="38" y="0"/>
                  </a:moveTo>
                  <a:lnTo>
                    <a:pt x="38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0" y="0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20" y="120"/>
                  </a:lnTo>
                  <a:lnTo>
                    <a:pt x="38" y="118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5038725" y="885825"/>
              <a:ext cx="133350" cy="69850"/>
            </a:xfrm>
            <a:custGeom>
              <a:avLst/>
              <a:gdLst/>
              <a:ahLst/>
              <a:cxnLst>
                <a:cxn ang="0">
                  <a:pos x="84" y="38"/>
                </a:cxn>
                <a:cxn ang="0">
                  <a:pos x="84" y="0"/>
                </a:cxn>
                <a:cxn ang="0">
                  <a:pos x="44" y="0"/>
                </a:cxn>
                <a:cxn ang="0">
                  <a:pos x="44" y="0"/>
                </a:cxn>
                <a:cxn ang="0">
                  <a:pos x="22" y="2"/>
                </a:cxn>
                <a:cxn ang="0">
                  <a:pos x="0" y="6"/>
                </a:cxn>
                <a:cxn ang="0">
                  <a:pos x="0" y="44"/>
                </a:cxn>
                <a:cxn ang="0">
                  <a:pos x="0" y="44"/>
                </a:cxn>
                <a:cxn ang="0">
                  <a:pos x="22" y="40"/>
                </a:cxn>
                <a:cxn ang="0">
                  <a:pos x="44" y="38"/>
                </a:cxn>
                <a:cxn ang="0">
                  <a:pos x="84" y="38"/>
                </a:cxn>
              </a:cxnLst>
              <a:rect l="0" t="0" r="r" b="b"/>
              <a:pathLst>
                <a:path w="84" h="44">
                  <a:moveTo>
                    <a:pt x="84" y="38"/>
                  </a:moveTo>
                  <a:lnTo>
                    <a:pt x="84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22" y="2"/>
                  </a:lnTo>
                  <a:lnTo>
                    <a:pt x="0" y="6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2" y="40"/>
                  </a:lnTo>
                  <a:lnTo>
                    <a:pt x="44" y="38"/>
                  </a:lnTo>
                  <a:lnTo>
                    <a:pt x="84" y="3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5" name="Rectangle 43"/>
            <p:cNvSpPr>
              <a:spLocks noChangeArrowheads="1"/>
            </p:cNvSpPr>
            <p:nvPr/>
          </p:nvSpPr>
          <p:spPr bwMode="auto">
            <a:xfrm>
              <a:off x="4826000" y="1873250"/>
              <a:ext cx="34925" cy="381317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4800600" y="1495425"/>
              <a:ext cx="60325" cy="3175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62"/>
                </a:cxn>
                <a:cxn ang="0">
                  <a:pos x="0" y="162"/>
                </a:cxn>
                <a:cxn ang="0">
                  <a:pos x="6" y="180"/>
                </a:cxn>
                <a:cxn ang="0">
                  <a:pos x="12" y="200"/>
                </a:cxn>
                <a:cxn ang="0">
                  <a:pos x="38" y="200"/>
                </a:cxn>
                <a:cxn ang="0">
                  <a:pos x="38" y="0"/>
                </a:cxn>
                <a:cxn ang="0">
                  <a:pos x="0" y="0"/>
                </a:cxn>
              </a:cxnLst>
              <a:rect l="0" t="0" r="r" b="b"/>
              <a:pathLst>
                <a:path w="38" h="200">
                  <a:moveTo>
                    <a:pt x="0" y="0"/>
                  </a:moveTo>
                  <a:lnTo>
                    <a:pt x="0" y="162"/>
                  </a:lnTo>
                  <a:lnTo>
                    <a:pt x="0" y="162"/>
                  </a:lnTo>
                  <a:lnTo>
                    <a:pt x="6" y="180"/>
                  </a:lnTo>
                  <a:lnTo>
                    <a:pt x="12" y="200"/>
                  </a:lnTo>
                  <a:lnTo>
                    <a:pt x="38" y="200"/>
                  </a:lnTo>
                  <a:lnTo>
                    <a:pt x="3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4800600" y="1184275"/>
              <a:ext cx="57150" cy="73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0" y="46"/>
                </a:cxn>
                <a:cxn ang="0">
                  <a:pos x="36" y="46"/>
                </a:cxn>
                <a:cxn ang="0">
                  <a:pos x="36" y="46"/>
                </a:cxn>
                <a:cxn ang="0">
                  <a:pos x="20" y="2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6" h="46">
                  <a:moveTo>
                    <a:pt x="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46"/>
                  </a:lnTo>
                  <a:lnTo>
                    <a:pt x="36" y="46"/>
                  </a:lnTo>
                  <a:lnTo>
                    <a:pt x="36" y="46"/>
                  </a:lnTo>
                  <a:lnTo>
                    <a:pt x="20" y="2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8" name="Rectangle 46"/>
            <p:cNvSpPr>
              <a:spLocks noChangeArrowheads="1"/>
            </p:cNvSpPr>
            <p:nvPr/>
          </p:nvSpPr>
          <p:spPr bwMode="auto">
            <a:xfrm>
              <a:off x="4800600" y="1416050"/>
              <a:ext cx="60325" cy="19050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9" name="Rectangle 47"/>
            <p:cNvSpPr>
              <a:spLocks noChangeArrowheads="1"/>
            </p:cNvSpPr>
            <p:nvPr/>
          </p:nvSpPr>
          <p:spPr bwMode="auto">
            <a:xfrm>
              <a:off x="4800600" y="1317625"/>
              <a:ext cx="60325" cy="38100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Rectangle 48"/>
            <p:cNvSpPr>
              <a:spLocks noChangeArrowheads="1"/>
            </p:cNvSpPr>
            <p:nvPr/>
          </p:nvSpPr>
          <p:spPr bwMode="auto">
            <a:xfrm>
              <a:off x="5232400" y="885825"/>
              <a:ext cx="209550" cy="6032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4810125" y="914400"/>
              <a:ext cx="168275" cy="247650"/>
            </a:xfrm>
            <a:custGeom>
              <a:avLst/>
              <a:gdLst/>
              <a:ahLst/>
              <a:cxnLst>
                <a:cxn ang="0">
                  <a:pos x="32" y="156"/>
                </a:cxn>
                <a:cxn ang="0">
                  <a:pos x="32" y="156"/>
                </a:cxn>
                <a:cxn ang="0">
                  <a:pos x="36" y="138"/>
                </a:cxn>
                <a:cxn ang="0">
                  <a:pos x="42" y="122"/>
                </a:cxn>
                <a:cxn ang="0">
                  <a:pos x="48" y="106"/>
                </a:cxn>
                <a:cxn ang="0">
                  <a:pos x="58" y="90"/>
                </a:cxn>
                <a:cxn ang="0">
                  <a:pos x="68" y="78"/>
                </a:cxn>
                <a:cxn ang="0">
                  <a:pos x="78" y="64"/>
                </a:cxn>
                <a:cxn ang="0">
                  <a:pos x="92" y="54"/>
                </a:cxn>
                <a:cxn ang="0">
                  <a:pos x="106" y="44"/>
                </a:cxn>
                <a:cxn ang="0">
                  <a:pos x="106" y="0"/>
                </a:cxn>
                <a:cxn ang="0">
                  <a:pos x="106" y="0"/>
                </a:cxn>
                <a:cxn ang="0">
                  <a:pos x="88" y="10"/>
                </a:cxn>
                <a:cxn ang="0">
                  <a:pos x="70" y="22"/>
                </a:cxn>
                <a:cxn ang="0">
                  <a:pos x="54" y="36"/>
                </a:cxn>
                <a:cxn ang="0">
                  <a:pos x="40" y="52"/>
                </a:cxn>
                <a:cxn ang="0">
                  <a:pos x="26" y="68"/>
                </a:cxn>
                <a:cxn ang="0">
                  <a:pos x="16" y="86"/>
                </a:cxn>
                <a:cxn ang="0">
                  <a:pos x="6" y="106"/>
                </a:cxn>
                <a:cxn ang="0">
                  <a:pos x="0" y="126"/>
                </a:cxn>
                <a:cxn ang="0">
                  <a:pos x="0" y="126"/>
                </a:cxn>
                <a:cxn ang="0">
                  <a:pos x="18" y="140"/>
                </a:cxn>
                <a:cxn ang="0">
                  <a:pos x="32" y="156"/>
                </a:cxn>
                <a:cxn ang="0">
                  <a:pos x="32" y="156"/>
                </a:cxn>
              </a:cxnLst>
              <a:rect l="0" t="0" r="r" b="b"/>
              <a:pathLst>
                <a:path w="106" h="156">
                  <a:moveTo>
                    <a:pt x="32" y="156"/>
                  </a:moveTo>
                  <a:lnTo>
                    <a:pt x="32" y="156"/>
                  </a:lnTo>
                  <a:lnTo>
                    <a:pt x="36" y="138"/>
                  </a:lnTo>
                  <a:lnTo>
                    <a:pt x="42" y="122"/>
                  </a:lnTo>
                  <a:lnTo>
                    <a:pt x="48" y="106"/>
                  </a:lnTo>
                  <a:lnTo>
                    <a:pt x="58" y="90"/>
                  </a:lnTo>
                  <a:lnTo>
                    <a:pt x="68" y="78"/>
                  </a:lnTo>
                  <a:lnTo>
                    <a:pt x="78" y="64"/>
                  </a:lnTo>
                  <a:lnTo>
                    <a:pt x="92" y="54"/>
                  </a:lnTo>
                  <a:lnTo>
                    <a:pt x="106" y="44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88" y="10"/>
                  </a:lnTo>
                  <a:lnTo>
                    <a:pt x="70" y="22"/>
                  </a:lnTo>
                  <a:lnTo>
                    <a:pt x="54" y="36"/>
                  </a:lnTo>
                  <a:lnTo>
                    <a:pt x="40" y="52"/>
                  </a:lnTo>
                  <a:lnTo>
                    <a:pt x="26" y="68"/>
                  </a:lnTo>
                  <a:lnTo>
                    <a:pt x="16" y="86"/>
                  </a:lnTo>
                  <a:lnTo>
                    <a:pt x="6" y="106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18" y="140"/>
                  </a:lnTo>
                  <a:lnTo>
                    <a:pt x="32" y="156"/>
                  </a:lnTo>
                  <a:lnTo>
                    <a:pt x="32" y="15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50"/>
            <p:cNvSpPr>
              <a:spLocks noEditPoints="1"/>
            </p:cNvSpPr>
            <p:nvPr/>
          </p:nvSpPr>
          <p:spPr bwMode="auto">
            <a:xfrm>
              <a:off x="5597525" y="0"/>
              <a:ext cx="447675" cy="400050"/>
            </a:xfrm>
            <a:custGeom>
              <a:avLst/>
              <a:gdLst/>
              <a:ahLst/>
              <a:cxnLst>
                <a:cxn ang="0">
                  <a:pos x="0" y="112"/>
                </a:cxn>
                <a:cxn ang="0">
                  <a:pos x="2" y="138"/>
                </a:cxn>
                <a:cxn ang="0">
                  <a:pos x="20" y="184"/>
                </a:cxn>
                <a:cxn ang="0">
                  <a:pos x="52" y="222"/>
                </a:cxn>
                <a:cxn ang="0">
                  <a:pos x="96" y="246"/>
                </a:cxn>
                <a:cxn ang="0">
                  <a:pos x="120" y="252"/>
                </a:cxn>
                <a:cxn ang="0">
                  <a:pos x="140" y="252"/>
                </a:cxn>
                <a:cxn ang="0">
                  <a:pos x="158" y="252"/>
                </a:cxn>
                <a:cxn ang="0">
                  <a:pos x="180" y="248"/>
                </a:cxn>
                <a:cxn ang="0">
                  <a:pos x="218" y="230"/>
                </a:cxn>
                <a:cxn ang="0">
                  <a:pos x="230" y="220"/>
                </a:cxn>
                <a:cxn ang="0">
                  <a:pos x="254" y="194"/>
                </a:cxn>
                <a:cxn ang="0">
                  <a:pos x="272" y="164"/>
                </a:cxn>
                <a:cxn ang="0">
                  <a:pos x="280" y="130"/>
                </a:cxn>
                <a:cxn ang="0">
                  <a:pos x="282" y="112"/>
                </a:cxn>
                <a:cxn ang="0">
                  <a:pos x="282" y="112"/>
                </a:cxn>
                <a:cxn ang="0">
                  <a:pos x="278" y="84"/>
                </a:cxn>
                <a:cxn ang="0">
                  <a:pos x="272" y="60"/>
                </a:cxn>
                <a:cxn ang="0">
                  <a:pos x="246" y="18"/>
                </a:cxn>
                <a:cxn ang="0">
                  <a:pos x="54" y="0"/>
                </a:cxn>
                <a:cxn ang="0">
                  <a:pos x="42" y="12"/>
                </a:cxn>
                <a:cxn ang="0">
                  <a:pos x="22" y="36"/>
                </a:cxn>
                <a:cxn ang="0">
                  <a:pos x="8" y="64"/>
                </a:cxn>
                <a:cxn ang="0">
                  <a:pos x="0" y="96"/>
                </a:cxn>
                <a:cxn ang="0">
                  <a:pos x="0" y="112"/>
                </a:cxn>
                <a:cxn ang="0">
                  <a:pos x="76" y="72"/>
                </a:cxn>
                <a:cxn ang="0">
                  <a:pos x="88" y="32"/>
                </a:cxn>
                <a:cxn ang="0">
                  <a:pos x="138" y="36"/>
                </a:cxn>
                <a:cxn ang="0">
                  <a:pos x="178" y="20"/>
                </a:cxn>
                <a:cxn ang="0">
                  <a:pos x="206" y="60"/>
                </a:cxn>
                <a:cxn ang="0">
                  <a:pos x="242" y="82"/>
                </a:cxn>
                <a:cxn ang="0">
                  <a:pos x="228" y="128"/>
                </a:cxn>
                <a:cxn ang="0">
                  <a:pos x="234" y="170"/>
                </a:cxn>
                <a:cxn ang="0">
                  <a:pos x="188" y="188"/>
                </a:cxn>
                <a:cxn ang="0">
                  <a:pos x="160" y="218"/>
                </a:cxn>
                <a:cxn ang="0">
                  <a:pos x="116" y="194"/>
                </a:cxn>
                <a:cxn ang="0">
                  <a:pos x="74" y="192"/>
                </a:cxn>
                <a:cxn ang="0">
                  <a:pos x="66" y="142"/>
                </a:cxn>
                <a:cxn ang="0">
                  <a:pos x="42" y="108"/>
                </a:cxn>
              </a:cxnLst>
              <a:rect l="0" t="0" r="r" b="b"/>
              <a:pathLst>
                <a:path w="282" h="252">
                  <a:moveTo>
                    <a:pt x="0" y="112"/>
                  </a:moveTo>
                  <a:lnTo>
                    <a:pt x="0" y="112"/>
                  </a:lnTo>
                  <a:lnTo>
                    <a:pt x="0" y="126"/>
                  </a:lnTo>
                  <a:lnTo>
                    <a:pt x="2" y="138"/>
                  </a:lnTo>
                  <a:lnTo>
                    <a:pt x="10" y="162"/>
                  </a:lnTo>
                  <a:lnTo>
                    <a:pt x="20" y="184"/>
                  </a:lnTo>
                  <a:lnTo>
                    <a:pt x="34" y="204"/>
                  </a:lnTo>
                  <a:lnTo>
                    <a:pt x="52" y="222"/>
                  </a:lnTo>
                  <a:lnTo>
                    <a:pt x="72" y="236"/>
                  </a:lnTo>
                  <a:lnTo>
                    <a:pt x="96" y="246"/>
                  </a:lnTo>
                  <a:lnTo>
                    <a:pt x="120" y="252"/>
                  </a:lnTo>
                  <a:lnTo>
                    <a:pt x="120" y="252"/>
                  </a:lnTo>
                  <a:lnTo>
                    <a:pt x="140" y="252"/>
                  </a:lnTo>
                  <a:lnTo>
                    <a:pt x="140" y="252"/>
                  </a:lnTo>
                  <a:lnTo>
                    <a:pt x="158" y="252"/>
                  </a:lnTo>
                  <a:lnTo>
                    <a:pt x="158" y="252"/>
                  </a:lnTo>
                  <a:lnTo>
                    <a:pt x="180" y="248"/>
                  </a:lnTo>
                  <a:lnTo>
                    <a:pt x="180" y="248"/>
                  </a:lnTo>
                  <a:lnTo>
                    <a:pt x="198" y="240"/>
                  </a:lnTo>
                  <a:lnTo>
                    <a:pt x="218" y="230"/>
                  </a:lnTo>
                  <a:lnTo>
                    <a:pt x="218" y="230"/>
                  </a:lnTo>
                  <a:lnTo>
                    <a:pt x="230" y="220"/>
                  </a:lnTo>
                  <a:lnTo>
                    <a:pt x="244" y="208"/>
                  </a:lnTo>
                  <a:lnTo>
                    <a:pt x="254" y="194"/>
                  </a:lnTo>
                  <a:lnTo>
                    <a:pt x="264" y="180"/>
                  </a:lnTo>
                  <a:lnTo>
                    <a:pt x="272" y="164"/>
                  </a:lnTo>
                  <a:lnTo>
                    <a:pt x="276" y="148"/>
                  </a:lnTo>
                  <a:lnTo>
                    <a:pt x="280" y="130"/>
                  </a:lnTo>
                  <a:lnTo>
                    <a:pt x="282" y="112"/>
                  </a:lnTo>
                  <a:lnTo>
                    <a:pt x="282" y="112"/>
                  </a:lnTo>
                  <a:lnTo>
                    <a:pt x="282" y="112"/>
                  </a:lnTo>
                  <a:lnTo>
                    <a:pt x="282" y="112"/>
                  </a:lnTo>
                  <a:lnTo>
                    <a:pt x="280" y="98"/>
                  </a:lnTo>
                  <a:lnTo>
                    <a:pt x="278" y="84"/>
                  </a:lnTo>
                  <a:lnTo>
                    <a:pt x="278" y="84"/>
                  </a:lnTo>
                  <a:lnTo>
                    <a:pt x="272" y="60"/>
                  </a:lnTo>
                  <a:lnTo>
                    <a:pt x="260" y="38"/>
                  </a:lnTo>
                  <a:lnTo>
                    <a:pt x="246" y="18"/>
                  </a:lnTo>
                  <a:lnTo>
                    <a:pt x="228" y="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2" y="12"/>
                  </a:lnTo>
                  <a:lnTo>
                    <a:pt x="32" y="22"/>
                  </a:lnTo>
                  <a:lnTo>
                    <a:pt x="22" y="36"/>
                  </a:lnTo>
                  <a:lnTo>
                    <a:pt x="14" y="50"/>
                  </a:lnTo>
                  <a:lnTo>
                    <a:pt x="8" y="64"/>
                  </a:lnTo>
                  <a:lnTo>
                    <a:pt x="4" y="80"/>
                  </a:lnTo>
                  <a:lnTo>
                    <a:pt x="0" y="96"/>
                  </a:lnTo>
                  <a:lnTo>
                    <a:pt x="0" y="112"/>
                  </a:lnTo>
                  <a:lnTo>
                    <a:pt x="0" y="112"/>
                  </a:lnTo>
                  <a:close/>
                  <a:moveTo>
                    <a:pt x="64" y="102"/>
                  </a:moveTo>
                  <a:lnTo>
                    <a:pt x="76" y="72"/>
                  </a:lnTo>
                  <a:lnTo>
                    <a:pt x="68" y="54"/>
                  </a:lnTo>
                  <a:lnTo>
                    <a:pt x="88" y="32"/>
                  </a:lnTo>
                  <a:lnTo>
                    <a:pt x="108" y="44"/>
                  </a:lnTo>
                  <a:lnTo>
                    <a:pt x="138" y="36"/>
                  </a:lnTo>
                  <a:lnTo>
                    <a:pt x="148" y="16"/>
                  </a:lnTo>
                  <a:lnTo>
                    <a:pt x="178" y="20"/>
                  </a:lnTo>
                  <a:lnTo>
                    <a:pt x="178" y="42"/>
                  </a:lnTo>
                  <a:lnTo>
                    <a:pt x="206" y="60"/>
                  </a:lnTo>
                  <a:lnTo>
                    <a:pt x="226" y="56"/>
                  </a:lnTo>
                  <a:lnTo>
                    <a:pt x="242" y="82"/>
                  </a:lnTo>
                  <a:lnTo>
                    <a:pt x="226" y="96"/>
                  </a:lnTo>
                  <a:lnTo>
                    <a:pt x="228" y="128"/>
                  </a:lnTo>
                  <a:lnTo>
                    <a:pt x="244" y="142"/>
                  </a:lnTo>
                  <a:lnTo>
                    <a:pt x="234" y="170"/>
                  </a:lnTo>
                  <a:lnTo>
                    <a:pt x="212" y="166"/>
                  </a:lnTo>
                  <a:lnTo>
                    <a:pt x="188" y="188"/>
                  </a:lnTo>
                  <a:lnTo>
                    <a:pt x="188" y="208"/>
                  </a:lnTo>
                  <a:lnTo>
                    <a:pt x="160" y="218"/>
                  </a:lnTo>
                  <a:lnTo>
                    <a:pt x="148" y="198"/>
                  </a:lnTo>
                  <a:lnTo>
                    <a:pt x="116" y="194"/>
                  </a:lnTo>
                  <a:lnTo>
                    <a:pt x="100" y="208"/>
                  </a:lnTo>
                  <a:lnTo>
                    <a:pt x="74" y="192"/>
                  </a:lnTo>
                  <a:lnTo>
                    <a:pt x="82" y="170"/>
                  </a:lnTo>
                  <a:lnTo>
                    <a:pt x="66" y="142"/>
                  </a:lnTo>
                  <a:lnTo>
                    <a:pt x="46" y="138"/>
                  </a:lnTo>
                  <a:lnTo>
                    <a:pt x="42" y="108"/>
                  </a:lnTo>
                  <a:lnTo>
                    <a:pt x="64" y="102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51"/>
            <p:cNvSpPr>
              <a:spLocks noEditPoints="1"/>
            </p:cNvSpPr>
            <p:nvPr/>
          </p:nvSpPr>
          <p:spPr bwMode="auto">
            <a:xfrm>
              <a:off x="5730875" y="736600"/>
              <a:ext cx="247650" cy="1651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04"/>
                </a:cxn>
                <a:cxn ang="0">
                  <a:pos x="156" y="104"/>
                </a:cxn>
                <a:cxn ang="0">
                  <a:pos x="156" y="0"/>
                </a:cxn>
                <a:cxn ang="0">
                  <a:pos x="0" y="0"/>
                </a:cxn>
                <a:cxn ang="0">
                  <a:pos x="130" y="78"/>
                </a:cxn>
                <a:cxn ang="0">
                  <a:pos x="104" y="52"/>
                </a:cxn>
                <a:cxn ang="0">
                  <a:pos x="66" y="90"/>
                </a:cxn>
                <a:cxn ang="0">
                  <a:pos x="14" y="38"/>
                </a:cxn>
                <a:cxn ang="0">
                  <a:pos x="40" y="38"/>
                </a:cxn>
                <a:cxn ang="0">
                  <a:pos x="66" y="64"/>
                </a:cxn>
                <a:cxn ang="0">
                  <a:pos x="92" y="38"/>
                </a:cxn>
                <a:cxn ang="0">
                  <a:pos x="66" y="12"/>
                </a:cxn>
                <a:cxn ang="0">
                  <a:pos x="130" y="12"/>
                </a:cxn>
                <a:cxn ang="0">
                  <a:pos x="130" y="78"/>
                </a:cxn>
              </a:cxnLst>
              <a:rect l="0" t="0" r="r" b="b"/>
              <a:pathLst>
                <a:path w="156" h="104">
                  <a:moveTo>
                    <a:pt x="0" y="0"/>
                  </a:moveTo>
                  <a:lnTo>
                    <a:pt x="0" y="104"/>
                  </a:lnTo>
                  <a:lnTo>
                    <a:pt x="156" y="104"/>
                  </a:lnTo>
                  <a:lnTo>
                    <a:pt x="156" y="0"/>
                  </a:lnTo>
                  <a:lnTo>
                    <a:pt x="0" y="0"/>
                  </a:lnTo>
                  <a:close/>
                  <a:moveTo>
                    <a:pt x="130" y="78"/>
                  </a:moveTo>
                  <a:lnTo>
                    <a:pt x="104" y="52"/>
                  </a:lnTo>
                  <a:lnTo>
                    <a:pt x="66" y="90"/>
                  </a:lnTo>
                  <a:lnTo>
                    <a:pt x="14" y="38"/>
                  </a:lnTo>
                  <a:lnTo>
                    <a:pt x="40" y="38"/>
                  </a:lnTo>
                  <a:lnTo>
                    <a:pt x="66" y="64"/>
                  </a:lnTo>
                  <a:lnTo>
                    <a:pt x="92" y="38"/>
                  </a:lnTo>
                  <a:lnTo>
                    <a:pt x="66" y="12"/>
                  </a:lnTo>
                  <a:lnTo>
                    <a:pt x="130" y="12"/>
                  </a:lnTo>
                  <a:lnTo>
                    <a:pt x="130" y="78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52"/>
            <p:cNvSpPr>
              <a:spLocks noEditPoints="1"/>
            </p:cNvSpPr>
            <p:nvPr/>
          </p:nvSpPr>
          <p:spPr bwMode="auto">
            <a:xfrm>
              <a:off x="5613400" y="587375"/>
              <a:ext cx="488950" cy="488950"/>
            </a:xfrm>
            <a:custGeom>
              <a:avLst/>
              <a:gdLst/>
              <a:ahLst/>
              <a:cxnLst>
                <a:cxn ang="0">
                  <a:pos x="154" y="0"/>
                </a:cxn>
                <a:cxn ang="0">
                  <a:pos x="148" y="0"/>
                </a:cxn>
                <a:cxn ang="0">
                  <a:pos x="110" y="6"/>
                </a:cxn>
                <a:cxn ang="0">
                  <a:pos x="88" y="16"/>
                </a:cxn>
                <a:cxn ang="0">
                  <a:pos x="48" y="44"/>
                </a:cxn>
                <a:cxn ang="0">
                  <a:pos x="18" y="82"/>
                </a:cxn>
                <a:cxn ang="0">
                  <a:pos x="2" y="128"/>
                </a:cxn>
                <a:cxn ang="0">
                  <a:pos x="0" y="154"/>
                </a:cxn>
                <a:cxn ang="0">
                  <a:pos x="4" y="182"/>
                </a:cxn>
                <a:cxn ang="0">
                  <a:pos x="8" y="200"/>
                </a:cxn>
                <a:cxn ang="0">
                  <a:pos x="14" y="218"/>
                </a:cxn>
                <a:cxn ang="0">
                  <a:pos x="38" y="254"/>
                </a:cxn>
                <a:cxn ang="0">
                  <a:pos x="70" y="284"/>
                </a:cxn>
                <a:cxn ang="0">
                  <a:pos x="110" y="302"/>
                </a:cxn>
                <a:cxn ang="0">
                  <a:pos x="154" y="308"/>
                </a:cxn>
                <a:cxn ang="0">
                  <a:pos x="170" y="308"/>
                </a:cxn>
                <a:cxn ang="0">
                  <a:pos x="188" y="304"/>
                </a:cxn>
                <a:cxn ang="0">
                  <a:pos x="208" y="300"/>
                </a:cxn>
                <a:cxn ang="0">
                  <a:pos x="248" y="278"/>
                </a:cxn>
                <a:cxn ang="0">
                  <a:pos x="280" y="244"/>
                </a:cxn>
                <a:cxn ang="0">
                  <a:pos x="302" y="202"/>
                </a:cxn>
                <a:cxn ang="0">
                  <a:pos x="308" y="154"/>
                </a:cxn>
                <a:cxn ang="0">
                  <a:pos x="306" y="130"/>
                </a:cxn>
                <a:cxn ang="0">
                  <a:pos x="292" y="86"/>
                </a:cxn>
                <a:cxn ang="0">
                  <a:pos x="266" y="48"/>
                </a:cxn>
                <a:cxn ang="0">
                  <a:pos x="228" y="20"/>
                </a:cxn>
                <a:cxn ang="0">
                  <a:pos x="208" y="10"/>
                </a:cxn>
                <a:cxn ang="0">
                  <a:pos x="170" y="2"/>
                </a:cxn>
                <a:cxn ang="0">
                  <a:pos x="154" y="0"/>
                </a:cxn>
                <a:cxn ang="0">
                  <a:pos x="230" y="68"/>
                </a:cxn>
                <a:cxn ang="0">
                  <a:pos x="240" y="70"/>
                </a:cxn>
                <a:cxn ang="0">
                  <a:pos x="254" y="84"/>
                </a:cxn>
                <a:cxn ang="0">
                  <a:pos x="256" y="198"/>
                </a:cxn>
                <a:cxn ang="0">
                  <a:pos x="254" y="208"/>
                </a:cxn>
                <a:cxn ang="0">
                  <a:pos x="240" y="222"/>
                </a:cxn>
                <a:cxn ang="0">
                  <a:pos x="212" y="224"/>
                </a:cxn>
                <a:cxn ang="0">
                  <a:pos x="218" y="262"/>
                </a:cxn>
                <a:cxn ang="0">
                  <a:pos x="166" y="224"/>
                </a:cxn>
                <a:cxn ang="0">
                  <a:pos x="140" y="236"/>
                </a:cxn>
                <a:cxn ang="0">
                  <a:pos x="88" y="262"/>
                </a:cxn>
                <a:cxn ang="0">
                  <a:pos x="92" y="224"/>
                </a:cxn>
                <a:cxn ang="0">
                  <a:pos x="74" y="224"/>
                </a:cxn>
                <a:cxn ang="0">
                  <a:pos x="56" y="216"/>
                </a:cxn>
                <a:cxn ang="0">
                  <a:pos x="48" y="198"/>
                </a:cxn>
                <a:cxn ang="0">
                  <a:pos x="48" y="94"/>
                </a:cxn>
                <a:cxn ang="0">
                  <a:pos x="56" y="76"/>
                </a:cxn>
                <a:cxn ang="0">
                  <a:pos x="74" y="68"/>
                </a:cxn>
              </a:cxnLst>
              <a:rect l="0" t="0" r="r" b="b"/>
              <a:pathLst>
                <a:path w="308" h="308">
                  <a:moveTo>
                    <a:pt x="154" y="0"/>
                  </a:moveTo>
                  <a:lnTo>
                    <a:pt x="154" y="0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30" y="2"/>
                  </a:lnTo>
                  <a:lnTo>
                    <a:pt x="110" y="6"/>
                  </a:lnTo>
                  <a:lnTo>
                    <a:pt x="110" y="6"/>
                  </a:lnTo>
                  <a:lnTo>
                    <a:pt x="88" y="16"/>
                  </a:lnTo>
                  <a:lnTo>
                    <a:pt x="66" y="28"/>
                  </a:lnTo>
                  <a:lnTo>
                    <a:pt x="48" y="44"/>
                  </a:lnTo>
                  <a:lnTo>
                    <a:pt x="32" y="62"/>
                  </a:lnTo>
                  <a:lnTo>
                    <a:pt x="18" y="82"/>
                  </a:lnTo>
                  <a:lnTo>
                    <a:pt x="8" y="104"/>
                  </a:lnTo>
                  <a:lnTo>
                    <a:pt x="2" y="12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2" y="168"/>
                  </a:lnTo>
                  <a:lnTo>
                    <a:pt x="4" y="182"/>
                  </a:lnTo>
                  <a:lnTo>
                    <a:pt x="4" y="182"/>
                  </a:lnTo>
                  <a:lnTo>
                    <a:pt x="8" y="200"/>
                  </a:lnTo>
                  <a:lnTo>
                    <a:pt x="14" y="218"/>
                  </a:lnTo>
                  <a:lnTo>
                    <a:pt x="14" y="218"/>
                  </a:lnTo>
                  <a:lnTo>
                    <a:pt x="24" y="238"/>
                  </a:lnTo>
                  <a:lnTo>
                    <a:pt x="38" y="254"/>
                  </a:lnTo>
                  <a:lnTo>
                    <a:pt x="52" y="270"/>
                  </a:lnTo>
                  <a:lnTo>
                    <a:pt x="70" y="284"/>
                  </a:lnTo>
                  <a:lnTo>
                    <a:pt x="90" y="294"/>
                  </a:lnTo>
                  <a:lnTo>
                    <a:pt x="110" y="302"/>
                  </a:lnTo>
                  <a:lnTo>
                    <a:pt x="132" y="306"/>
                  </a:lnTo>
                  <a:lnTo>
                    <a:pt x="154" y="308"/>
                  </a:lnTo>
                  <a:lnTo>
                    <a:pt x="154" y="308"/>
                  </a:lnTo>
                  <a:lnTo>
                    <a:pt x="170" y="308"/>
                  </a:lnTo>
                  <a:lnTo>
                    <a:pt x="170" y="308"/>
                  </a:lnTo>
                  <a:lnTo>
                    <a:pt x="188" y="304"/>
                  </a:lnTo>
                  <a:lnTo>
                    <a:pt x="208" y="300"/>
                  </a:lnTo>
                  <a:lnTo>
                    <a:pt x="208" y="300"/>
                  </a:lnTo>
                  <a:lnTo>
                    <a:pt x="228" y="290"/>
                  </a:lnTo>
                  <a:lnTo>
                    <a:pt x="248" y="278"/>
                  </a:lnTo>
                  <a:lnTo>
                    <a:pt x="266" y="262"/>
                  </a:lnTo>
                  <a:lnTo>
                    <a:pt x="280" y="244"/>
                  </a:lnTo>
                  <a:lnTo>
                    <a:pt x="292" y="224"/>
                  </a:lnTo>
                  <a:lnTo>
                    <a:pt x="302" y="202"/>
                  </a:lnTo>
                  <a:lnTo>
                    <a:pt x="306" y="178"/>
                  </a:lnTo>
                  <a:lnTo>
                    <a:pt x="308" y="154"/>
                  </a:lnTo>
                  <a:lnTo>
                    <a:pt x="308" y="154"/>
                  </a:lnTo>
                  <a:lnTo>
                    <a:pt x="306" y="130"/>
                  </a:lnTo>
                  <a:lnTo>
                    <a:pt x="302" y="106"/>
                  </a:lnTo>
                  <a:lnTo>
                    <a:pt x="292" y="86"/>
                  </a:lnTo>
                  <a:lnTo>
                    <a:pt x="280" y="66"/>
                  </a:lnTo>
                  <a:lnTo>
                    <a:pt x="266" y="48"/>
                  </a:lnTo>
                  <a:lnTo>
                    <a:pt x="248" y="32"/>
                  </a:lnTo>
                  <a:lnTo>
                    <a:pt x="228" y="20"/>
                  </a:lnTo>
                  <a:lnTo>
                    <a:pt x="208" y="10"/>
                  </a:lnTo>
                  <a:lnTo>
                    <a:pt x="208" y="10"/>
                  </a:lnTo>
                  <a:lnTo>
                    <a:pt x="188" y="4"/>
                  </a:lnTo>
                  <a:lnTo>
                    <a:pt x="170" y="2"/>
                  </a:lnTo>
                  <a:lnTo>
                    <a:pt x="170" y="2"/>
                  </a:lnTo>
                  <a:lnTo>
                    <a:pt x="154" y="0"/>
                  </a:lnTo>
                  <a:lnTo>
                    <a:pt x="154" y="0"/>
                  </a:lnTo>
                  <a:close/>
                  <a:moveTo>
                    <a:pt x="230" y="68"/>
                  </a:moveTo>
                  <a:lnTo>
                    <a:pt x="230" y="68"/>
                  </a:lnTo>
                  <a:lnTo>
                    <a:pt x="240" y="70"/>
                  </a:lnTo>
                  <a:lnTo>
                    <a:pt x="248" y="76"/>
                  </a:lnTo>
                  <a:lnTo>
                    <a:pt x="254" y="84"/>
                  </a:lnTo>
                  <a:lnTo>
                    <a:pt x="256" y="94"/>
                  </a:lnTo>
                  <a:lnTo>
                    <a:pt x="256" y="198"/>
                  </a:lnTo>
                  <a:lnTo>
                    <a:pt x="256" y="198"/>
                  </a:lnTo>
                  <a:lnTo>
                    <a:pt x="254" y="208"/>
                  </a:lnTo>
                  <a:lnTo>
                    <a:pt x="248" y="216"/>
                  </a:lnTo>
                  <a:lnTo>
                    <a:pt x="240" y="222"/>
                  </a:lnTo>
                  <a:lnTo>
                    <a:pt x="230" y="224"/>
                  </a:lnTo>
                  <a:lnTo>
                    <a:pt x="212" y="224"/>
                  </a:lnTo>
                  <a:lnTo>
                    <a:pt x="230" y="248"/>
                  </a:lnTo>
                  <a:lnTo>
                    <a:pt x="218" y="262"/>
                  </a:lnTo>
                  <a:lnTo>
                    <a:pt x="166" y="224"/>
                  </a:lnTo>
                  <a:lnTo>
                    <a:pt x="166" y="224"/>
                  </a:lnTo>
                  <a:lnTo>
                    <a:pt x="166" y="236"/>
                  </a:lnTo>
                  <a:lnTo>
                    <a:pt x="140" y="236"/>
                  </a:lnTo>
                  <a:lnTo>
                    <a:pt x="140" y="224"/>
                  </a:lnTo>
                  <a:lnTo>
                    <a:pt x="88" y="262"/>
                  </a:lnTo>
                  <a:lnTo>
                    <a:pt x="74" y="248"/>
                  </a:lnTo>
                  <a:lnTo>
                    <a:pt x="92" y="224"/>
                  </a:lnTo>
                  <a:lnTo>
                    <a:pt x="74" y="224"/>
                  </a:lnTo>
                  <a:lnTo>
                    <a:pt x="74" y="224"/>
                  </a:lnTo>
                  <a:lnTo>
                    <a:pt x="64" y="222"/>
                  </a:lnTo>
                  <a:lnTo>
                    <a:pt x="56" y="216"/>
                  </a:lnTo>
                  <a:lnTo>
                    <a:pt x="50" y="208"/>
                  </a:lnTo>
                  <a:lnTo>
                    <a:pt x="48" y="198"/>
                  </a:lnTo>
                  <a:lnTo>
                    <a:pt x="48" y="94"/>
                  </a:lnTo>
                  <a:lnTo>
                    <a:pt x="48" y="94"/>
                  </a:lnTo>
                  <a:lnTo>
                    <a:pt x="50" y="84"/>
                  </a:lnTo>
                  <a:lnTo>
                    <a:pt x="56" y="76"/>
                  </a:lnTo>
                  <a:lnTo>
                    <a:pt x="64" y="70"/>
                  </a:lnTo>
                  <a:lnTo>
                    <a:pt x="74" y="68"/>
                  </a:lnTo>
                  <a:lnTo>
                    <a:pt x="230" y="68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53"/>
            <p:cNvSpPr>
              <a:spLocks/>
            </p:cNvSpPr>
            <p:nvPr/>
          </p:nvSpPr>
          <p:spPr bwMode="auto">
            <a:xfrm>
              <a:off x="3587750" y="1009650"/>
              <a:ext cx="1009650" cy="3460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4" y="16"/>
                </a:cxn>
                <a:cxn ang="0">
                  <a:pos x="10" y="32"/>
                </a:cxn>
                <a:cxn ang="0">
                  <a:pos x="16" y="48"/>
                </a:cxn>
                <a:cxn ang="0">
                  <a:pos x="24" y="62"/>
                </a:cxn>
                <a:cxn ang="0">
                  <a:pos x="34" y="74"/>
                </a:cxn>
                <a:cxn ang="0">
                  <a:pos x="44" y="88"/>
                </a:cxn>
                <a:cxn ang="0">
                  <a:pos x="54" y="98"/>
                </a:cxn>
                <a:cxn ang="0">
                  <a:pos x="66" y="108"/>
                </a:cxn>
                <a:cxn ang="0">
                  <a:pos x="78" y="118"/>
                </a:cxn>
                <a:cxn ang="0">
                  <a:pos x="92" y="126"/>
                </a:cxn>
                <a:cxn ang="0">
                  <a:pos x="106" y="134"/>
                </a:cxn>
                <a:cxn ang="0">
                  <a:pos x="122" y="140"/>
                </a:cxn>
                <a:cxn ang="0">
                  <a:pos x="138" y="144"/>
                </a:cxn>
                <a:cxn ang="0">
                  <a:pos x="154" y="148"/>
                </a:cxn>
                <a:cxn ang="0">
                  <a:pos x="172" y="150"/>
                </a:cxn>
                <a:cxn ang="0">
                  <a:pos x="190" y="150"/>
                </a:cxn>
                <a:cxn ang="0">
                  <a:pos x="462" y="150"/>
                </a:cxn>
                <a:cxn ang="0">
                  <a:pos x="462" y="150"/>
                </a:cxn>
                <a:cxn ang="0">
                  <a:pos x="482" y="152"/>
                </a:cxn>
                <a:cxn ang="0">
                  <a:pos x="502" y="154"/>
                </a:cxn>
                <a:cxn ang="0">
                  <a:pos x="520" y="160"/>
                </a:cxn>
                <a:cxn ang="0">
                  <a:pos x="538" y="168"/>
                </a:cxn>
                <a:cxn ang="0">
                  <a:pos x="552" y="178"/>
                </a:cxn>
                <a:cxn ang="0">
                  <a:pos x="568" y="190"/>
                </a:cxn>
                <a:cxn ang="0">
                  <a:pos x="580" y="204"/>
                </a:cxn>
                <a:cxn ang="0">
                  <a:pos x="592" y="218"/>
                </a:cxn>
                <a:cxn ang="0">
                  <a:pos x="592" y="218"/>
                </a:cxn>
                <a:cxn ang="0">
                  <a:pos x="608" y="218"/>
                </a:cxn>
                <a:cxn ang="0">
                  <a:pos x="636" y="218"/>
                </a:cxn>
                <a:cxn ang="0">
                  <a:pos x="636" y="218"/>
                </a:cxn>
                <a:cxn ang="0">
                  <a:pos x="622" y="196"/>
                </a:cxn>
                <a:cxn ang="0">
                  <a:pos x="606" y="174"/>
                </a:cxn>
                <a:cxn ang="0">
                  <a:pos x="586" y="156"/>
                </a:cxn>
                <a:cxn ang="0">
                  <a:pos x="566" y="142"/>
                </a:cxn>
                <a:cxn ang="0">
                  <a:pos x="542" y="128"/>
                </a:cxn>
                <a:cxn ang="0">
                  <a:pos x="516" y="120"/>
                </a:cxn>
                <a:cxn ang="0">
                  <a:pos x="490" y="114"/>
                </a:cxn>
                <a:cxn ang="0">
                  <a:pos x="462" y="112"/>
                </a:cxn>
                <a:cxn ang="0">
                  <a:pos x="190" y="112"/>
                </a:cxn>
                <a:cxn ang="0">
                  <a:pos x="190" y="112"/>
                </a:cxn>
                <a:cxn ang="0">
                  <a:pos x="162" y="110"/>
                </a:cxn>
                <a:cxn ang="0">
                  <a:pos x="136" y="104"/>
                </a:cxn>
                <a:cxn ang="0">
                  <a:pos x="114" y="94"/>
                </a:cxn>
                <a:cxn ang="0">
                  <a:pos x="92" y="82"/>
                </a:cxn>
                <a:cxn ang="0">
                  <a:pos x="74" y="66"/>
                </a:cxn>
                <a:cxn ang="0">
                  <a:pos x="60" y="46"/>
                </a:cxn>
                <a:cxn ang="0">
                  <a:pos x="48" y="24"/>
                </a:cxn>
                <a:cxn ang="0">
                  <a:pos x="40" y="0"/>
                </a:cxn>
                <a:cxn ang="0">
                  <a:pos x="40" y="0"/>
                </a:cxn>
                <a:cxn ang="0">
                  <a:pos x="22" y="2"/>
                </a:cxn>
                <a:cxn ang="0">
                  <a:pos x="2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36" h="218">
                  <a:moveTo>
                    <a:pt x="0" y="0"/>
                  </a:moveTo>
                  <a:lnTo>
                    <a:pt x="0" y="0"/>
                  </a:lnTo>
                  <a:lnTo>
                    <a:pt x="4" y="16"/>
                  </a:lnTo>
                  <a:lnTo>
                    <a:pt x="10" y="32"/>
                  </a:lnTo>
                  <a:lnTo>
                    <a:pt x="16" y="48"/>
                  </a:lnTo>
                  <a:lnTo>
                    <a:pt x="24" y="62"/>
                  </a:lnTo>
                  <a:lnTo>
                    <a:pt x="34" y="74"/>
                  </a:lnTo>
                  <a:lnTo>
                    <a:pt x="44" y="88"/>
                  </a:lnTo>
                  <a:lnTo>
                    <a:pt x="54" y="98"/>
                  </a:lnTo>
                  <a:lnTo>
                    <a:pt x="66" y="108"/>
                  </a:lnTo>
                  <a:lnTo>
                    <a:pt x="78" y="118"/>
                  </a:lnTo>
                  <a:lnTo>
                    <a:pt x="92" y="126"/>
                  </a:lnTo>
                  <a:lnTo>
                    <a:pt x="106" y="134"/>
                  </a:lnTo>
                  <a:lnTo>
                    <a:pt x="122" y="140"/>
                  </a:lnTo>
                  <a:lnTo>
                    <a:pt x="138" y="144"/>
                  </a:lnTo>
                  <a:lnTo>
                    <a:pt x="154" y="148"/>
                  </a:lnTo>
                  <a:lnTo>
                    <a:pt x="172" y="150"/>
                  </a:lnTo>
                  <a:lnTo>
                    <a:pt x="190" y="150"/>
                  </a:lnTo>
                  <a:lnTo>
                    <a:pt x="462" y="150"/>
                  </a:lnTo>
                  <a:lnTo>
                    <a:pt x="462" y="150"/>
                  </a:lnTo>
                  <a:lnTo>
                    <a:pt x="482" y="152"/>
                  </a:lnTo>
                  <a:lnTo>
                    <a:pt x="502" y="154"/>
                  </a:lnTo>
                  <a:lnTo>
                    <a:pt x="520" y="160"/>
                  </a:lnTo>
                  <a:lnTo>
                    <a:pt x="538" y="168"/>
                  </a:lnTo>
                  <a:lnTo>
                    <a:pt x="552" y="178"/>
                  </a:lnTo>
                  <a:lnTo>
                    <a:pt x="568" y="190"/>
                  </a:lnTo>
                  <a:lnTo>
                    <a:pt x="580" y="204"/>
                  </a:lnTo>
                  <a:lnTo>
                    <a:pt x="592" y="218"/>
                  </a:lnTo>
                  <a:lnTo>
                    <a:pt x="592" y="218"/>
                  </a:lnTo>
                  <a:lnTo>
                    <a:pt x="608" y="218"/>
                  </a:lnTo>
                  <a:lnTo>
                    <a:pt x="636" y="218"/>
                  </a:lnTo>
                  <a:lnTo>
                    <a:pt x="636" y="218"/>
                  </a:lnTo>
                  <a:lnTo>
                    <a:pt x="622" y="196"/>
                  </a:lnTo>
                  <a:lnTo>
                    <a:pt x="606" y="174"/>
                  </a:lnTo>
                  <a:lnTo>
                    <a:pt x="586" y="156"/>
                  </a:lnTo>
                  <a:lnTo>
                    <a:pt x="566" y="142"/>
                  </a:lnTo>
                  <a:lnTo>
                    <a:pt x="542" y="128"/>
                  </a:lnTo>
                  <a:lnTo>
                    <a:pt x="516" y="120"/>
                  </a:lnTo>
                  <a:lnTo>
                    <a:pt x="490" y="114"/>
                  </a:lnTo>
                  <a:lnTo>
                    <a:pt x="462" y="112"/>
                  </a:lnTo>
                  <a:lnTo>
                    <a:pt x="190" y="112"/>
                  </a:lnTo>
                  <a:lnTo>
                    <a:pt x="190" y="112"/>
                  </a:lnTo>
                  <a:lnTo>
                    <a:pt x="162" y="110"/>
                  </a:lnTo>
                  <a:lnTo>
                    <a:pt x="136" y="104"/>
                  </a:lnTo>
                  <a:lnTo>
                    <a:pt x="114" y="94"/>
                  </a:lnTo>
                  <a:lnTo>
                    <a:pt x="92" y="82"/>
                  </a:lnTo>
                  <a:lnTo>
                    <a:pt x="74" y="66"/>
                  </a:lnTo>
                  <a:lnTo>
                    <a:pt x="60" y="46"/>
                  </a:lnTo>
                  <a:lnTo>
                    <a:pt x="48" y="24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6" name="Rectangle 54"/>
            <p:cNvSpPr>
              <a:spLocks noChangeArrowheads="1"/>
            </p:cNvSpPr>
            <p:nvPr/>
          </p:nvSpPr>
          <p:spPr bwMode="auto">
            <a:xfrm>
              <a:off x="4572000" y="1873250"/>
              <a:ext cx="57150" cy="3813175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Freeform 55"/>
            <p:cNvSpPr>
              <a:spLocks/>
            </p:cNvSpPr>
            <p:nvPr/>
          </p:nvSpPr>
          <p:spPr bwMode="auto">
            <a:xfrm>
              <a:off x="4556125" y="1416050"/>
              <a:ext cx="73025" cy="101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6" y="24"/>
                </a:cxn>
                <a:cxn ang="0">
                  <a:pos x="10" y="50"/>
                </a:cxn>
                <a:cxn ang="0">
                  <a:pos x="10" y="64"/>
                </a:cxn>
                <a:cxn ang="0">
                  <a:pos x="10" y="64"/>
                </a:cxn>
                <a:cxn ang="0">
                  <a:pos x="28" y="50"/>
                </a:cxn>
                <a:cxn ang="0">
                  <a:pos x="46" y="38"/>
                </a:cxn>
                <a:cxn ang="0">
                  <a:pos x="46" y="38"/>
                </a:cxn>
                <a:cxn ang="0">
                  <a:pos x="44" y="18"/>
                </a:cxn>
                <a:cxn ang="0">
                  <a:pos x="40" y="0"/>
                </a:cxn>
                <a:cxn ang="0">
                  <a:pos x="0" y="0"/>
                </a:cxn>
              </a:cxnLst>
              <a:rect l="0" t="0" r="r" b="b"/>
              <a:pathLst>
                <a:path w="46" h="64">
                  <a:moveTo>
                    <a:pt x="0" y="0"/>
                  </a:moveTo>
                  <a:lnTo>
                    <a:pt x="0" y="0"/>
                  </a:lnTo>
                  <a:lnTo>
                    <a:pt x="6" y="24"/>
                  </a:lnTo>
                  <a:lnTo>
                    <a:pt x="10" y="50"/>
                  </a:lnTo>
                  <a:lnTo>
                    <a:pt x="10" y="64"/>
                  </a:lnTo>
                  <a:lnTo>
                    <a:pt x="10" y="64"/>
                  </a:lnTo>
                  <a:lnTo>
                    <a:pt x="28" y="50"/>
                  </a:lnTo>
                  <a:lnTo>
                    <a:pt x="46" y="38"/>
                  </a:lnTo>
                  <a:lnTo>
                    <a:pt x="46" y="38"/>
                  </a:lnTo>
                  <a:lnTo>
                    <a:pt x="44" y="18"/>
                  </a:lnTo>
                  <a:lnTo>
                    <a:pt x="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56"/>
            <p:cNvSpPr>
              <a:spLocks/>
            </p:cNvSpPr>
            <p:nvPr/>
          </p:nvSpPr>
          <p:spPr bwMode="auto">
            <a:xfrm>
              <a:off x="4572000" y="1549400"/>
              <a:ext cx="57150" cy="263525"/>
            </a:xfrm>
            <a:custGeom>
              <a:avLst/>
              <a:gdLst/>
              <a:ahLst/>
              <a:cxnLst>
                <a:cxn ang="0">
                  <a:pos x="36" y="36"/>
                </a:cxn>
                <a:cxn ang="0">
                  <a:pos x="36" y="0"/>
                </a:cxn>
                <a:cxn ang="0">
                  <a:pos x="36" y="0"/>
                </a:cxn>
                <a:cxn ang="0">
                  <a:pos x="16" y="16"/>
                </a:cxn>
                <a:cxn ang="0">
                  <a:pos x="0" y="36"/>
                </a:cxn>
                <a:cxn ang="0">
                  <a:pos x="0" y="68"/>
                </a:cxn>
                <a:cxn ang="0">
                  <a:pos x="0" y="166"/>
                </a:cxn>
                <a:cxn ang="0">
                  <a:pos x="36" y="166"/>
                </a:cxn>
                <a:cxn ang="0">
                  <a:pos x="36" y="76"/>
                </a:cxn>
                <a:cxn ang="0">
                  <a:pos x="36" y="36"/>
                </a:cxn>
              </a:cxnLst>
              <a:rect l="0" t="0" r="r" b="b"/>
              <a:pathLst>
                <a:path w="36" h="166">
                  <a:moveTo>
                    <a:pt x="36" y="36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16" y="16"/>
                  </a:lnTo>
                  <a:lnTo>
                    <a:pt x="0" y="36"/>
                  </a:lnTo>
                  <a:lnTo>
                    <a:pt x="0" y="68"/>
                  </a:lnTo>
                  <a:lnTo>
                    <a:pt x="0" y="166"/>
                  </a:lnTo>
                  <a:lnTo>
                    <a:pt x="36" y="166"/>
                  </a:lnTo>
                  <a:lnTo>
                    <a:pt x="36" y="76"/>
                  </a:lnTo>
                  <a:lnTo>
                    <a:pt x="36" y="36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57"/>
            <p:cNvSpPr>
              <a:spLocks/>
            </p:cNvSpPr>
            <p:nvPr/>
          </p:nvSpPr>
          <p:spPr bwMode="auto">
            <a:xfrm>
              <a:off x="4956175" y="1416050"/>
              <a:ext cx="276225" cy="457200"/>
            </a:xfrm>
            <a:custGeom>
              <a:avLst/>
              <a:gdLst/>
              <a:ahLst/>
              <a:cxnLst>
                <a:cxn ang="0">
                  <a:pos x="174" y="0"/>
                </a:cxn>
                <a:cxn ang="0">
                  <a:pos x="174" y="0"/>
                </a:cxn>
                <a:cxn ang="0">
                  <a:pos x="172" y="0"/>
                </a:cxn>
                <a:cxn ang="0">
                  <a:pos x="136" y="0"/>
                </a:cxn>
                <a:cxn ang="0">
                  <a:pos x="136" y="12"/>
                </a:cxn>
                <a:cxn ang="0">
                  <a:pos x="136" y="50"/>
                </a:cxn>
                <a:cxn ang="0">
                  <a:pos x="136" y="128"/>
                </a:cxn>
                <a:cxn ang="0">
                  <a:pos x="136" y="128"/>
                </a:cxn>
                <a:cxn ang="0">
                  <a:pos x="136" y="158"/>
                </a:cxn>
                <a:cxn ang="0">
                  <a:pos x="136" y="158"/>
                </a:cxn>
                <a:cxn ang="0">
                  <a:pos x="136" y="218"/>
                </a:cxn>
                <a:cxn ang="0">
                  <a:pos x="134" y="238"/>
                </a:cxn>
                <a:cxn ang="0">
                  <a:pos x="132" y="244"/>
                </a:cxn>
                <a:cxn ang="0">
                  <a:pos x="130" y="248"/>
                </a:cxn>
                <a:cxn ang="0">
                  <a:pos x="130" y="248"/>
                </a:cxn>
                <a:cxn ang="0">
                  <a:pos x="128" y="250"/>
                </a:cxn>
                <a:cxn ang="0">
                  <a:pos x="116" y="250"/>
                </a:cxn>
                <a:cxn ang="0">
                  <a:pos x="0" y="250"/>
                </a:cxn>
                <a:cxn ang="0">
                  <a:pos x="0" y="288"/>
                </a:cxn>
                <a:cxn ang="0">
                  <a:pos x="116" y="288"/>
                </a:cxn>
                <a:cxn ang="0">
                  <a:pos x="116" y="288"/>
                </a:cxn>
                <a:cxn ang="0">
                  <a:pos x="126" y="288"/>
                </a:cxn>
                <a:cxn ang="0">
                  <a:pos x="138" y="286"/>
                </a:cxn>
                <a:cxn ang="0">
                  <a:pos x="148" y="282"/>
                </a:cxn>
                <a:cxn ang="0">
                  <a:pos x="158" y="274"/>
                </a:cxn>
                <a:cxn ang="0">
                  <a:pos x="158" y="274"/>
                </a:cxn>
                <a:cxn ang="0">
                  <a:pos x="162" y="268"/>
                </a:cxn>
                <a:cxn ang="0">
                  <a:pos x="168" y="260"/>
                </a:cxn>
                <a:cxn ang="0">
                  <a:pos x="170" y="250"/>
                </a:cxn>
                <a:cxn ang="0">
                  <a:pos x="172" y="238"/>
                </a:cxn>
                <a:cxn ang="0">
                  <a:pos x="174" y="204"/>
                </a:cxn>
                <a:cxn ang="0">
                  <a:pos x="174" y="158"/>
                </a:cxn>
                <a:cxn ang="0">
                  <a:pos x="174" y="158"/>
                </a:cxn>
                <a:cxn ang="0">
                  <a:pos x="174" y="128"/>
                </a:cxn>
                <a:cxn ang="0">
                  <a:pos x="174" y="50"/>
                </a:cxn>
                <a:cxn ang="0">
                  <a:pos x="174" y="12"/>
                </a:cxn>
                <a:cxn ang="0">
                  <a:pos x="174" y="0"/>
                </a:cxn>
              </a:cxnLst>
              <a:rect l="0" t="0" r="r" b="b"/>
              <a:pathLst>
                <a:path w="174" h="288">
                  <a:moveTo>
                    <a:pt x="174" y="0"/>
                  </a:moveTo>
                  <a:lnTo>
                    <a:pt x="174" y="0"/>
                  </a:lnTo>
                  <a:lnTo>
                    <a:pt x="172" y="0"/>
                  </a:lnTo>
                  <a:lnTo>
                    <a:pt x="136" y="0"/>
                  </a:lnTo>
                  <a:lnTo>
                    <a:pt x="136" y="12"/>
                  </a:lnTo>
                  <a:lnTo>
                    <a:pt x="136" y="50"/>
                  </a:lnTo>
                  <a:lnTo>
                    <a:pt x="136" y="128"/>
                  </a:lnTo>
                  <a:lnTo>
                    <a:pt x="136" y="128"/>
                  </a:lnTo>
                  <a:lnTo>
                    <a:pt x="136" y="158"/>
                  </a:lnTo>
                  <a:lnTo>
                    <a:pt x="136" y="158"/>
                  </a:lnTo>
                  <a:lnTo>
                    <a:pt x="136" y="218"/>
                  </a:lnTo>
                  <a:lnTo>
                    <a:pt x="134" y="238"/>
                  </a:lnTo>
                  <a:lnTo>
                    <a:pt x="132" y="244"/>
                  </a:lnTo>
                  <a:lnTo>
                    <a:pt x="130" y="248"/>
                  </a:lnTo>
                  <a:lnTo>
                    <a:pt x="130" y="248"/>
                  </a:lnTo>
                  <a:lnTo>
                    <a:pt x="128" y="250"/>
                  </a:lnTo>
                  <a:lnTo>
                    <a:pt x="116" y="250"/>
                  </a:lnTo>
                  <a:lnTo>
                    <a:pt x="0" y="250"/>
                  </a:lnTo>
                  <a:lnTo>
                    <a:pt x="0" y="288"/>
                  </a:lnTo>
                  <a:lnTo>
                    <a:pt x="116" y="288"/>
                  </a:lnTo>
                  <a:lnTo>
                    <a:pt x="116" y="288"/>
                  </a:lnTo>
                  <a:lnTo>
                    <a:pt x="126" y="288"/>
                  </a:lnTo>
                  <a:lnTo>
                    <a:pt x="138" y="286"/>
                  </a:lnTo>
                  <a:lnTo>
                    <a:pt x="148" y="282"/>
                  </a:lnTo>
                  <a:lnTo>
                    <a:pt x="158" y="274"/>
                  </a:lnTo>
                  <a:lnTo>
                    <a:pt x="158" y="274"/>
                  </a:lnTo>
                  <a:lnTo>
                    <a:pt x="162" y="268"/>
                  </a:lnTo>
                  <a:lnTo>
                    <a:pt x="168" y="260"/>
                  </a:lnTo>
                  <a:lnTo>
                    <a:pt x="170" y="250"/>
                  </a:lnTo>
                  <a:lnTo>
                    <a:pt x="172" y="238"/>
                  </a:lnTo>
                  <a:lnTo>
                    <a:pt x="174" y="204"/>
                  </a:lnTo>
                  <a:lnTo>
                    <a:pt x="174" y="158"/>
                  </a:lnTo>
                  <a:lnTo>
                    <a:pt x="174" y="158"/>
                  </a:lnTo>
                  <a:lnTo>
                    <a:pt x="174" y="128"/>
                  </a:lnTo>
                  <a:lnTo>
                    <a:pt x="174" y="50"/>
                  </a:lnTo>
                  <a:lnTo>
                    <a:pt x="174" y="12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60" name="Freeform 58"/>
            <p:cNvSpPr>
              <a:spLocks/>
            </p:cNvSpPr>
            <p:nvPr/>
          </p:nvSpPr>
          <p:spPr bwMode="auto">
            <a:xfrm>
              <a:off x="4381500" y="1812925"/>
              <a:ext cx="514350" cy="3873500"/>
            </a:xfrm>
            <a:custGeom>
              <a:avLst/>
              <a:gdLst/>
              <a:ahLst/>
              <a:cxnLst>
                <a:cxn ang="0">
                  <a:pos x="302" y="0"/>
                </a:cxn>
                <a:cxn ang="0">
                  <a:pos x="276" y="0"/>
                </a:cxn>
                <a:cxn ang="0">
                  <a:pos x="236" y="0"/>
                </a:cxn>
                <a:cxn ang="0">
                  <a:pos x="214" y="0"/>
                </a:cxn>
                <a:cxn ang="0">
                  <a:pos x="176" y="0"/>
                </a:cxn>
                <a:cxn ang="0">
                  <a:pos x="156" y="0"/>
                </a:cxn>
                <a:cxn ang="0">
                  <a:pos x="120" y="0"/>
                </a:cxn>
                <a:cxn ang="0">
                  <a:pos x="80" y="0"/>
                </a:cxn>
                <a:cxn ang="0">
                  <a:pos x="66" y="0"/>
                </a:cxn>
                <a:cxn ang="0">
                  <a:pos x="66" y="0"/>
                </a:cxn>
                <a:cxn ang="0">
                  <a:pos x="66" y="0"/>
                </a:cxn>
                <a:cxn ang="0">
                  <a:pos x="66" y="0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34" y="4"/>
                </a:cxn>
                <a:cxn ang="0">
                  <a:pos x="24" y="8"/>
                </a:cxn>
                <a:cxn ang="0">
                  <a:pos x="16" y="14"/>
                </a:cxn>
                <a:cxn ang="0">
                  <a:pos x="10" y="24"/>
                </a:cxn>
                <a:cxn ang="0">
                  <a:pos x="10" y="24"/>
                </a:cxn>
                <a:cxn ang="0">
                  <a:pos x="6" y="40"/>
                </a:cxn>
                <a:cxn ang="0">
                  <a:pos x="2" y="60"/>
                </a:cxn>
                <a:cxn ang="0">
                  <a:pos x="2" y="88"/>
                </a:cxn>
                <a:cxn ang="0">
                  <a:pos x="0" y="128"/>
                </a:cxn>
                <a:cxn ang="0">
                  <a:pos x="0" y="2440"/>
                </a:cxn>
                <a:cxn ang="0">
                  <a:pos x="38" y="2440"/>
                </a:cxn>
                <a:cxn ang="0">
                  <a:pos x="38" y="128"/>
                </a:cxn>
                <a:cxn ang="0">
                  <a:pos x="38" y="128"/>
                </a:cxn>
                <a:cxn ang="0">
                  <a:pos x="40" y="82"/>
                </a:cxn>
                <a:cxn ang="0">
                  <a:pos x="40" y="60"/>
                </a:cxn>
                <a:cxn ang="0">
                  <a:pos x="42" y="44"/>
                </a:cxn>
                <a:cxn ang="0">
                  <a:pos x="42" y="44"/>
                </a:cxn>
                <a:cxn ang="0">
                  <a:pos x="46" y="40"/>
                </a:cxn>
                <a:cxn ang="0">
                  <a:pos x="46" y="40"/>
                </a:cxn>
                <a:cxn ang="0">
                  <a:pos x="54" y="38"/>
                </a:cxn>
                <a:cxn ang="0">
                  <a:pos x="68" y="38"/>
                </a:cxn>
                <a:cxn ang="0">
                  <a:pos x="80" y="38"/>
                </a:cxn>
                <a:cxn ang="0">
                  <a:pos x="120" y="38"/>
                </a:cxn>
                <a:cxn ang="0">
                  <a:pos x="156" y="38"/>
                </a:cxn>
                <a:cxn ang="0">
                  <a:pos x="176" y="38"/>
                </a:cxn>
                <a:cxn ang="0">
                  <a:pos x="214" y="38"/>
                </a:cxn>
                <a:cxn ang="0">
                  <a:pos x="242" y="38"/>
                </a:cxn>
                <a:cxn ang="0">
                  <a:pos x="280" y="38"/>
                </a:cxn>
                <a:cxn ang="0">
                  <a:pos x="302" y="38"/>
                </a:cxn>
                <a:cxn ang="0">
                  <a:pos x="324" y="38"/>
                </a:cxn>
                <a:cxn ang="0">
                  <a:pos x="324" y="0"/>
                </a:cxn>
                <a:cxn ang="0">
                  <a:pos x="302" y="0"/>
                </a:cxn>
              </a:cxnLst>
              <a:rect l="0" t="0" r="r" b="b"/>
              <a:pathLst>
                <a:path w="324" h="2440">
                  <a:moveTo>
                    <a:pt x="302" y="0"/>
                  </a:moveTo>
                  <a:lnTo>
                    <a:pt x="276" y="0"/>
                  </a:lnTo>
                  <a:lnTo>
                    <a:pt x="236" y="0"/>
                  </a:lnTo>
                  <a:lnTo>
                    <a:pt x="214" y="0"/>
                  </a:lnTo>
                  <a:lnTo>
                    <a:pt x="176" y="0"/>
                  </a:lnTo>
                  <a:lnTo>
                    <a:pt x="156" y="0"/>
                  </a:lnTo>
                  <a:lnTo>
                    <a:pt x="120" y="0"/>
                  </a:lnTo>
                  <a:lnTo>
                    <a:pt x="80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4" y="4"/>
                  </a:lnTo>
                  <a:lnTo>
                    <a:pt x="24" y="8"/>
                  </a:lnTo>
                  <a:lnTo>
                    <a:pt x="16" y="1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6" y="40"/>
                  </a:lnTo>
                  <a:lnTo>
                    <a:pt x="2" y="60"/>
                  </a:lnTo>
                  <a:lnTo>
                    <a:pt x="2" y="88"/>
                  </a:lnTo>
                  <a:lnTo>
                    <a:pt x="0" y="128"/>
                  </a:lnTo>
                  <a:lnTo>
                    <a:pt x="0" y="2440"/>
                  </a:lnTo>
                  <a:lnTo>
                    <a:pt x="38" y="2440"/>
                  </a:lnTo>
                  <a:lnTo>
                    <a:pt x="38" y="128"/>
                  </a:lnTo>
                  <a:lnTo>
                    <a:pt x="38" y="128"/>
                  </a:lnTo>
                  <a:lnTo>
                    <a:pt x="40" y="82"/>
                  </a:lnTo>
                  <a:lnTo>
                    <a:pt x="40" y="60"/>
                  </a:lnTo>
                  <a:lnTo>
                    <a:pt x="42" y="44"/>
                  </a:lnTo>
                  <a:lnTo>
                    <a:pt x="42" y="44"/>
                  </a:lnTo>
                  <a:lnTo>
                    <a:pt x="46" y="40"/>
                  </a:lnTo>
                  <a:lnTo>
                    <a:pt x="46" y="40"/>
                  </a:lnTo>
                  <a:lnTo>
                    <a:pt x="54" y="38"/>
                  </a:lnTo>
                  <a:lnTo>
                    <a:pt x="68" y="38"/>
                  </a:lnTo>
                  <a:lnTo>
                    <a:pt x="80" y="38"/>
                  </a:lnTo>
                  <a:lnTo>
                    <a:pt x="120" y="38"/>
                  </a:lnTo>
                  <a:lnTo>
                    <a:pt x="156" y="38"/>
                  </a:lnTo>
                  <a:lnTo>
                    <a:pt x="176" y="38"/>
                  </a:lnTo>
                  <a:lnTo>
                    <a:pt x="214" y="38"/>
                  </a:lnTo>
                  <a:lnTo>
                    <a:pt x="242" y="38"/>
                  </a:lnTo>
                  <a:lnTo>
                    <a:pt x="280" y="38"/>
                  </a:lnTo>
                  <a:lnTo>
                    <a:pt x="302" y="38"/>
                  </a:lnTo>
                  <a:lnTo>
                    <a:pt x="324" y="38"/>
                  </a:lnTo>
                  <a:lnTo>
                    <a:pt x="324" y="0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61" name="Freeform 59"/>
            <p:cNvSpPr>
              <a:spLocks/>
            </p:cNvSpPr>
            <p:nvPr/>
          </p:nvSpPr>
          <p:spPr bwMode="auto">
            <a:xfrm>
              <a:off x="5172075" y="688975"/>
              <a:ext cx="60325" cy="666750"/>
            </a:xfrm>
            <a:custGeom>
              <a:avLst/>
              <a:gdLst/>
              <a:ahLst/>
              <a:cxnLst>
                <a:cxn ang="0">
                  <a:pos x="0" y="162"/>
                </a:cxn>
                <a:cxn ang="0">
                  <a:pos x="0" y="420"/>
                </a:cxn>
                <a:cxn ang="0">
                  <a:pos x="36" y="420"/>
                </a:cxn>
                <a:cxn ang="0">
                  <a:pos x="36" y="420"/>
                </a:cxn>
                <a:cxn ang="0">
                  <a:pos x="38" y="420"/>
                </a:cxn>
                <a:cxn ang="0">
                  <a:pos x="38" y="162"/>
                </a:cxn>
                <a:cxn ang="0">
                  <a:pos x="38" y="124"/>
                </a:cxn>
                <a:cxn ang="0">
                  <a:pos x="38" y="0"/>
                </a:cxn>
                <a:cxn ang="0">
                  <a:pos x="38" y="0"/>
                </a:cxn>
                <a:cxn ang="0">
                  <a:pos x="20" y="14"/>
                </a:cxn>
                <a:cxn ang="0">
                  <a:pos x="0" y="26"/>
                </a:cxn>
                <a:cxn ang="0">
                  <a:pos x="0" y="124"/>
                </a:cxn>
                <a:cxn ang="0">
                  <a:pos x="0" y="162"/>
                </a:cxn>
              </a:cxnLst>
              <a:rect l="0" t="0" r="r" b="b"/>
              <a:pathLst>
                <a:path w="38" h="420">
                  <a:moveTo>
                    <a:pt x="0" y="162"/>
                  </a:moveTo>
                  <a:lnTo>
                    <a:pt x="0" y="420"/>
                  </a:lnTo>
                  <a:lnTo>
                    <a:pt x="36" y="420"/>
                  </a:lnTo>
                  <a:lnTo>
                    <a:pt x="36" y="420"/>
                  </a:lnTo>
                  <a:lnTo>
                    <a:pt x="38" y="420"/>
                  </a:lnTo>
                  <a:lnTo>
                    <a:pt x="38" y="162"/>
                  </a:lnTo>
                  <a:lnTo>
                    <a:pt x="38" y="124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20" y="14"/>
                  </a:lnTo>
                  <a:lnTo>
                    <a:pt x="0" y="26"/>
                  </a:lnTo>
                  <a:lnTo>
                    <a:pt x="0" y="124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60"/>
            <p:cNvSpPr>
              <a:spLocks noEditPoints="1"/>
            </p:cNvSpPr>
            <p:nvPr/>
          </p:nvSpPr>
          <p:spPr bwMode="auto">
            <a:xfrm>
              <a:off x="3235325" y="234950"/>
              <a:ext cx="777875" cy="777875"/>
            </a:xfrm>
            <a:custGeom>
              <a:avLst/>
              <a:gdLst/>
              <a:ahLst/>
              <a:cxnLst>
                <a:cxn ang="0">
                  <a:pos x="132" y="462"/>
                </a:cxn>
                <a:cxn ang="0">
                  <a:pos x="222" y="488"/>
                </a:cxn>
                <a:cxn ang="0">
                  <a:pos x="244" y="490"/>
                </a:cxn>
                <a:cxn ang="0">
                  <a:pos x="286" y="486"/>
                </a:cxn>
                <a:cxn ang="0">
                  <a:pos x="352" y="464"/>
                </a:cxn>
                <a:cxn ang="0">
                  <a:pos x="408" y="428"/>
                </a:cxn>
                <a:cxn ang="0">
                  <a:pos x="452" y="376"/>
                </a:cxn>
                <a:cxn ang="0">
                  <a:pos x="480" y="314"/>
                </a:cxn>
                <a:cxn ang="0">
                  <a:pos x="490" y="244"/>
                </a:cxn>
                <a:cxn ang="0">
                  <a:pos x="484" y="194"/>
                </a:cxn>
                <a:cxn ang="0">
                  <a:pos x="460" y="128"/>
                </a:cxn>
                <a:cxn ang="0">
                  <a:pos x="418" y="70"/>
                </a:cxn>
                <a:cxn ang="0">
                  <a:pos x="362" y="28"/>
                </a:cxn>
                <a:cxn ang="0">
                  <a:pos x="294" y="4"/>
                </a:cxn>
                <a:cxn ang="0">
                  <a:pos x="244" y="0"/>
                </a:cxn>
                <a:cxn ang="0">
                  <a:pos x="188" y="6"/>
                </a:cxn>
                <a:cxn ang="0">
                  <a:pos x="138" y="24"/>
                </a:cxn>
                <a:cxn ang="0">
                  <a:pos x="106" y="42"/>
                </a:cxn>
                <a:cxn ang="0">
                  <a:pos x="68" y="74"/>
                </a:cxn>
                <a:cxn ang="0">
                  <a:pos x="28" y="130"/>
                </a:cxn>
                <a:cxn ang="0">
                  <a:pos x="4" y="196"/>
                </a:cxn>
                <a:cxn ang="0">
                  <a:pos x="0" y="244"/>
                </a:cxn>
                <a:cxn ang="0">
                  <a:pos x="10" y="316"/>
                </a:cxn>
                <a:cxn ang="0">
                  <a:pos x="40" y="378"/>
                </a:cxn>
                <a:cxn ang="0">
                  <a:pos x="68" y="414"/>
                </a:cxn>
                <a:cxn ang="0">
                  <a:pos x="106" y="446"/>
                </a:cxn>
                <a:cxn ang="0">
                  <a:pos x="172" y="294"/>
                </a:cxn>
                <a:cxn ang="0">
                  <a:pos x="202" y="282"/>
                </a:cxn>
                <a:cxn ang="0">
                  <a:pos x="230" y="264"/>
                </a:cxn>
                <a:cxn ang="0">
                  <a:pos x="202" y="214"/>
                </a:cxn>
                <a:cxn ang="0">
                  <a:pos x="200" y="172"/>
                </a:cxn>
                <a:cxn ang="0">
                  <a:pos x="228" y="112"/>
                </a:cxn>
                <a:cxn ang="0">
                  <a:pos x="284" y="76"/>
                </a:cxn>
                <a:cxn ang="0">
                  <a:pos x="330" y="74"/>
                </a:cxn>
                <a:cxn ang="0">
                  <a:pos x="390" y="100"/>
                </a:cxn>
                <a:cxn ang="0">
                  <a:pos x="424" y="156"/>
                </a:cxn>
                <a:cxn ang="0">
                  <a:pos x="428" y="202"/>
                </a:cxn>
                <a:cxn ang="0">
                  <a:pos x="400" y="262"/>
                </a:cxn>
                <a:cxn ang="0">
                  <a:pos x="344" y="298"/>
                </a:cxn>
                <a:cxn ang="0">
                  <a:pos x="300" y="300"/>
                </a:cxn>
                <a:cxn ang="0">
                  <a:pos x="246" y="278"/>
                </a:cxn>
                <a:cxn ang="0">
                  <a:pos x="232" y="308"/>
                </a:cxn>
                <a:cxn ang="0">
                  <a:pos x="224" y="340"/>
                </a:cxn>
                <a:cxn ang="0">
                  <a:pos x="150" y="422"/>
                </a:cxn>
                <a:cxn ang="0">
                  <a:pos x="132" y="430"/>
                </a:cxn>
                <a:cxn ang="0">
                  <a:pos x="112" y="426"/>
                </a:cxn>
                <a:cxn ang="0">
                  <a:pos x="102" y="416"/>
                </a:cxn>
                <a:cxn ang="0">
                  <a:pos x="94" y="398"/>
                </a:cxn>
                <a:cxn ang="0">
                  <a:pos x="100" y="378"/>
                </a:cxn>
              </a:cxnLst>
              <a:rect l="0" t="0" r="r" b="b"/>
              <a:pathLst>
                <a:path w="490" h="490">
                  <a:moveTo>
                    <a:pt x="106" y="446"/>
                  </a:moveTo>
                  <a:lnTo>
                    <a:pt x="106" y="446"/>
                  </a:lnTo>
                  <a:lnTo>
                    <a:pt x="132" y="462"/>
                  </a:lnTo>
                  <a:lnTo>
                    <a:pt x="162" y="474"/>
                  </a:lnTo>
                  <a:lnTo>
                    <a:pt x="192" y="484"/>
                  </a:lnTo>
                  <a:lnTo>
                    <a:pt x="222" y="488"/>
                  </a:lnTo>
                  <a:lnTo>
                    <a:pt x="222" y="488"/>
                  </a:lnTo>
                  <a:lnTo>
                    <a:pt x="244" y="490"/>
                  </a:lnTo>
                  <a:lnTo>
                    <a:pt x="244" y="490"/>
                  </a:lnTo>
                  <a:lnTo>
                    <a:pt x="262" y="488"/>
                  </a:lnTo>
                  <a:lnTo>
                    <a:pt x="262" y="488"/>
                  </a:lnTo>
                  <a:lnTo>
                    <a:pt x="286" y="486"/>
                  </a:lnTo>
                  <a:lnTo>
                    <a:pt x="308" y="480"/>
                  </a:lnTo>
                  <a:lnTo>
                    <a:pt x="330" y="474"/>
                  </a:lnTo>
                  <a:lnTo>
                    <a:pt x="352" y="464"/>
                  </a:lnTo>
                  <a:lnTo>
                    <a:pt x="372" y="454"/>
                  </a:lnTo>
                  <a:lnTo>
                    <a:pt x="390" y="442"/>
                  </a:lnTo>
                  <a:lnTo>
                    <a:pt x="408" y="428"/>
                  </a:lnTo>
                  <a:lnTo>
                    <a:pt x="424" y="412"/>
                  </a:lnTo>
                  <a:lnTo>
                    <a:pt x="438" y="394"/>
                  </a:lnTo>
                  <a:lnTo>
                    <a:pt x="452" y="376"/>
                  </a:lnTo>
                  <a:lnTo>
                    <a:pt x="462" y="356"/>
                  </a:lnTo>
                  <a:lnTo>
                    <a:pt x="472" y="336"/>
                  </a:lnTo>
                  <a:lnTo>
                    <a:pt x="480" y="314"/>
                  </a:lnTo>
                  <a:lnTo>
                    <a:pt x="486" y="292"/>
                  </a:lnTo>
                  <a:lnTo>
                    <a:pt x="488" y="268"/>
                  </a:lnTo>
                  <a:lnTo>
                    <a:pt x="490" y="244"/>
                  </a:lnTo>
                  <a:lnTo>
                    <a:pt x="490" y="244"/>
                  </a:lnTo>
                  <a:lnTo>
                    <a:pt x="488" y="218"/>
                  </a:lnTo>
                  <a:lnTo>
                    <a:pt x="484" y="194"/>
                  </a:lnTo>
                  <a:lnTo>
                    <a:pt x="478" y="172"/>
                  </a:lnTo>
                  <a:lnTo>
                    <a:pt x="470" y="148"/>
                  </a:lnTo>
                  <a:lnTo>
                    <a:pt x="460" y="128"/>
                  </a:lnTo>
                  <a:lnTo>
                    <a:pt x="448" y="108"/>
                  </a:lnTo>
                  <a:lnTo>
                    <a:pt x="434" y="88"/>
                  </a:lnTo>
                  <a:lnTo>
                    <a:pt x="418" y="70"/>
                  </a:lnTo>
                  <a:lnTo>
                    <a:pt x="400" y="54"/>
                  </a:lnTo>
                  <a:lnTo>
                    <a:pt x="382" y="40"/>
                  </a:lnTo>
                  <a:lnTo>
                    <a:pt x="362" y="28"/>
                  </a:lnTo>
                  <a:lnTo>
                    <a:pt x="340" y="18"/>
                  </a:lnTo>
                  <a:lnTo>
                    <a:pt x="318" y="10"/>
                  </a:lnTo>
                  <a:lnTo>
                    <a:pt x="294" y="4"/>
                  </a:lnTo>
                  <a:lnTo>
                    <a:pt x="270" y="0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26" y="0"/>
                  </a:lnTo>
                  <a:lnTo>
                    <a:pt x="208" y="2"/>
                  </a:lnTo>
                  <a:lnTo>
                    <a:pt x="188" y="6"/>
                  </a:lnTo>
                  <a:lnTo>
                    <a:pt x="172" y="10"/>
                  </a:lnTo>
                  <a:lnTo>
                    <a:pt x="154" y="16"/>
                  </a:lnTo>
                  <a:lnTo>
                    <a:pt x="138" y="24"/>
                  </a:lnTo>
                  <a:lnTo>
                    <a:pt x="122" y="32"/>
                  </a:lnTo>
                  <a:lnTo>
                    <a:pt x="106" y="42"/>
                  </a:lnTo>
                  <a:lnTo>
                    <a:pt x="106" y="42"/>
                  </a:lnTo>
                  <a:lnTo>
                    <a:pt x="86" y="58"/>
                  </a:lnTo>
                  <a:lnTo>
                    <a:pt x="68" y="74"/>
                  </a:lnTo>
                  <a:lnTo>
                    <a:pt x="68" y="74"/>
                  </a:lnTo>
                  <a:lnTo>
                    <a:pt x="54" y="92"/>
                  </a:lnTo>
                  <a:lnTo>
                    <a:pt x="40" y="110"/>
                  </a:lnTo>
                  <a:lnTo>
                    <a:pt x="28" y="130"/>
                  </a:lnTo>
                  <a:lnTo>
                    <a:pt x="18" y="150"/>
                  </a:lnTo>
                  <a:lnTo>
                    <a:pt x="10" y="172"/>
                  </a:lnTo>
                  <a:lnTo>
                    <a:pt x="4" y="196"/>
                  </a:lnTo>
                  <a:lnTo>
                    <a:pt x="2" y="220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2" y="268"/>
                  </a:lnTo>
                  <a:lnTo>
                    <a:pt x="4" y="292"/>
                  </a:lnTo>
                  <a:lnTo>
                    <a:pt x="10" y="316"/>
                  </a:lnTo>
                  <a:lnTo>
                    <a:pt x="18" y="338"/>
                  </a:lnTo>
                  <a:lnTo>
                    <a:pt x="28" y="358"/>
                  </a:lnTo>
                  <a:lnTo>
                    <a:pt x="40" y="378"/>
                  </a:lnTo>
                  <a:lnTo>
                    <a:pt x="54" y="396"/>
                  </a:lnTo>
                  <a:lnTo>
                    <a:pt x="68" y="414"/>
                  </a:lnTo>
                  <a:lnTo>
                    <a:pt x="68" y="414"/>
                  </a:lnTo>
                  <a:lnTo>
                    <a:pt x="86" y="430"/>
                  </a:lnTo>
                  <a:lnTo>
                    <a:pt x="106" y="446"/>
                  </a:lnTo>
                  <a:lnTo>
                    <a:pt x="106" y="446"/>
                  </a:lnTo>
                  <a:close/>
                  <a:moveTo>
                    <a:pt x="104" y="372"/>
                  </a:moveTo>
                  <a:lnTo>
                    <a:pt x="172" y="294"/>
                  </a:lnTo>
                  <a:lnTo>
                    <a:pt x="172" y="294"/>
                  </a:lnTo>
                  <a:lnTo>
                    <a:pt x="180" y="286"/>
                  </a:lnTo>
                  <a:lnTo>
                    <a:pt x="190" y="282"/>
                  </a:lnTo>
                  <a:lnTo>
                    <a:pt x="202" y="282"/>
                  </a:lnTo>
                  <a:lnTo>
                    <a:pt x="212" y="284"/>
                  </a:lnTo>
                  <a:lnTo>
                    <a:pt x="230" y="264"/>
                  </a:lnTo>
                  <a:lnTo>
                    <a:pt x="230" y="264"/>
                  </a:lnTo>
                  <a:lnTo>
                    <a:pt x="218" y="250"/>
                  </a:lnTo>
                  <a:lnTo>
                    <a:pt x="210" y="232"/>
                  </a:lnTo>
                  <a:lnTo>
                    <a:pt x="202" y="214"/>
                  </a:lnTo>
                  <a:lnTo>
                    <a:pt x="200" y="194"/>
                  </a:lnTo>
                  <a:lnTo>
                    <a:pt x="200" y="194"/>
                  </a:lnTo>
                  <a:lnTo>
                    <a:pt x="200" y="172"/>
                  </a:lnTo>
                  <a:lnTo>
                    <a:pt x="206" y="150"/>
                  </a:lnTo>
                  <a:lnTo>
                    <a:pt x="216" y="130"/>
                  </a:lnTo>
                  <a:lnTo>
                    <a:pt x="228" y="112"/>
                  </a:lnTo>
                  <a:lnTo>
                    <a:pt x="244" y="96"/>
                  </a:lnTo>
                  <a:lnTo>
                    <a:pt x="262" y="84"/>
                  </a:lnTo>
                  <a:lnTo>
                    <a:pt x="284" y="76"/>
                  </a:lnTo>
                  <a:lnTo>
                    <a:pt x="306" y="72"/>
                  </a:lnTo>
                  <a:lnTo>
                    <a:pt x="306" y="72"/>
                  </a:lnTo>
                  <a:lnTo>
                    <a:pt x="330" y="74"/>
                  </a:lnTo>
                  <a:lnTo>
                    <a:pt x="352" y="78"/>
                  </a:lnTo>
                  <a:lnTo>
                    <a:pt x="372" y="88"/>
                  </a:lnTo>
                  <a:lnTo>
                    <a:pt x="390" y="100"/>
                  </a:lnTo>
                  <a:lnTo>
                    <a:pt x="404" y="116"/>
                  </a:lnTo>
                  <a:lnTo>
                    <a:pt x="416" y="136"/>
                  </a:lnTo>
                  <a:lnTo>
                    <a:pt x="424" y="156"/>
                  </a:lnTo>
                  <a:lnTo>
                    <a:pt x="428" y="180"/>
                  </a:lnTo>
                  <a:lnTo>
                    <a:pt x="428" y="180"/>
                  </a:lnTo>
                  <a:lnTo>
                    <a:pt x="428" y="202"/>
                  </a:lnTo>
                  <a:lnTo>
                    <a:pt x="422" y="224"/>
                  </a:lnTo>
                  <a:lnTo>
                    <a:pt x="414" y="244"/>
                  </a:lnTo>
                  <a:lnTo>
                    <a:pt x="400" y="262"/>
                  </a:lnTo>
                  <a:lnTo>
                    <a:pt x="384" y="278"/>
                  </a:lnTo>
                  <a:lnTo>
                    <a:pt x="366" y="290"/>
                  </a:lnTo>
                  <a:lnTo>
                    <a:pt x="344" y="298"/>
                  </a:lnTo>
                  <a:lnTo>
                    <a:pt x="322" y="302"/>
                  </a:lnTo>
                  <a:lnTo>
                    <a:pt x="322" y="302"/>
                  </a:lnTo>
                  <a:lnTo>
                    <a:pt x="300" y="300"/>
                  </a:lnTo>
                  <a:lnTo>
                    <a:pt x="280" y="296"/>
                  </a:lnTo>
                  <a:lnTo>
                    <a:pt x="262" y="288"/>
                  </a:lnTo>
                  <a:lnTo>
                    <a:pt x="246" y="278"/>
                  </a:lnTo>
                  <a:lnTo>
                    <a:pt x="228" y="298"/>
                  </a:lnTo>
                  <a:lnTo>
                    <a:pt x="228" y="298"/>
                  </a:lnTo>
                  <a:lnTo>
                    <a:pt x="232" y="308"/>
                  </a:lnTo>
                  <a:lnTo>
                    <a:pt x="232" y="320"/>
                  </a:lnTo>
                  <a:lnTo>
                    <a:pt x="230" y="330"/>
                  </a:lnTo>
                  <a:lnTo>
                    <a:pt x="224" y="340"/>
                  </a:lnTo>
                  <a:lnTo>
                    <a:pt x="156" y="418"/>
                  </a:lnTo>
                  <a:lnTo>
                    <a:pt x="156" y="418"/>
                  </a:lnTo>
                  <a:lnTo>
                    <a:pt x="150" y="422"/>
                  </a:lnTo>
                  <a:lnTo>
                    <a:pt x="144" y="426"/>
                  </a:lnTo>
                  <a:lnTo>
                    <a:pt x="138" y="428"/>
                  </a:lnTo>
                  <a:lnTo>
                    <a:pt x="132" y="430"/>
                  </a:lnTo>
                  <a:lnTo>
                    <a:pt x="126" y="430"/>
                  </a:lnTo>
                  <a:lnTo>
                    <a:pt x="118" y="428"/>
                  </a:lnTo>
                  <a:lnTo>
                    <a:pt x="112" y="426"/>
                  </a:lnTo>
                  <a:lnTo>
                    <a:pt x="106" y="420"/>
                  </a:lnTo>
                  <a:lnTo>
                    <a:pt x="106" y="420"/>
                  </a:lnTo>
                  <a:lnTo>
                    <a:pt x="102" y="416"/>
                  </a:lnTo>
                  <a:lnTo>
                    <a:pt x="98" y="410"/>
                  </a:lnTo>
                  <a:lnTo>
                    <a:pt x="96" y="404"/>
                  </a:lnTo>
                  <a:lnTo>
                    <a:pt x="94" y="398"/>
                  </a:lnTo>
                  <a:lnTo>
                    <a:pt x="96" y="390"/>
                  </a:lnTo>
                  <a:lnTo>
                    <a:pt x="96" y="384"/>
                  </a:lnTo>
                  <a:lnTo>
                    <a:pt x="100" y="378"/>
                  </a:lnTo>
                  <a:lnTo>
                    <a:pt x="104" y="372"/>
                  </a:lnTo>
                  <a:lnTo>
                    <a:pt x="104" y="372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63" name="Freeform 61"/>
            <p:cNvSpPr>
              <a:spLocks noEditPoints="1"/>
            </p:cNvSpPr>
            <p:nvPr/>
          </p:nvSpPr>
          <p:spPr bwMode="auto">
            <a:xfrm>
              <a:off x="3584575" y="384175"/>
              <a:ext cx="298450" cy="295275"/>
            </a:xfrm>
            <a:custGeom>
              <a:avLst/>
              <a:gdLst/>
              <a:ahLst/>
              <a:cxnLst>
                <a:cxn ang="0">
                  <a:pos x="100" y="186"/>
                </a:cxn>
                <a:cxn ang="0">
                  <a:pos x="136" y="176"/>
                </a:cxn>
                <a:cxn ang="0">
                  <a:pos x="164" y="154"/>
                </a:cxn>
                <a:cxn ang="0">
                  <a:pos x="182" y="124"/>
                </a:cxn>
                <a:cxn ang="0">
                  <a:pos x="188" y="86"/>
                </a:cxn>
                <a:cxn ang="0">
                  <a:pos x="184" y="68"/>
                </a:cxn>
                <a:cxn ang="0">
                  <a:pos x="168" y="36"/>
                </a:cxn>
                <a:cxn ang="0">
                  <a:pos x="142" y="12"/>
                </a:cxn>
                <a:cxn ang="0">
                  <a:pos x="108" y="0"/>
                </a:cxn>
                <a:cxn ang="0">
                  <a:pos x="88" y="0"/>
                </a:cxn>
                <a:cxn ang="0">
                  <a:pos x="52" y="8"/>
                </a:cxn>
                <a:cxn ang="0">
                  <a:pos x="24" y="30"/>
                </a:cxn>
                <a:cxn ang="0">
                  <a:pos x="6" y="62"/>
                </a:cxn>
                <a:cxn ang="0">
                  <a:pos x="0" y="98"/>
                </a:cxn>
                <a:cxn ang="0">
                  <a:pos x="4" y="118"/>
                </a:cxn>
                <a:cxn ang="0">
                  <a:pos x="20" y="150"/>
                </a:cxn>
                <a:cxn ang="0">
                  <a:pos x="48" y="174"/>
                </a:cxn>
                <a:cxn ang="0">
                  <a:pos x="82" y="186"/>
                </a:cxn>
                <a:cxn ang="0">
                  <a:pos x="100" y="186"/>
                </a:cxn>
                <a:cxn ang="0">
                  <a:pos x="90" y="16"/>
                </a:cxn>
                <a:cxn ang="0">
                  <a:pos x="118" y="20"/>
                </a:cxn>
                <a:cxn ang="0">
                  <a:pos x="142" y="34"/>
                </a:cxn>
                <a:cxn ang="0">
                  <a:pos x="160" y="56"/>
                </a:cxn>
                <a:cxn ang="0">
                  <a:pos x="166" y="84"/>
                </a:cxn>
                <a:cxn ang="0">
                  <a:pos x="166" y="98"/>
                </a:cxn>
                <a:cxn ang="0">
                  <a:pos x="162" y="84"/>
                </a:cxn>
                <a:cxn ang="0">
                  <a:pos x="146" y="62"/>
                </a:cxn>
                <a:cxn ang="0">
                  <a:pos x="124" y="44"/>
                </a:cxn>
                <a:cxn ang="0">
                  <a:pos x="96" y="36"/>
                </a:cxn>
                <a:cxn ang="0">
                  <a:pos x="82" y="36"/>
                </a:cxn>
                <a:cxn ang="0">
                  <a:pos x="52" y="44"/>
                </a:cxn>
                <a:cxn ang="0">
                  <a:pos x="28" y="62"/>
                </a:cxn>
                <a:cxn ang="0">
                  <a:pos x="32" y="52"/>
                </a:cxn>
                <a:cxn ang="0">
                  <a:pos x="44" y="38"/>
                </a:cxn>
                <a:cxn ang="0">
                  <a:pos x="60" y="26"/>
                </a:cxn>
                <a:cxn ang="0">
                  <a:pos x="80" y="18"/>
                </a:cxn>
                <a:cxn ang="0">
                  <a:pos x="90" y="16"/>
                </a:cxn>
              </a:cxnLst>
              <a:rect l="0" t="0" r="r" b="b"/>
              <a:pathLst>
                <a:path w="188" h="186">
                  <a:moveTo>
                    <a:pt x="100" y="186"/>
                  </a:moveTo>
                  <a:lnTo>
                    <a:pt x="100" y="186"/>
                  </a:lnTo>
                  <a:lnTo>
                    <a:pt x="120" y="184"/>
                  </a:lnTo>
                  <a:lnTo>
                    <a:pt x="136" y="176"/>
                  </a:lnTo>
                  <a:lnTo>
                    <a:pt x="152" y="166"/>
                  </a:lnTo>
                  <a:lnTo>
                    <a:pt x="164" y="154"/>
                  </a:lnTo>
                  <a:lnTo>
                    <a:pt x="176" y="140"/>
                  </a:lnTo>
                  <a:lnTo>
                    <a:pt x="182" y="124"/>
                  </a:lnTo>
                  <a:lnTo>
                    <a:pt x="188" y="106"/>
                  </a:lnTo>
                  <a:lnTo>
                    <a:pt x="188" y="86"/>
                  </a:lnTo>
                  <a:lnTo>
                    <a:pt x="188" y="86"/>
                  </a:lnTo>
                  <a:lnTo>
                    <a:pt x="184" y="68"/>
                  </a:lnTo>
                  <a:lnTo>
                    <a:pt x="178" y="50"/>
                  </a:lnTo>
                  <a:lnTo>
                    <a:pt x="168" y="36"/>
                  </a:lnTo>
                  <a:lnTo>
                    <a:pt x="156" y="22"/>
                  </a:lnTo>
                  <a:lnTo>
                    <a:pt x="142" y="12"/>
                  </a:lnTo>
                  <a:lnTo>
                    <a:pt x="124" y="4"/>
                  </a:lnTo>
                  <a:lnTo>
                    <a:pt x="108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70" y="2"/>
                  </a:lnTo>
                  <a:lnTo>
                    <a:pt x="52" y="8"/>
                  </a:lnTo>
                  <a:lnTo>
                    <a:pt x="36" y="18"/>
                  </a:lnTo>
                  <a:lnTo>
                    <a:pt x="24" y="30"/>
                  </a:lnTo>
                  <a:lnTo>
                    <a:pt x="14" y="46"/>
                  </a:lnTo>
                  <a:lnTo>
                    <a:pt x="6" y="62"/>
                  </a:lnTo>
                  <a:lnTo>
                    <a:pt x="2" y="80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4" y="118"/>
                  </a:lnTo>
                  <a:lnTo>
                    <a:pt x="10" y="134"/>
                  </a:lnTo>
                  <a:lnTo>
                    <a:pt x="20" y="150"/>
                  </a:lnTo>
                  <a:lnTo>
                    <a:pt x="32" y="164"/>
                  </a:lnTo>
                  <a:lnTo>
                    <a:pt x="48" y="174"/>
                  </a:lnTo>
                  <a:lnTo>
                    <a:pt x="64" y="182"/>
                  </a:lnTo>
                  <a:lnTo>
                    <a:pt x="82" y="186"/>
                  </a:lnTo>
                  <a:lnTo>
                    <a:pt x="100" y="186"/>
                  </a:lnTo>
                  <a:lnTo>
                    <a:pt x="100" y="186"/>
                  </a:lnTo>
                  <a:close/>
                  <a:moveTo>
                    <a:pt x="90" y="16"/>
                  </a:moveTo>
                  <a:lnTo>
                    <a:pt x="90" y="16"/>
                  </a:lnTo>
                  <a:lnTo>
                    <a:pt x="104" y="18"/>
                  </a:lnTo>
                  <a:lnTo>
                    <a:pt x="118" y="20"/>
                  </a:lnTo>
                  <a:lnTo>
                    <a:pt x="130" y="26"/>
                  </a:lnTo>
                  <a:lnTo>
                    <a:pt x="142" y="34"/>
                  </a:lnTo>
                  <a:lnTo>
                    <a:pt x="152" y="44"/>
                  </a:lnTo>
                  <a:lnTo>
                    <a:pt x="160" y="56"/>
                  </a:lnTo>
                  <a:lnTo>
                    <a:pt x="164" y="70"/>
                  </a:lnTo>
                  <a:lnTo>
                    <a:pt x="166" y="84"/>
                  </a:lnTo>
                  <a:lnTo>
                    <a:pt x="166" y="84"/>
                  </a:lnTo>
                  <a:lnTo>
                    <a:pt x="166" y="98"/>
                  </a:lnTo>
                  <a:lnTo>
                    <a:pt x="166" y="98"/>
                  </a:lnTo>
                  <a:lnTo>
                    <a:pt x="162" y="84"/>
                  </a:lnTo>
                  <a:lnTo>
                    <a:pt x="154" y="72"/>
                  </a:lnTo>
                  <a:lnTo>
                    <a:pt x="146" y="62"/>
                  </a:lnTo>
                  <a:lnTo>
                    <a:pt x="136" y="52"/>
                  </a:lnTo>
                  <a:lnTo>
                    <a:pt x="124" y="44"/>
                  </a:lnTo>
                  <a:lnTo>
                    <a:pt x="110" y="40"/>
                  </a:lnTo>
                  <a:lnTo>
                    <a:pt x="96" y="36"/>
                  </a:lnTo>
                  <a:lnTo>
                    <a:pt x="82" y="36"/>
                  </a:lnTo>
                  <a:lnTo>
                    <a:pt x="82" y="36"/>
                  </a:lnTo>
                  <a:lnTo>
                    <a:pt x="66" y="38"/>
                  </a:lnTo>
                  <a:lnTo>
                    <a:pt x="52" y="44"/>
                  </a:lnTo>
                  <a:lnTo>
                    <a:pt x="38" y="52"/>
                  </a:lnTo>
                  <a:lnTo>
                    <a:pt x="28" y="62"/>
                  </a:lnTo>
                  <a:lnTo>
                    <a:pt x="28" y="62"/>
                  </a:lnTo>
                  <a:lnTo>
                    <a:pt x="32" y="52"/>
                  </a:lnTo>
                  <a:lnTo>
                    <a:pt x="38" y="44"/>
                  </a:lnTo>
                  <a:lnTo>
                    <a:pt x="44" y="38"/>
                  </a:lnTo>
                  <a:lnTo>
                    <a:pt x="52" y="30"/>
                  </a:lnTo>
                  <a:lnTo>
                    <a:pt x="60" y="26"/>
                  </a:lnTo>
                  <a:lnTo>
                    <a:pt x="70" y="22"/>
                  </a:lnTo>
                  <a:lnTo>
                    <a:pt x="80" y="18"/>
                  </a:lnTo>
                  <a:lnTo>
                    <a:pt x="90" y="16"/>
                  </a:lnTo>
                  <a:lnTo>
                    <a:pt x="90" y="16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64" name="Freeform 62"/>
            <p:cNvSpPr>
              <a:spLocks/>
            </p:cNvSpPr>
            <p:nvPr/>
          </p:nvSpPr>
          <p:spPr bwMode="auto">
            <a:xfrm>
              <a:off x="3629025" y="409575"/>
              <a:ext cx="219075" cy="130175"/>
            </a:xfrm>
            <a:custGeom>
              <a:avLst/>
              <a:gdLst/>
              <a:ahLst/>
              <a:cxnLst>
                <a:cxn ang="0">
                  <a:pos x="0" y="46"/>
                </a:cxn>
                <a:cxn ang="0">
                  <a:pos x="0" y="46"/>
                </a:cxn>
                <a:cxn ang="0">
                  <a:pos x="10" y="36"/>
                </a:cxn>
                <a:cxn ang="0">
                  <a:pos x="24" y="28"/>
                </a:cxn>
                <a:cxn ang="0">
                  <a:pos x="38" y="22"/>
                </a:cxn>
                <a:cxn ang="0">
                  <a:pos x="54" y="20"/>
                </a:cxn>
                <a:cxn ang="0">
                  <a:pos x="54" y="20"/>
                </a:cxn>
                <a:cxn ang="0">
                  <a:pos x="68" y="20"/>
                </a:cxn>
                <a:cxn ang="0">
                  <a:pos x="82" y="24"/>
                </a:cxn>
                <a:cxn ang="0">
                  <a:pos x="96" y="28"/>
                </a:cxn>
                <a:cxn ang="0">
                  <a:pos x="108" y="36"/>
                </a:cxn>
                <a:cxn ang="0">
                  <a:pos x="118" y="46"/>
                </a:cxn>
                <a:cxn ang="0">
                  <a:pos x="126" y="56"/>
                </a:cxn>
                <a:cxn ang="0">
                  <a:pos x="134" y="68"/>
                </a:cxn>
                <a:cxn ang="0">
                  <a:pos x="138" y="82"/>
                </a:cxn>
                <a:cxn ang="0">
                  <a:pos x="138" y="82"/>
                </a:cxn>
                <a:cxn ang="0">
                  <a:pos x="138" y="68"/>
                </a:cxn>
                <a:cxn ang="0">
                  <a:pos x="138" y="68"/>
                </a:cxn>
                <a:cxn ang="0">
                  <a:pos x="136" y="54"/>
                </a:cxn>
                <a:cxn ang="0">
                  <a:pos x="132" y="40"/>
                </a:cxn>
                <a:cxn ang="0">
                  <a:pos x="124" y="28"/>
                </a:cxn>
                <a:cxn ang="0">
                  <a:pos x="114" y="18"/>
                </a:cxn>
                <a:cxn ang="0">
                  <a:pos x="102" y="10"/>
                </a:cxn>
                <a:cxn ang="0">
                  <a:pos x="90" y="4"/>
                </a:cxn>
                <a:cxn ang="0">
                  <a:pos x="76" y="2"/>
                </a:cxn>
                <a:cxn ang="0">
                  <a:pos x="62" y="0"/>
                </a:cxn>
                <a:cxn ang="0">
                  <a:pos x="62" y="0"/>
                </a:cxn>
                <a:cxn ang="0">
                  <a:pos x="52" y="2"/>
                </a:cxn>
                <a:cxn ang="0">
                  <a:pos x="42" y="6"/>
                </a:cxn>
                <a:cxn ang="0">
                  <a:pos x="32" y="10"/>
                </a:cxn>
                <a:cxn ang="0">
                  <a:pos x="24" y="14"/>
                </a:cxn>
                <a:cxn ang="0">
                  <a:pos x="16" y="22"/>
                </a:cxn>
                <a:cxn ang="0">
                  <a:pos x="10" y="28"/>
                </a:cxn>
                <a:cxn ang="0">
                  <a:pos x="4" y="36"/>
                </a:cxn>
                <a:cxn ang="0">
                  <a:pos x="0" y="46"/>
                </a:cxn>
                <a:cxn ang="0">
                  <a:pos x="0" y="46"/>
                </a:cxn>
              </a:cxnLst>
              <a:rect l="0" t="0" r="r" b="b"/>
              <a:pathLst>
                <a:path w="138" h="82">
                  <a:moveTo>
                    <a:pt x="0" y="46"/>
                  </a:moveTo>
                  <a:lnTo>
                    <a:pt x="0" y="46"/>
                  </a:lnTo>
                  <a:lnTo>
                    <a:pt x="10" y="36"/>
                  </a:lnTo>
                  <a:lnTo>
                    <a:pt x="24" y="28"/>
                  </a:lnTo>
                  <a:lnTo>
                    <a:pt x="38" y="22"/>
                  </a:lnTo>
                  <a:lnTo>
                    <a:pt x="54" y="20"/>
                  </a:lnTo>
                  <a:lnTo>
                    <a:pt x="54" y="20"/>
                  </a:lnTo>
                  <a:lnTo>
                    <a:pt x="68" y="20"/>
                  </a:lnTo>
                  <a:lnTo>
                    <a:pt x="82" y="24"/>
                  </a:lnTo>
                  <a:lnTo>
                    <a:pt x="96" y="28"/>
                  </a:lnTo>
                  <a:lnTo>
                    <a:pt x="108" y="36"/>
                  </a:lnTo>
                  <a:lnTo>
                    <a:pt x="118" y="46"/>
                  </a:lnTo>
                  <a:lnTo>
                    <a:pt x="126" y="56"/>
                  </a:lnTo>
                  <a:lnTo>
                    <a:pt x="134" y="68"/>
                  </a:lnTo>
                  <a:lnTo>
                    <a:pt x="138" y="82"/>
                  </a:lnTo>
                  <a:lnTo>
                    <a:pt x="138" y="82"/>
                  </a:lnTo>
                  <a:lnTo>
                    <a:pt x="138" y="68"/>
                  </a:lnTo>
                  <a:lnTo>
                    <a:pt x="138" y="68"/>
                  </a:lnTo>
                  <a:lnTo>
                    <a:pt x="136" y="54"/>
                  </a:lnTo>
                  <a:lnTo>
                    <a:pt x="132" y="40"/>
                  </a:lnTo>
                  <a:lnTo>
                    <a:pt x="124" y="28"/>
                  </a:lnTo>
                  <a:lnTo>
                    <a:pt x="114" y="18"/>
                  </a:lnTo>
                  <a:lnTo>
                    <a:pt x="102" y="10"/>
                  </a:lnTo>
                  <a:lnTo>
                    <a:pt x="90" y="4"/>
                  </a:lnTo>
                  <a:lnTo>
                    <a:pt x="76" y="2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52" y="2"/>
                  </a:lnTo>
                  <a:lnTo>
                    <a:pt x="42" y="6"/>
                  </a:lnTo>
                  <a:lnTo>
                    <a:pt x="32" y="10"/>
                  </a:lnTo>
                  <a:lnTo>
                    <a:pt x="24" y="14"/>
                  </a:lnTo>
                  <a:lnTo>
                    <a:pt x="16" y="22"/>
                  </a:lnTo>
                  <a:lnTo>
                    <a:pt x="10" y="28"/>
                  </a:lnTo>
                  <a:lnTo>
                    <a:pt x="4" y="36"/>
                  </a:lnTo>
                  <a:lnTo>
                    <a:pt x="0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65" name="Freeform 63"/>
            <p:cNvSpPr>
              <a:spLocks noEditPoints="1"/>
            </p:cNvSpPr>
            <p:nvPr/>
          </p:nvSpPr>
          <p:spPr bwMode="auto">
            <a:xfrm>
              <a:off x="3384550" y="349250"/>
              <a:ext cx="530225" cy="568325"/>
            </a:xfrm>
            <a:custGeom>
              <a:avLst/>
              <a:gdLst/>
              <a:ahLst/>
              <a:cxnLst>
                <a:cxn ang="0">
                  <a:pos x="12" y="348"/>
                </a:cxn>
                <a:cxn ang="0">
                  <a:pos x="24" y="356"/>
                </a:cxn>
                <a:cxn ang="0">
                  <a:pos x="38" y="358"/>
                </a:cxn>
                <a:cxn ang="0">
                  <a:pos x="50" y="354"/>
                </a:cxn>
                <a:cxn ang="0">
                  <a:pos x="62" y="346"/>
                </a:cxn>
                <a:cxn ang="0">
                  <a:pos x="130" y="268"/>
                </a:cxn>
                <a:cxn ang="0">
                  <a:pos x="138" y="248"/>
                </a:cxn>
                <a:cxn ang="0">
                  <a:pos x="134" y="226"/>
                </a:cxn>
                <a:cxn ang="0">
                  <a:pos x="152" y="206"/>
                </a:cxn>
                <a:cxn ang="0">
                  <a:pos x="186" y="224"/>
                </a:cxn>
                <a:cxn ang="0">
                  <a:pos x="228" y="230"/>
                </a:cxn>
                <a:cxn ang="0">
                  <a:pos x="250" y="226"/>
                </a:cxn>
                <a:cxn ang="0">
                  <a:pos x="290" y="206"/>
                </a:cxn>
                <a:cxn ang="0">
                  <a:pos x="320" y="172"/>
                </a:cxn>
                <a:cxn ang="0">
                  <a:pos x="334" y="130"/>
                </a:cxn>
                <a:cxn ang="0">
                  <a:pos x="334" y="108"/>
                </a:cxn>
                <a:cxn ang="0">
                  <a:pos x="322" y="64"/>
                </a:cxn>
                <a:cxn ang="0">
                  <a:pos x="296" y="28"/>
                </a:cxn>
                <a:cxn ang="0">
                  <a:pos x="258" y="6"/>
                </a:cxn>
                <a:cxn ang="0">
                  <a:pos x="212" y="0"/>
                </a:cxn>
                <a:cxn ang="0">
                  <a:pos x="190" y="4"/>
                </a:cxn>
                <a:cxn ang="0">
                  <a:pos x="150" y="24"/>
                </a:cxn>
                <a:cxn ang="0">
                  <a:pos x="122" y="58"/>
                </a:cxn>
                <a:cxn ang="0">
                  <a:pos x="106" y="100"/>
                </a:cxn>
                <a:cxn ang="0">
                  <a:pos x="106" y="122"/>
                </a:cxn>
                <a:cxn ang="0">
                  <a:pos x="116" y="160"/>
                </a:cxn>
                <a:cxn ang="0">
                  <a:pos x="136" y="192"/>
                </a:cxn>
                <a:cxn ang="0">
                  <a:pos x="118" y="212"/>
                </a:cxn>
                <a:cxn ang="0">
                  <a:pos x="96" y="210"/>
                </a:cxn>
                <a:cxn ang="0">
                  <a:pos x="78" y="222"/>
                </a:cxn>
                <a:cxn ang="0">
                  <a:pos x="10" y="300"/>
                </a:cxn>
                <a:cxn ang="0">
                  <a:pos x="2" y="312"/>
                </a:cxn>
                <a:cxn ang="0">
                  <a:pos x="0" y="326"/>
                </a:cxn>
                <a:cxn ang="0">
                  <a:pos x="4" y="338"/>
                </a:cxn>
                <a:cxn ang="0">
                  <a:pos x="12" y="348"/>
                </a:cxn>
                <a:cxn ang="0">
                  <a:pos x="126" y="120"/>
                </a:cxn>
                <a:cxn ang="0">
                  <a:pos x="128" y="102"/>
                </a:cxn>
                <a:cxn ang="0">
                  <a:pos x="140" y="68"/>
                </a:cxn>
                <a:cxn ang="0">
                  <a:pos x="162" y="40"/>
                </a:cxn>
                <a:cxn ang="0">
                  <a:pos x="196" y="24"/>
                </a:cxn>
                <a:cxn ang="0">
                  <a:pos x="214" y="22"/>
                </a:cxn>
                <a:cxn ang="0">
                  <a:pos x="250" y="26"/>
                </a:cxn>
                <a:cxn ang="0">
                  <a:pos x="282" y="44"/>
                </a:cxn>
                <a:cxn ang="0">
                  <a:pos x="304" y="72"/>
                </a:cxn>
                <a:cxn ang="0">
                  <a:pos x="314" y="108"/>
                </a:cxn>
                <a:cxn ang="0">
                  <a:pos x="314" y="128"/>
                </a:cxn>
                <a:cxn ang="0">
                  <a:pos x="302" y="162"/>
                </a:cxn>
                <a:cxn ang="0">
                  <a:pos x="278" y="188"/>
                </a:cxn>
                <a:cxn ang="0">
                  <a:pos x="246" y="206"/>
                </a:cxn>
                <a:cxn ang="0">
                  <a:pos x="226" y="208"/>
                </a:cxn>
                <a:cxn ang="0">
                  <a:pos x="190" y="204"/>
                </a:cxn>
                <a:cxn ang="0">
                  <a:pos x="158" y="186"/>
                </a:cxn>
                <a:cxn ang="0">
                  <a:pos x="136" y="156"/>
                </a:cxn>
                <a:cxn ang="0">
                  <a:pos x="126" y="120"/>
                </a:cxn>
              </a:cxnLst>
              <a:rect l="0" t="0" r="r" b="b"/>
              <a:pathLst>
                <a:path w="334" h="358">
                  <a:moveTo>
                    <a:pt x="12" y="348"/>
                  </a:moveTo>
                  <a:lnTo>
                    <a:pt x="12" y="348"/>
                  </a:lnTo>
                  <a:lnTo>
                    <a:pt x="18" y="354"/>
                  </a:lnTo>
                  <a:lnTo>
                    <a:pt x="24" y="356"/>
                  </a:lnTo>
                  <a:lnTo>
                    <a:pt x="32" y="358"/>
                  </a:lnTo>
                  <a:lnTo>
                    <a:pt x="38" y="358"/>
                  </a:lnTo>
                  <a:lnTo>
                    <a:pt x="44" y="356"/>
                  </a:lnTo>
                  <a:lnTo>
                    <a:pt x="50" y="354"/>
                  </a:lnTo>
                  <a:lnTo>
                    <a:pt x="56" y="350"/>
                  </a:lnTo>
                  <a:lnTo>
                    <a:pt x="62" y="346"/>
                  </a:lnTo>
                  <a:lnTo>
                    <a:pt x="130" y="268"/>
                  </a:lnTo>
                  <a:lnTo>
                    <a:pt x="130" y="268"/>
                  </a:lnTo>
                  <a:lnTo>
                    <a:pt x="136" y="258"/>
                  </a:lnTo>
                  <a:lnTo>
                    <a:pt x="138" y="248"/>
                  </a:lnTo>
                  <a:lnTo>
                    <a:pt x="138" y="236"/>
                  </a:lnTo>
                  <a:lnTo>
                    <a:pt x="134" y="226"/>
                  </a:lnTo>
                  <a:lnTo>
                    <a:pt x="152" y="206"/>
                  </a:lnTo>
                  <a:lnTo>
                    <a:pt x="152" y="206"/>
                  </a:lnTo>
                  <a:lnTo>
                    <a:pt x="168" y="216"/>
                  </a:lnTo>
                  <a:lnTo>
                    <a:pt x="186" y="224"/>
                  </a:lnTo>
                  <a:lnTo>
                    <a:pt x="206" y="228"/>
                  </a:lnTo>
                  <a:lnTo>
                    <a:pt x="228" y="230"/>
                  </a:lnTo>
                  <a:lnTo>
                    <a:pt x="228" y="230"/>
                  </a:lnTo>
                  <a:lnTo>
                    <a:pt x="250" y="226"/>
                  </a:lnTo>
                  <a:lnTo>
                    <a:pt x="272" y="218"/>
                  </a:lnTo>
                  <a:lnTo>
                    <a:pt x="290" y="206"/>
                  </a:lnTo>
                  <a:lnTo>
                    <a:pt x="306" y="190"/>
                  </a:lnTo>
                  <a:lnTo>
                    <a:pt x="320" y="172"/>
                  </a:lnTo>
                  <a:lnTo>
                    <a:pt x="328" y="152"/>
                  </a:lnTo>
                  <a:lnTo>
                    <a:pt x="334" y="130"/>
                  </a:lnTo>
                  <a:lnTo>
                    <a:pt x="334" y="108"/>
                  </a:lnTo>
                  <a:lnTo>
                    <a:pt x="334" y="108"/>
                  </a:lnTo>
                  <a:lnTo>
                    <a:pt x="330" y="84"/>
                  </a:lnTo>
                  <a:lnTo>
                    <a:pt x="322" y="64"/>
                  </a:lnTo>
                  <a:lnTo>
                    <a:pt x="310" y="44"/>
                  </a:lnTo>
                  <a:lnTo>
                    <a:pt x="296" y="28"/>
                  </a:lnTo>
                  <a:lnTo>
                    <a:pt x="278" y="16"/>
                  </a:lnTo>
                  <a:lnTo>
                    <a:pt x="258" y="6"/>
                  </a:lnTo>
                  <a:lnTo>
                    <a:pt x="236" y="2"/>
                  </a:lnTo>
                  <a:lnTo>
                    <a:pt x="212" y="0"/>
                  </a:lnTo>
                  <a:lnTo>
                    <a:pt x="212" y="0"/>
                  </a:lnTo>
                  <a:lnTo>
                    <a:pt x="190" y="4"/>
                  </a:lnTo>
                  <a:lnTo>
                    <a:pt x="168" y="12"/>
                  </a:lnTo>
                  <a:lnTo>
                    <a:pt x="150" y="24"/>
                  </a:lnTo>
                  <a:lnTo>
                    <a:pt x="134" y="40"/>
                  </a:lnTo>
                  <a:lnTo>
                    <a:pt x="122" y="58"/>
                  </a:lnTo>
                  <a:lnTo>
                    <a:pt x="112" y="78"/>
                  </a:lnTo>
                  <a:lnTo>
                    <a:pt x="106" y="100"/>
                  </a:lnTo>
                  <a:lnTo>
                    <a:pt x="106" y="122"/>
                  </a:lnTo>
                  <a:lnTo>
                    <a:pt x="106" y="122"/>
                  </a:lnTo>
                  <a:lnTo>
                    <a:pt x="108" y="142"/>
                  </a:lnTo>
                  <a:lnTo>
                    <a:pt x="116" y="160"/>
                  </a:lnTo>
                  <a:lnTo>
                    <a:pt x="124" y="178"/>
                  </a:lnTo>
                  <a:lnTo>
                    <a:pt x="136" y="192"/>
                  </a:lnTo>
                  <a:lnTo>
                    <a:pt x="118" y="212"/>
                  </a:lnTo>
                  <a:lnTo>
                    <a:pt x="118" y="212"/>
                  </a:lnTo>
                  <a:lnTo>
                    <a:pt x="108" y="210"/>
                  </a:lnTo>
                  <a:lnTo>
                    <a:pt x="96" y="210"/>
                  </a:lnTo>
                  <a:lnTo>
                    <a:pt x="86" y="214"/>
                  </a:lnTo>
                  <a:lnTo>
                    <a:pt x="78" y="222"/>
                  </a:lnTo>
                  <a:lnTo>
                    <a:pt x="10" y="300"/>
                  </a:lnTo>
                  <a:lnTo>
                    <a:pt x="10" y="300"/>
                  </a:lnTo>
                  <a:lnTo>
                    <a:pt x="6" y="306"/>
                  </a:lnTo>
                  <a:lnTo>
                    <a:pt x="2" y="312"/>
                  </a:lnTo>
                  <a:lnTo>
                    <a:pt x="2" y="318"/>
                  </a:lnTo>
                  <a:lnTo>
                    <a:pt x="0" y="326"/>
                  </a:lnTo>
                  <a:lnTo>
                    <a:pt x="2" y="332"/>
                  </a:lnTo>
                  <a:lnTo>
                    <a:pt x="4" y="338"/>
                  </a:lnTo>
                  <a:lnTo>
                    <a:pt x="8" y="344"/>
                  </a:lnTo>
                  <a:lnTo>
                    <a:pt x="12" y="348"/>
                  </a:lnTo>
                  <a:lnTo>
                    <a:pt x="12" y="348"/>
                  </a:lnTo>
                  <a:close/>
                  <a:moveTo>
                    <a:pt x="126" y="120"/>
                  </a:moveTo>
                  <a:lnTo>
                    <a:pt x="126" y="120"/>
                  </a:lnTo>
                  <a:lnTo>
                    <a:pt x="128" y="102"/>
                  </a:lnTo>
                  <a:lnTo>
                    <a:pt x="132" y="84"/>
                  </a:lnTo>
                  <a:lnTo>
                    <a:pt x="140" y="68"/>
                  </a:lnTo>
                  <a:lnTo>
                    <a:pt x="150" y="52"/>
                  </a:lnTo>
                  <a:lnTo>
                    <a:pt x="162" y="40"/>
                  </a:lnTo>
                  <a:lnTo>
                    <a:pt x="178" y="30"/>
                  </a:lnTo>
                  <a:lnTo>
                    <a:pt x="196" y="24"/>
                  </a:lnTo>
                  <a:lnTo>
                    <a:pt x="214" y="22"/>
                  </a:lnTo>
                  <a:lnTo>
                    <a:pt x="214" y="22"/>
                  </a:lnTo>
                  <a:lnTo>
                    <a:pt x="234" y="22"/>
                  </a:lnTo>
                  <a:lnTo>
                    <a:pt x="250" y="26"/>
                  </a:lnTo>
                  <a:lnTo>
                    <a:pt x="268" y="34"/>
                  </a:lnTo>
                  <a:lnTo>
                    <a:pt x="282" y="44"/>
                  </a:lnTo>
                  <a:lnTo>
                    <a:pt x="294" y="58"/>
                  </a:lnTo>
                  <a:lnTo>
                    <a:pt x="304" y="72"/>
                  </a:lnTo>
                  <a:lnTo>
                    <a:pt x="310" y="90"/>
                  </a:lnTo>
                  <a:lnTo>
                    <a:pt x="314" y="108"/>
                  </a:lnTo>
                  <a:lnTo>
                    <a:pt x="314" y="108"/>
                  </a:lnTo>
                  <a:lnTo>
                    <a:pt x="314" y="128"/>
                  </a:lnTo>
                  <a:lnTo>
                    <a:pt x="308" y="146"/>
                  </a:lnTo>
                  <a:lnTo>
                    <a:pt x="302" y="162"/>
                  </a:lnTo>
                  <a:lnTo>
                    <a:pt x="290" y="176"/>
                  </a:lnTo>
                  <a:lnTo>
                    <a:pt x="278" y="188"/>
                  </a:lnTo>
                  <a:lnTo>
                    <a:pt x="262" y="198"/>
                  </a:lnTo>
                  <a:lnTo>
                    <a:pt x="246" y="206"/>
                  </a:lnTo>
                  <a:lnTo>
                    <a:pt x="226" y="208"/>
                  </a:lnTo>
                  <a:lnTo>
                    <a:pt x="226" y="208"/>
                  </a:lnTo>
                  <a:lnTo>
                    <a:pt x="208" y="208"/>
                  </a:lnTo>
                  <a:lnTo>
                    <a:pt x="190" y="204"/>
                  </a:lnTo>
                  <a:lnTo>
                    <a:pt x="174" y="196"/>
                  </a:lnTo>
                  <a:lnTo>
                    <a:pt x="158" y="186"/>
                  </a:lnTo>
                  <a:lnTo>
                    <a:pt x="146" y="172"/>
                  </a:lnTo>
                  <a:lnTo>
                    <a:pt x="136" y="156"/>
                  </a:lnTo>
                  <a:lnTo>
                    <a:pt x="130" y="140"/>
                  </a:lnTo>
                  <a:lnTo>
                    <a:pt x="126" y="120"/>
                  </a:lnTo>
                  <a:lnTo>
                    <a:pt x="126" y="12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66" name="Freeform 64"/>
            <p:cNvSpPr>
              <a:spLocks noEditPoints="1"/>
            </p:cNvSpPr>
            <p:nvPr/>
          </p:nvSpPr>
          <p:spPr bwMode="auto">
            <a:xfrm>
              <a:off x="5689600" y="695325"/>
              <a:ext cx="330200" cy="307975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26" y="0"/>
                </a:cxn>
                <a:cxn ang="0">
                  <a:pos x="16" y="2"/>
                </a:cxn>
                <a:cxn ang="0">
                  <a:pos x="8" y="8"/>
                </a:cxn>
                <a:cxn ang="0">
                  <a:pos x="2" y="16"/>
                </a:cxn>
                <a:cxn ang="0">
                  <a:pos x="0" y="26"/>
                </a:cxn>
                <a:cxn ang="0">
                  <a:pos x="0" y="130"/>
                </a:cxn>
                <a:cxn ang="0">
                  <a:pos x="0" y="130"/>
                </a:cxn>
                <a:cxn ang="0">
                  <a:pos x="2" y="140"/>
                </a:cxn>
                <a:cxn ang="0">
                  <a:pos x="8" y="148"/>
                </a:cxn>
                <a:cxn ang="0">
                  <a:pos x="16" y="154"/>
                </a:cxn>
                <a:cxn ang="0">
                  <a:pos x="26" y="156"/>
                </a:cxn>
                <a:cxn ang="0">
                  <a:pos x="44" y="156"/>
                </a:cxn>
                <a:cxn ang="0">
                  <a:pos x="26" y="180"/>
                </a:cxn>
                <a:cxn ang="0">
                  <a:pos x="40" y="194"/>
                </a:cxn>
                <a:cxn ang="0">
                  <a:pos x="92" y="156"/>
                </a:cxn>
                <a:cxn ang="0">
                  <a:pos x="92" y="168"/>
                </a:cxn>
                <a:cxn ang="0">
                  <a:pos x="118" y="168"/>
                </a:cxn>
                <a:cxn ang="0">
                  <a:pos x="118" y="156"/>
                </a:cxn>
                <a:cxn ang="0">
                  <a:pos x="118" y="156"/>
                </a:cxn>
                <a:cxn ang="0">
                  <a:pos x="170" y="194"/>
                </a:cxn>
                <a:cxn ang="0">
                  <a:pos x="182" y="180"/>
                </a:cxn>
                <a:cxn ang="0">
                  <a:pos x="164" y="156"/>
                </a:cxn>
                <a:cxn ang="0">
                  <a:pos x="182" y="156"/>
                </a:cxn>
                <a:cxn ang="0">
                  <a:pos x="182" y="156"/>
                </a:cxn>
                <a:cxn ang="0">
                  <a:pos x="192" y="154"/>
                </a:cxn>
                <a:cxn ang="0">
                  <a:pos x="200" y="148"/>
                </a:cxn>
                <a:cxn ang="0">
                  <a:pos x="206" y="140"/>
                </a:cxn>
                <a:cxn ang="0">
                  <a:pos x="208" y="130"/>
                </a:cxn>
                <a:cxn ang="0">
                  <a:pos x="208" y="26"/>
                </a:cxn>
                <a:cxn ang="0">
                  <a:pos x="208" y="26"/>
                </a:cxn>
                <a:cxn ang="0">
                  <a:pos x="206" y="16"/>
                </a:cxn>
                <a:cxn ang="0">
                  <a:pos x="200" y="8"/>
                </a:cxn>
                <a:cxn ang="0">
                  <a:pos x="192" y="2"/>
                </a:cxn>
                <a:cxn ang="0">
                  <a:pos x="182" y="0"/>
                </a:cxn>
                <a:cxn ang="0">
                  <a:pos x="26" y="0"/>
                </a:cxn>
                <a:cxn ang="0">
                  <a:pos x="182" y="26"/>
                </a:cxn>
                <a:cxn ang="0">
                  <a:pos x="182" y="130"/>
                </a:cxn>
                <a:cxn ang="0">
                  <a:pos x="26" y="130"/>
                </a:cxn>
                <a:cxn ang="0">
                  <a:pos x="26" y="26"/>
                </a:cxn>
                <a:cxn ang="0">
                  <a:pos x="182" y="26"/>
                </a:cxn>
              </a:cxnLst>
              <a:rect l="0" t="0" r="r" b="b"/>
              <a:pathLst>
                <a:path w="208" h="194">
                  <a:moveTo>
                    <a:pt x="26" y="0"/>
                  </a:moveTo>
                  <a:lnTo>
                    <a:pt x="26" y="0"/>
                  </a:lnTo>
                  <a:lnTo>
                    <a:pt x="16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2" y="140"/>
                  </a:lnTo>
                  <a:lnTo>
                    <a:pt x="8" y="148"/>
                  </a:lnTo>
                  <a:lnTo>
                    <a:pt x="16" y="154"/>
                  </a:lnTo>
                  <a:lnTo>
                    <a:pt x="26" y="156"/>
                  </a:lnTo>
                  <a:lnTo>
                    <a:pt x="44" y="156"/>
                  </a:lnTo>
                  <a:lnTo>
                    <a:pt x="26" y="180"/>
                  </a:lnTo>
                  <a:lnTo>
                    <a:pt x="40" y="194"/>
                  </a:lnTo>
                  <a:lnTo>
                    <a:pt x="92" y="156"/>
                  </a:lnTo>
                  <a:lnTo>
                    <a:pt x="92" y="168"/>
                  </a:lnTo>
                  <a:lnTo>
                    <a:pt x="118" y="168"/>
                  </a:lnTo>
                  <a:lnTo>
                    <a:pt x="118" y="156"/>
                  </a:lnTo>
                  <a:lnTo>
                    <a:pt x="118" y="156"/>
                  </a:lnTo>
                  <a:lnTo>
                    <a:pt x="170" y="194"/>
                  </a:lnTo>
                  <a:lnTo>
                    <a:pt x="182" y="180"/>
                  </a:lnTo>
                  <a:lnTo>
                    <a:pt x="164" y="156"/>
                  </a:lnTo>
                  <a:lnTo>
                    <a:pt x="182" y="156"/>
                  </a:lnTo>
                  <a:lnTo>
                    <a:pt x="182" y="156"/>
                  </a:lnTo>
                  <a:lnTo>
                    <a:pt x="192" y="154"/>
                  </a:lnTo>
                  <a:lnTo>
                    <a:pt x="200" y="148"/>
                  </a:lnTo>
                  <a:lnTo>
                    <a:pt x="206" y="140"/>
                  </a:lnTo>
                  <a:lnTo>
                    <a:pt x="208" y="130"/>
                  </a:lnTo>
                  <a:lnTo>
                    <a:pt x="208" y="26"/>
                  </a:lnTo>
                  <a:lnTo>
                    <a:pt x="208" y="26"/>
                  </a:lnTo>
                  <a:lnTo>
                    <a:pt x="206" y="16"/>
                  </a:lnTo>
                  <a:lnTo>
                    <a:pt x="200" y="8"/>
                  </a:lnTo>
                  <a:lnTo>
                    <a:pt x="192" y="2"/>
                  </a:lnTo>
                  <a:lnTo>
                    <a:pt x="182" y="0"/>
                  </a:lnTo>
                  <a:lnTo>
                    <a:pt x="26" y="0"/>
                  </a:lnTo>
                  <a:close/>
                  <a:moveTo>
                    <a:pt x="182" y="26"/>
                  </a:moveTo>
                  <a:lnTo>
                    <a:pt x="182" y="130"/>
                  </a:lnTo>
                  <a:lnTo>
                    <a:pt x="26" y="130"/>
                  </a:lnTo>
                  <a:lnTo>
                    <a:pt x="26" y="26"/>
                  </a:lnTo>
                  <a:lnTo>
                    <a:pt x="182" y="2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67" name="Freeform 65"/>
            <p:cNvSpPr>
              <a:spLocks/>
            </p:cNvSpPr>
            <p:nvPr/>
          </p:nvSpPr>
          <p:spPr bwMode="auto">
            <a:xfrm>
              <a:off x="5753100" y="755650"/>
              <a:ext cx="184150" cy="123825"/>
            </a:xfrm>
            <a:custGeom>
              <a:avLst/>
              <a:gdLst/>
              <a:ahLst/>
              <a:cxnLst>
                <a:cxn ang="0">
                  <a:pos x="52" y="0"/>
                </a:cxn>
                <a:cxn ang="0">
                  <a:pos x="78" y="26"/>
                </a:cxn>
                <a:cxn ang="0">
                  <a:pos x="52" y="52"/>
                </a:cxn>
                <a:cxn ang="0">
                  <a:pos x="26" y="26"/>
                </a:cxn>
                <a:cxn ang="0">
                  <a:pos x="0" y="26"/>
                </a:cxn>
                <a:cxn ang="0">
                  <a:pos x="52" y="78"/>
                </a:cxn>
                <a:cxn ang="0">
                  <a:pos x="90" y="40"/>
                </a:cxn>
                <a:cxn ang="0">
                  <a:pos x="116" y="66"/>
                </a:cxn>
                <a:cxn ang="0">
                  <a:pos x="116" y="0"/>
                </a:cxn>
                <a:cxn ang="0">
                  <a:pos x="52" y="0"/>
                </a:cxn>
              </a:cxnLst>
              <a:rect l="0" t="0" r="r" b="b"/>
              <a:pathLst>
                <a:path w="116" h="78">
                  <a:moveTo>
                    <a:pt x="52" y="0"/>
                  </a:moveTo>
                  <a:lnTo>
                    <a:pt x="78" y="26"/>
                  </a:lnTo>
                  <a:lnTo>
                    <a:pt x="52" y="52"/>
                  </a:lnTo>
                  <a:lnTo>
                    <a:pt x="26" y="26"/>
                  </a:lnTo>
                  <a:lnTo>
                    <a:pt x="0" y="26"/>
                  </a:lnTo>
                  <a:lnTo>
                    <a:pt x="52" y="78"/>
                  </a:lnTo>
                  <a:lnTo>
                    <a:pt x="90" y="40"/>
                  </a:lnTo>
                  <a:lnTo>
                    <a:pt x="116" y="66"/>
                  </a:lnTo>
                  <a:lnTo>
                    <a:pt x="116" y="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68" name="Freeform 66"/>
            <p:cNvSpPr>
              <a:spLocks/>
            </p:cNvSpPr>
            <p:nvPr/>
          </p:nvSpPr>
          <p:spPr bwMode="auto">
            <a:xfrm>
              <a:off x="4149725" y="400050"/>
              <a:ext cx="60325" cy="28575"/>
            </a:xfrm>
            <a:custGeom>
              <a:avLst/>
              <a:gdLst/>
              <a:ahLst/>
              <a:cxnLst>
                <a:cxn ang="0">
                  <a:pos x="20" y="18"/>
                </a:cxn>
                <a:cxn ang="0">
                  <a:pos x="38" y="18"/>
                </a:cxn>
                <a:cxn ang="0">
                  <a:pos x="38" y="0"/>
                </a:cxn>
                <a:cxn ang="0">
                  <a:pos x="20" y="0"/>
                </a:cxn>
                <a:cxn ang="0">
                  <a:pos x="0" y="0"/>
                </a:cxn>
                <a:cxn ang="0">
                  <a:pos x="0" y="18"/>
                </a:cxn>
                <a:cxn ang="0">
                  <a:pos x="20" y="18"/>
                </a:cxn>
              </a:cxnLst>
              <a:rect l="0" t="0" r="r" b="b"/>
              <a:pathLst>
                <a:path w="38" h="18">
                  <a:moveTo>
                    <a:pt x="20" y="18"/>
                  </a:moveTo>
                  <a:lnTo>
                    <a:pt x="38" y="18"/>
                  </a:lnTo>
                  <a:lnTo>
                    <a:pt x="38" y="0"/>
                  </a:lnTo>
                  <a:lnTo>
                    <a:pt x="20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20" y="18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69" name="Freeform 67"/>
            <p:cNvSpPr>
              <a:spLocks/>
            </p:cNvSpPr>
            <p:nvPr/>
          </p:nvSpPr>
          <p:spPr bwMode="auto">
            <a:xfrm>
              <a:off x="4117975" y="793750"/>
              <a:ext cx="177800" cy="25400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22" y="16"/>
                </a:cxn>
                <a:cxn ang="0">
                  <a:pos x="60" y="16"/>
                </a:cxn>
                <a:cxn ang="0">
                  <a:pos x="112" y="16"/>
                </a:cxn>
                <a:cxn ang="0">
                  <a:pos x="112" y="0"/>
                </a:cxn>
                <a:cxn ang="0">
                  <a:pos x="58" y="0"/>
                </a:cxn>
                <a:cxn ang="0">
                  <a:pos x="20" y="0"/>
                </a:cxn>
                <a:cxn ang="0">
                  <a:pos x="0" y="0"/>
                </a:cxn>
                <a:cxn ang="0">
                  <a:pos x="0" y="16"/>
                </a:cxn>
              </a:cxnLst>
              <a:rect l="0" t="0" r="r" b="b"/>
              <a:pathLst>
                <a:path w="112" h="16">
                  <a:moveTo>
                    <a:pt x="0" y="16"/>
                  </a:moveTo>
                  <a:lnTo>
                    <a:pt x="22" y="16"/>
                  </a:lnTo>
                  <a:lnTo>
                    <a:pt x="60" y="16"/>
                  </a:lnTo>
                  <a:lnTo>
                    <a:pt x="112" y="16"/>
                  </a:lnTo>
                  <a:lnTo>
                    <a:pt x="112" y="0"/>
                  </a:lnTo>
                  <a:lnTo>
                    <a:pt x="58" y="0"/>
                  </a:lnTo>
                  <a:lnTo>
                    <a:pt x="20" y="0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0" name="Freeform 68"/>
            <p:cNvSpPr>
              <a:spLocks/>
            </p:cNvSpPr>
            <p:nvPr/>
          </p:nvSpPr>
          <p:spPr bwMode="auto">
            <a:xfrm>
              <a:off x="4181475" y="250825"/>
              <a:ext cx="257175" cy="241300"/>
            </a:xfrm>
            <a:custGeom>
              <a:avLst/>
              <a:gdLst/>
              <a:ahLst/>
              <a:cxnLst>
                <a:cxn ang="0">
                  <a:pos x="0" y="112"/>
                </a:cxn>
                <a:cxn ang="0">
                  <a:pos x="0" y="142"/>
                </a:cxn>
                <a:cxn ang="0">
                  <a:pos x="6" y="150"/>
                </a:cxn>
                <a:cxn ang="0">
                  <a:pos x="38" y="150"/>
                </a:cxn>
                <a:cxn ang="0">
                  <a:pos x="40" y="150"/>
                </a:cxn>
                <a:cxn ang="0">
                  <a:pos x="46" y="142"/>
                </a:cxn>
                <a:cxn ang="0">
                  <a:pos x="46" y="140"/>
                </a:cxn>
                <a:cxn ang="0">
                  <a:pos x="66" y="138"/>
                </a:cxn>
                <a:cxn ang="0">
                  <a:pos x="106" y="152"/>
                </a:cxn>
                <a:cxn ang="0">
                  <a:pos x="118" y="152"/>
                </a:cxn>
                <a:cxn ang="0">
                  <a:pos x="132" y="150"/>
                </a:cxn>
                <a:cxn ang="0">
                  <a:pos x="144" y="144"/>
                </a:cxn>
                <a:cxn ang="0">
                  <a:pos x="144" y="132"/>
                </a:cxn>
                <a:cxn ang="0">
                  <a:pos x="152" y="130"/>
                </a:cxn>
                <a:cxn ang="0">
                  <a:pos x="158" y="120"/>
                </a:cxn>
                <a:cxn ang="0">
                  <a:pos x="154" y="112"/>
                </a:cxn>
                <a:cxn ang="0">
                  <a:pos x="158" y="110"/>
                </a:cxn>
                <a:cxn ang="0">
                  <a:pos x="160" y="98"/>
                </a:cxn>
                <a:cxn ang="0">
                  <a:pos x="156" y="94"/>
                </a:cxn>
                <a:cxn ang="0">
                  <a:pos x="158" y="90"/>
                </a:cxn>
                <a:cxn ang="0">
                  <a:pos x="162" y="82"/>
                </a:cxn>
                <a:cxn ang="0">
                  <a:pos x="156" y="72"/>
                </a:cxn>
                <a:cxn ang="0">
                  <a:pos x="152" y="68"/>
                </a:cxn>
                <a:cxn ang="0">
                  <a:pos x="130" y="66"/>
                </a:cxn>
                <a:cxn ang="0">
                  <a:pos x="100" y="62"/>
                </a:cxn>
                <a:cxn ang="0">
                  <a:pos x="96" y="56"/>
                </a:cxn>
                <a:cxn ang="0">
                  <a:pos x="100" y="32"/>
                </a:cxn>
                <a:cxn ang="0">
                  <a:pos x="102" y="16"/>
                </a:cxn>
                <a:cxn ang="0">
                  <a:pos x="96" y="2"/>
                </a:cxn>
                <a:cxn ang="0">
                  <a:pos x="92" y="0"/>
                </a:cxn>
                <a:cxn ang="0">
                  <a:pos x="84" y="6"/>
                </a:cxn>
                <a:cxn ang="0">
                  <a:pos x="84" y="8"/>
                </a:cxn>
                <a:cxn ang="0">
                  <a:pos x="82" y="18"/>
                </a:cxn>
                <a:cxn ang="0">
                  <a:pos x="80" y="26"/>
                </a:cxn>
                <a:cxn ang="0">
                  <a:pos x="74" y="40"/>
                </a:cxn>
                <a:cxn ang="0">
                  <a:pos x="68" y="52"/>
                </a:cxn>
                <a:cxn ang="0">
                  <a:pos x="60" y="68"/>
                </a:cxn>
                <a:cxn ang="0">
                  <a:pos x="46" y="78"/>
                </a:cxn>
                <a:cxn ang="0">
                  <a:pos x="46" y="78"/>
                </a:cxn>
                <a:cxn ang="0">
                  <a:pos x="40" y="70"/>
                </a:cxn>
                <a:cxn ang="0">
                  <a:pos x="8" y="68"/>
                </a:cxn>
                <a:cxn ang="0">
                  <a:pos x="6" y="70"/>
                </a:cxn>
                <a:cxn ang="0">
                  <a:pos x="0" y="78"/>
                </a:cxn>
                <a:cxn ang="0">
                  <a:pos x="18" y="94"/>
                </a:cxn>
              </a:cxnLst>
              <a:rect l="0" t="0" r="r" b="b"/>
              <a:pathLst>
                <a:path w="162" h="152">
                  <a:moveTo>
                    <a:pt x="18" y="112"/>
                  </a:moveTo>
                  <a:lnTo>
                    <a:pt x="0" y="112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2" y="148"/>
                  </a:lnTo>
                  <a:lnTo>
                    <a:pt x="6" y="150"/>
                  </a:lnTo>
                  <a:lnTo>
                    <a:pt x="8" y="150"/>
                  </a:lnTo>
                  <a:lnTo>
                    <a:pt x="38" y="150"/>
                  </a:lnTo>
                  <a:lnTo>
                    <a:pt x="38" y="150"/>
                  </a:lnTo>
                  <a:lnTo>
                    <a:pt x="40" y="150"/>
                  </a:lnTo>
                  <a:lnTo>
                    <a:pt x="44" y="148"/>
                  </a:lnTo>
                  <a:lnTo>
                    <a:pt x="46" y="142"/>
                  </a:lnTo>
                  <a:lnTo>
                    <a:pt x="46" y="140"/>
                  </a:lnTo>
                  <a:lnTo>
                    <a:pt x="46" y="140"/>
                  </a:lnTo>
                  <a:lnTo>
                    <a:pt x="66" y="138"/>
                  </a:lnTo>
                  <a:lnTo>
                    <a:pt x="66" y="138"/>
                  </a:lnTo>
                  <a:lnTo>
                    <a:pt x="88" y="146"/>
                  </a:lnTo>
                  <a:lnTo>
                    <a:pt x="106" y="152"/>
                  </a:lnTo>
                  <a:lnTo>
                    <a:pt x="106" y="152"/>
                  </a:lnTo>
                  <a:lnTo>
                    <a:pt x="118" y="152"/>
                  </a:lnTo>
                  <a:lnTo>
                    <a:pt x="132" y="150"/>
                  </a:lnTo>
                  <a:lnTo>
                    <a:pt x="132" y="150"/>
                  </a:lnTo>
                  <a:lnTo>
                    <a:pt x="138" y="148"/>
                  </a:lnTo>
                  <a:lnTo>
                    <a:pt x="144" y="144"/>
                  </a:lnTo>
                  <a:lnTo>
                    <a:pt x="146" y="138"/>
                  </a:lnTo>
                  <a:lnTo>
                    <a:pt x="144" y="132"/>
                  </a:lnTo>
                  <a:lnTo>
                    <a:pt x="144" y="132"/>
                  </a:lnTo>
                  <a:lnTo>
                    <a:pt x="152" y="130"/>
                  </a:lnTo>
                  <a:lnTo>
                    <a:pt x="156" y="126"/>
                  </a:lnTo>
                  <a:lnTo>
                    <a:pt x="158" y="120"/>
                  </a:lnTo>
                  <a:lnTo>
                    <a:pt x="156" y="116"/>
                  </a:lnTo>
                  <a:lnTo>
                    <a:pt x="154" y="112"/>
                  </a:lnTo>
                  <a:lnTo>
                    <a:pt x="154" y="112"/>
                  </a:lnTo>
                  <a:lnTo>
                    <a:pt x="158" y="110"/>
                  </a:lnTo>
                  <a:lnTo>
                    <a:pt x="160" y="104"/>
                  </a:lnTo>
                  <a:lnTo>
                    <a:pt x="160" y="98"/>
                  </a:lnTo>
                  <a:lnTo>
                    <a:pt x="158" y="96"/>
                  </a:lnTo>
                  <a:lnTo>
                    <a:pt x="156" y="94"/>
                  </a:lnTo>
                  <a:lnTo>
                    <a:pt x="156" y="94"/>
                  </a:lnTo>
                  <a:lnTo>
                    <a:pt x="158" y="90"/>
                  </a:lnTo>
                  <a:lnTo>
                    <a:pt x="160" y="88"/>
                  </a:lnTo>
                  <a:lnTo>
                    <a:pt x="162" y="82"/>
                  </a:lnTo>
                  <a:lnTo>
                    <a:pt x="160" y="76"/>
                  </a:lnTo>
                  <a:lnTo>
                    <a:pt x="156" y="72"/>
                  </a:lnTo>
                  <a:lnTo>
                    <a:pt x="156" y="72"/>
                  </a:lnTo>
                  <a:lnTo>
                    <a:pt x="152" y="68"/>
                  </a:lnTo>
                  <a:lnTo>
                    <a:pt x="144" y="66"/>
                  </a:lnTo>
                  <a:lnTo>
                    <a:pt x="130" y="66"/>
                  </a:lnTo>
                  <a:lnTo>
                    <a:pt x="112" y="64"/>
                  </a:lnTo>
                  <a:lnTo>
                    <a:pt x="100" y="62"/>
                  </a:lnTo>
                  <a:lnTo>
                    <a:pt x="100" y="62"/>
                  </a:lnTo>
                  <a:lnTo>
                    <a:pt x="96" y="56"/>
                  </a:lnTo>
                  <a:lnTo>
                    <a:pt x="96" y="48"/>
                  </a:lnTo>
                  <a:lnTo>
                    <a:pt x="100" y="32"/>
                  </a:lnTo>
                  <a:lnTo>
                    <a:pt x="102" y="24"/>
                  </a:lnTo>
                  <a:lnTo>
                    <a:pt x="102" y="16"/>
                  </a:lnTo>
                  <a:lnTo>
                    <a:pt x="102" y="10"/>
                  </a:lnTo>
                  <a:lnTo>
                    <a:pt x="96" y="2"/>
                  </a:lnTo>
                  <a:lnTo>
                    <a:pt x="96" y="2"/>
                  </a:lnTo>
                  <a:lnTo>
                    <a:pt x="92" y="0"/>
                  </a:lnTo>
                  <a:lnTo>
                    <a:pt x="88" y="2"/>
                  </a:lnTo>
                  <a:lnTo>
                    <a:pt x="84" y="6"/>
                  </a:lnTo>
                  <a:lnTo>
                    <a:pt x="84" y="8"/>
                  </a:lnTo>
                  <a:lnTo>
                    <a:pt x="84" y="8"/>
                  </a:lnTo>
                  <a:lnTo>
                    <a:pt x="84" y="12"/>
                  </a:lnTo>
                  <a:lnTo>
                    <a:pt x="82" y="18"/>
                  </a:lnTo>
                  <a:lnTo>
                    <a:pt x="80" y="26"/>
                  </a:lnTo>
                  <a:lnTo>
                    <a:pt x="80" y="26"/>
                  </a:lnTo>
                  <a:lnTo>
                    <a:pt x="78" y="32"/>
                  </a:lnTo>
                  <a:lnTo>
                    <a:pt x="74" y="40"/>
                  </a:lnTo>
                  <a:lnTo>
                    <a:pt x="68" y="52"/>
                  </a:lnTo>
                  <a:lnTo>
                    <a:pt x="68" y="52"/>
                  </a:lnTo>
                  <a:lnTo>
                    <a:pt x="64" y="60"/>
                  </a:lnTo>
                  <a:lnTo>
                    <a:pt x="60" y="68"/>
                  </a:lnTo>
                  <a:lnTo>
                    <a:pt x="54" y="74"/>
                  </a:lnTo>
                  <a:lnTo>
                    <a:pt x="46" y="78"/>
                  </a:lnTo>
                  <a:lnTo>
                    <a:pt x="46" y="78"/>
                  </a:lnTo>
                  <a:lnTo>
                    <a:pt x="46" y="78"/>
                  </a:lnTo>
                  <a:lnTo>
                    <a:pt x="44" y="72"/>
                  </a:lnTo>
                  <a:lnTo>
                    <a:pt x="40" y="70"/>
                  </a:lnTo>
                  <a:lnTo>
                    <a:pt x="38" y="68"/>
                  </a:lnTo>
                  <a:lnTo>
                    <a:pt x="8" y="68"/>
                  </a:lnTo>
                  <a:lnTo>
                    <a:pt x="8" y="68"/>
                  </a:lnTo>
                  <a:lnTo>
                    <a:pt x="6" y="70"/>
                  </a:lnTo>
                  <a:lnTo>
                    <a:pt x="2" y="72"/>
                  </a:lnTo>
                  <a:lnTo>
                    <a:pt x="0" y="78"/>
                  </a:lnTo>
                  <a:lnTo>
                    <a:pt x="0" y="94"/>
                  </a:lnTo>
                  <a:lnTo>
                    <a:pt x="18" y="94"/>
                  </a:lnTo>
                  <a:lnTo>
                    <a:pt x="18" y="112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1" name="Freeform 69"/>
            <p:cNvSpPr>
              <a:spLocks/>
            </p:cNvSpPr>
            <p:nvPr/>
          </p:nvSpPr>
          <p:spPr bwMode="auto">
            <a:xfrm>
              <a:off x="4089400" y="28575"/>
              <a:ext cx="866775" cy="5657850"/>
            </a:xfrm>
            <a:custGeom>
              <a:avLst/>
              <a:gdLst/>
              <a:ahLst/>
              <a:cxnLst>
                <a:cxn ang="0">
                  <a:pos x="546" y="886"/>
                </a:cxn>
                <a:cxn ang="0">
                  <a:pos x="546" y="862"/>
                </a:cxn>
                <a:cxn ang="0">
                  <a:pos x="544" y="836"/>
                </a:cxn>
                <a:cxn ang="0">
                  <a:pos x="538" y="812"/>
                </a:cxn>
                <a:cxn ang="0">
                  <a:pos x="534" y="792"/>
                </a:cxn>
                <a:cxn ang="0">
                  <a:pos x="526" y="774"/>
                </a:cxn>
                <a:cxn ang="0">
                  <a:pos x="508" y="742"/>
                </a:cxn>
                <a:cxn ang="0">
                  <a:pos x="486" y="714"/>
                </a:cxn>
                <a:cxn ang="0">
                  <a:pos x="472" y="698"/>
                </a:cxn>
                <a:cxn ang="0">
                  <a:pos x="454" y="684"/>
                </a:cxn>
                <a:cxn ang="0">
                  <a:pos x="426" y="668"/>
                </a:cxn>
                <a:cxn ang="0">
                  <a:pos x="394" y="654"/>
                </a:cxn>
                <a:cxn ang="0">
                  <a:pos x="362" y="646"/>
                </a:cxn>
                <a:cxn ang="0">
                  <a:pos x="326" y="644"/>
                </a:cxn>
                <a:cxn ang="0">
                  <a:pos x="218" y="644"/>
                </a:cxn>
                <a:cxn ang="0">
                  <a:pos x="184" y="640"/>
                </a:cxn>
                <a:cxn ang="0">
                  <a:pos x="152" y="634"/>
                </a:cxn>
                <a:cxn ang="0">
                  <a:pos x="124" y="620"/>
                </a:cxn>
                <a:cxn ang="0">
                  <a:pos x="100" y="604"/>
                </a:cxn>
                <a:cxn ang="0">
                  <a:pos x="78" y="584"/>
                </a:cxn>
                <a:cxn ang="0">
                  <a:pos x="62" y="558"/>
                </a:cxn>
                <a:cxn ang="0">
                  <a:pos x="48" y="530"/>
                </a:cxn>
                <a:cxn ang="0">
                  <a:pos x="40" y="498"/>
                </a:cxn>
                <a:cxn ang="0">
                  <a:pos x="18" y="482"/>
                </a:cxn>
                <a:cxn ang="0">
                  <a:pos x="38" y="482"/>
                </a:cxn>
                <a:cxn ang="0">
                  <a:pos x="38" y="252"/>
                </a:cxn>
                <a:cxn ang="0">
                  <a:pos x="38" y="52"/>
                </a:cxn>
                <a:cxn ang="0">
                  <a:pos x="26" y="42"/>
                </a:cxn>
                <a:cxn ang="0">
                  <a:pos x="6" y="14"/>
                </a:cxn>
                <a:cxn ang="0">
                  <a:pos x="0" y="76"/>
                </a:cxn>
                <a:cxn ang="0">
                  <a:pos x="24" y="88"/>
                </a:cxn>
                <a:cxn ang="0">
                  <a:pos x="0" y="458"/>
                </a:cxn>
                <a:cxn ang="0">
                  <a:pos x="0" y="482"/>
                </a:cxn>
                <a:cxn ang="0">
                  <a:pos x="8" y="528"/>
                </a:cxn>
                <a:cxn ang="0">
                  <a:pos x="24" y="568"/>
                </a:cxn>
                <a:cxn ang="0">
                  <a:pos x="46" y="604"/>
                </a:cxn>
                <a:cxn ang="0">
                  <a:pos x="76" y="634"/>
                </a:cxn>
                <a:cxn ang="0">
                  <a:pos x="110" y="656"/>
                </a:cxn>
                <a:cxn ang="0">
                  <a:pos x="150" y="672"/>
                </a:cxn>
                <a:cxn ang="0">
                  <a:pos x="194" y="680"/>
                </a:cxn>
                <a:cxn ang="0">
                  <a:pos x="326" y="682"/>
                </a:cxn>
                <a:cxn ang="0">
                  <a:pos x="344" y="682"/>
                </a:cxn>
                <a:cxn ang="0">
                  <a:pos x="376" y="688"/>
                </a:cxn>
                <a:cxn ang="0">
                  <a:pos x="408" y="700"/>
                </a:cxn>
                <a:cxn ang="0">
                  <a:pos x="436" y="718"/>
                </a:cxn>
                <a:cxn ang="0">
                  <a:pos x="448" y="728"/>
                </a:cxn>
                <a:cxn ang="0">
                  <a:pos x="484" y="774"/>
                </a:cxn>
                <a:cxn ang="0">
                  <a:pos x="492" y="792"/>
                </a:cxn>
                <a:cxn ang="0">
                  <a:pos x="500" y="812"/>
                </a:cxn>
                <a:cxn ang="0">
                  <a:pos x="506" y="836"/>
                </a:cxn>
                <a:cxn ang="0">
                  <a:pos x="508" y="874"/>
                </a:cxn>
                <a:cxn ang="0">
                  <a:pos x="508" y="924"/>
                </a:cxn>
                <a:cxn ang="0">
                  <a:pos x="508" y="1162"/>
                </a:cxn>
                <a:cxn ang="0">
                  <a:pos x="546" y="3564"/>
                </a:cxn>
                <a:cxn ang="0">
                  <a:pos x="546" y="1124"/>
                </a:cxn>
              </a:cxnLst>
              <a:rect l="0" t="0" r="r" b="b"/>
              <a:pathLst>
                <a:path w="546" h="3564">
                  <a:moveTo>
                    <a:pt x="546" y="924"/>
                  </a:moveTo>
                  <a:lnTo>
                    <a:pt x="546" y="886"/>
                  </a:lnTo>
                  <a:lnTo>
                    <a:pt x="546" y="874"/>
                  </a:lnTo>
                  <a:lnTo>
                    <a:pt x="546" y="862"/>
                  </a:lnTo>
                  <a:lnTo>
                    <a:pt x="546" y="862"/>
                  </a:lnTo>
                  <a:lnTo>
                    <a:pt x="544" y="836"/>
                  </a:lnTo>
                  <a:lnTo>
                    <a:pt x="544" y="836"/>
                  </a:lnTo>
                  <a:lnTo>
                    <a:pt x="538" y="812"/>
                  </a:lnTo>
                  <a:lnTo>
                    <a:pt x="538" y="812"/>
                  </a:lnTo>
                  <a:lnTo>
                    <a:pt x="534" y="792"/>
                  </a:lnTo>
                  <a:lnTo>
                    <a:pt x="526" y="774"/>
                  </a:lnTo>
                  <a:lnTo>
                    <a:pt x="526" y="774"/>
                  </a:lnTo>
                  <a:lnTo>
                    <a:pt x="518" y="758"/>
                  </a:lnTo>
                  <a:lnTo>
                    <a:pt x="508" y="742"/>
                  </a:lnTo>
                  <a:lnTo>
                    <a:pt x="498" y="728"/>
                  </a:lnTo>
                  <a:lnTo>
                    <a:pt x="486" y="714"/>
                  </a:lnTo>
                  <a:lnTo>
                    <a:pt x="486" y="714"/>
                  </a:lnTo>
                  <a:lnTo>
                    <a:pt x="472" y="698"/>
                  </a:lnTo>
                  <a:lnTo>
                    <a:pt x="454" y="684"/>
                  </a:lnTo>
                  <a:lnTo>
                    <a:pt x="454" y="684"/>
                  </a:lnTo>
                  <a:lnTo>
                    <a:pt x="440" y="676"/>
                  </a:lnTo>
                  <a:lnTo>
                    <a:pt x="426" y="668"/>
                  </a:lnTo>
                  <a:lnTo>
                    <a:pt x="410" y="660"/>
                  </a:lnTo>
                  <a:lnTo>
                    <a:pt x="394" y="654"/>
                  </a:lnTo>
                  <a:lnTo>
                    <a:pt x="378" y="650"/>
                  </a:lnTo>
                  <a:lnTo>
                    <a:pt x="362" y="646"/>
                  </a:lnTo>
                  <a:lnTo>
                    <a:pt x="344" y="644"/>
                  </a:lnTo>
                  <a:lnTo>
                    <a:pt x="326" y="644"/>
                  </a:lnTo>
                  <a:lnTo>
                    <a:pt x="218" y="644"/>
                  </a:lnTo>
                  <a:lnTo>
                    <a:pt x="218" y="644"/>
                  </a:lnTo>
                  <a:lnTo>
                    <a:pt x="200" y="642"/>
                  </a:lnTo>
                  <a:lnTo>
                    <a:pt x="184" y="640"/>
                  </a:lnTo>
                  <a:lnTo>
                    <a:pt x="168" y="638"/>
                  </a:lnTo>
                  <a:lnTo>
                    <a:pt x="152" y="634"/>
                  </a:lnTo>
                  <a:lnTo>
                    <a:pt x="138" y="628"/>
                  </a:lnTo>
                  <a:lnTo>
                    <a:pt x="124" y="620"/>
                  </a:lnTo>
                  <a:lnTo>
                    <a:pt x="112" y="614"/>
                  </a:lnTo>
                  <a:lnTo>
                    <a:pt x="100" y="604"/>
                  </a:lnTo>
                  <a:lnTo>
                    <a:pt x="88" y="594"/>
                  </a:lnTo>
                  <a:lnTo>
                    <a:pt x="78" y="584"/>
                  </a:lnTo>
                  <a:lnTo>
                    <a:pt x="70" y="572"/>
                  </a:lnTo>
                  <a:lnTo>
                    <a:pt x="62" y="558"/>
                  </a:lnTo>
                  <a:lnTo>
                    <a:pt x="54" y="544"/>
                  </a:lnTo>
                  <a:lnTo>
                    <a:pt x="48" y="530"/>
                  </a:lnTo>
                  <a:lnTo>
                    <a:pt x="44" y="514"/>
                  </a:lnTo>
                  <a:lnTo>
                    <a:pt x="40" y="498"/>
                  </a:lnTo>
                  <a:lnTo>
                    <a:pt x="18" y="498"/>
                  </a:lnTo>
                  <a:lnTo>
                    <a:pt x="18" y="482"/>
                  </a:lnTo>
                  <a:lnTo>
                    <a:pt x="38" y="482"/>
                  </a:lnTo>
                  <a:lnTo>
                    <a:pt x="38" y="482"/>
                  </a:lnTo>
                  <a:lnTo>
                    <a:pt x="38" y="458"/>
                  </a:lnTo>
                  <a:lnTo>
                    <a:pt x="38" y="252"/>
                  </a:lnTo>
                  <a:lnTo>
                    <a:pt x="38" y="234"/>
                  </a:lnTo>
                  <a:lnTo>
                    <a:pt x="38" y="52"/>
                  </a:lnTo>
                  <a:lnTo>
                    <a:pt x="38" y="52"/>
                  </a:lnTo>
                  <a:lnTo>
                    <a:pt x="26" y="42"/>
                  </a:lnTo>
                  <a:lnTo>
                    <a:pt x="16" y="28"/>
                  </a:lnTo>
                  <a:lnTo>
                    <a:pt x="6" y="14"/>
                  </a:lnTo>
                  <a:lnTo>
                    <a:pt x="0" y="0"/>
                  </a:lnTo>
                  <a:lnTo>
                    <a:pt x="0" y="76"/>
                  </a:lnTo>
                  <a:lnTo>
                    <a:pt x="24" y="76"/>
                  </a:lnTo>
                  <a:lnTo>
                    <a:pt x="24" y="88"/>
                  </a:lnTo>
                  <a:lnTo>
                    <a:pt x="0" y="88"/>
                  </a:lnTo>
                  <a:lnTo>
                    <a:pt x="0" y="458"/>
                  </a:lnTo>
                  <a:lnTo>
                    <a:pt x="0" y="458"/>
                  </a:lnTo>
                  <a:lnTo>
                    <a:pt x="0" y="482"/>
                  </a:lnTo>
                  <a:lnTo>
                    <a:pt x="4" y="506"/>
                  </a:lnTo>
                  <a:lnTo>
                    <a:pt x="8" y="528"/>
                  </a:lnTo>
                  <a:lnTo>
                    <a:pt x="16" y="548"/>
                  </a:lnTo>
                  <a:lnTo>
                    <a:pt x="24" y="568"/>
                  </a:lnTo>
                  <a:lnTo>
                    <a:pt x="34" y="586"/>
                  </a:lnTo>
                  <a:lnTo>
                    <a:pt x="46" y="604"/>
                  </a:lnTo>
                  <a:lnTo>
                    <a:pt x="60" y="620"/>
                  </a:lnTo>
                  <a:lnTo>
                    <a:pt x="76" y="634"/>
                  </a:lnTo>
                  <a:lnTo>
                    <a:pt x="92" y="646"/>
                  </a:lnTo>
                  <a:lnTo>
                    <a:pt x="110" y="656"/>
                  </a:lnTo>
                  <a:lnTo>
                    <a:pt x="130" y="666"/>
                  </a:lnTo>
                  <a:lnTo>
                    <a:pt x="150" y="672"/>
                  </a:lnTo>
                  <a:lnTo>
                    <a:pt x="172" y="678"/>
                  </a:lnTo>
                  <a:lnTo>
                    <a:pt x="194" y="680"/>
                  </a:lnTo>
                  <a:lnTo>
                    <a:pt x="218" y="682"/>
                  </a:lnTo>
                  <a:lnTo>
                    <a:pt x="326" y="682"/>
                  </a:lnTo>
                  <a:lnTo>
                    <a:pt x="326" y="682"/>
                  </a:lnTo>
                  <a:lnTo>
                    <a:pt x="344" y="682"/>
                  </a:lnTo>
                  <a:lnTo>
                    <a:pt x="360" y="684"/>
                  </a:lnTo>
                  <a:lnTo>
                    <a:pt x="376" y="688"/>
                  </a:lnTo>
                  <a:lnTo>
                    <a:pt x="392" y="694"/>
                  </a:lnTo>
                  <a:lnTo>
                    <a:pt x="408" y="700"/>
                  </a:lnTo>
                  <a:lnTo>
                    <a:pt x="422" y="708"/>
                  </a:lnTo>
                  <a:lnTo>
                    <a:pt x="436" y="718"/>
                  </a:lnTo>
                  <a:lnTo>
                    <a:pt x="448" y="728"/>
                  </a:lnTo>
                  <a:lnTo>
                    <a:pt x="448" y="728"/>
                  </a:lnTo>
                  <a:lnTo>
                    <a:pt x="468" y="750"/>
                  </a:lnTo>
                  <a:lnTo>
                    <a:pt x="484" y="774"/>
                  </a:lnTo>
                  <a:lnTo>
                    <a:pt x="484" y="774"/>
                  </a:lnTo>
                  <a:lnTo>
                    <a:pt x="492" y="792"/>
                  </a:lnTo>
                  <a:lnTo>
                    <a:pt x="500" y="812"/>
                  </a:lnTo>
                  <a:lnTo>
                    <a:pt x="500" y="812"/>
                  </a:lnTo>
                  <a:lnTo>
                    <a:pt x="506" y="836"/>
                  </a:lnTo>
                  <a:lnTo>
                    <a:pt x="506" y="836"/>
                  </a:lnTo>
                  <a:lnTo>
                    <a:pt x="508" y="862"/>
                  </a:lnTo>
                  <a:lnTo>
                    <a:pt x="508" y="874"/>
                  </a:lnTo>
                  <a:lnTo>
                    <a:pt x="508" y="886"/>
                  </a:lnTo>
                  <a:lnTo>
                    <a:pt x="508" y="924"/>
                  </a:lnTo>
                  <a:lnTo>
                    <a:pt x="508" y="1124"/>
                  </a:lnTo>
                  <a:lnTo>
                    <a:pt x="508" y="1162"/>
                  </a:lnTo>
                  <a:lnTo>
                    <a:pt x="508" y="3564"/>
                  </a:lnTo>
                  <a:lnTo>
                    <a:pt x="546" y="3564"/>
                  </a:lnTo>
                  <a:lnTo>
                    <a:pt x="546" y="1162"/>
                  </a:lnTo>
                  <a:lnTo>
                    <a:pt x="546" y="1124"/>
                  </a:lnTo>
                  <a:lnTo>
                    <a:pt x="546" y="924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2" name="Freeform 70"/>
            <p:cNvSpPr>
              <a:spLocks/>
            </p:cNvSpPr>
            <p:nvPr/>
          </p:nvSpPr>
          <p:spPr bwMode="auto">
            <a:xfrm>
              <a:off x="4079875" y="0"/>
              <a:ext cx="438150" cy="168275"/>
            </a:xfrm>
            <a:custGeom>
              <a:avLst/>
              <a:gdLst/>
              <a:ahLst/>
              <a:cxnLst>
                <a:cxn ang="0">
                  <a:pos x="44" y="70"/>
                </a:cxn>
                <a:cxn ang="0">
                  <a:pos x="44" y="70"/>
                </a:cxn>
                <a:cxn ang="0">
                  <a:pos x="54" y="80"/>
                </a:cxn>
                <a:cxn ang="0">
                  <a:pos x="66" y="86"/>
                </a:cxn>
                <a:cxn ang="0">
                  <a:pos x="78" y="94"/>
                </a:cxn>
                <a:cxn ang="0">
                  <a:pos x="92" y="98"/>
                </a:cxn>
                <a:cxn ang="0">
                  <a:pos x="106" y="102"/>
                </a:cxn>
                <a:cxn ang="0">
                  <a:pos x="120" y="104"/>
                </a:cxn>
                <a:cxn ang="0">
                  <a:pos x="134" y="106"/>
                </a:cxn>
                <a:cxn ang="0">
                  <a:pos x="150" y="106"/>
                </a:cxn>
                <a:cxn ang="0">
                  <a:pos x="150" y="106"/>
                </a:cxn>
                <a:cxn ang="0">
                  <a:pos x="172" y="102"/>
                </a:cxn>
                <a:cxn ang="0">
                  <a:pos x="192" y="96"/>
                </a:cxn>
                <a:cxn ang="0">
                  <a:pos x="212" y="86"/>
                </a:cxn>
                <a:cxn ang="0">
                  <a:pos x="230" y="72"/>
                </a:cxn>
                <a:cxn ang="0">
                  <a:pos x="246" y="58"/>
                </a:cxn>
                <a:cxn ang="0">
                  <a:pos x="258" y="40"/>
                </a:cxn>
                <a:cxn ang="0">
                  <a:pos x="268" y="22"/>
                </a:cxn>
                <a:cxn ang="0">
                  <a:pos x="276" y="0"/>
                </a:cxn>
                <a:cxn ang="0">
                  <a:pos x="232" y="0"/>
                </a:cxn>
                <a:cxn ang="0">
                  <a:pos x="232" y="0"/>
                </a:cxn>
                <a:cxn ang="0">
                  <a:pos x="224" y="12"/>
                </a:cxn>
                <a:cxn ang="0">
                  <a:pos x="216" y="22"/>
                </a:cxn>
                <a:cxn ang="0">
                  <a:pos x="206" y="30"/>
                </a:cxn>
                <a:cxn ang="0">
                  <a:pos x="196" y="38"/>
                </a:cxn>
                <a:cxn ang="0">
                  <a:pos x="184" y="44"/>
                </a:cxn>
                <a:cxn ang="0">
                  <a:pos x="172" y="50"/>
                </a:cxn>
                <a:cxn ang="0">
                  <a:pos x="158" y="52"/>
                </a:cxn>
                <a:cxn ang="0">
                  <a:pos x="146" y="54"/>
                </a:cxn>
                <a:cxn ang="0">
                  <a:pos x="146" y="54"/>
                </a:cxn>
                <a:cxn ang="0">
                  <a:pos x="130" y="54"/>
                </a:cxn>
                <a:cxn ang="0">
                  <a:pos x="116" y="52"/>
                </a:cxn>
                <a:cxn ang="0">
                  <a:pos x="100" y="50"/>
                </a:cxn>
                <a:cxn ang="0">
                  <a:pos x="88" y="44"/>
                </a:cxn>
                <a:cxn ang="0">
                  <a:pos x="74" y="36"/>
                </a:cxn>
                <a:cxn ang="0">
                  <a:pos x="64" y="28"/>
                </a:cxn>
                <a:cxn ang="0">
                  <a:pos x="54" y="18"/>
                </a:cxn>
                <a:cxn ang="0">
                  <a:pos x="44" y="6"/>
                </a:cxn>
                <a:cxn ang="0">
                  <a:pos x="44" y="6"/>
                </a:cxn>
                <a:cxn ang="0">
                  <a:pos x="66" y="16"/>
                </a:cxn>
                <a:cxn ang="0">
                  <a:pos x="90" y="22"/>
                </a:cxn>
                <a:cxn ang="0">
                  <a:pos x="116" y="24"/>
                </a:cxn>
                <a:cxn ang="0">
                  <a:pos x="142" y="24"/>
                </a:cxn>
                <a:cxn ang="0">
                  <a:pos x="142" y="24"/>
                </a:cxn>
                <a:cxn ang="0">
                  <a:pos x="164" y="22"/>
                </a:cxn>
                <a:cxn ang="0">
                  <a:pos x="184" y="16"/>
                </a:cxn>
                <a:cxn ang="0">
                  <a:pos x="204" y="10"/>
                </a:cxn>
                <a:cxn ang="0">
                  <a:pos x="22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12" y="32"/>
                </a:cxn>
                <a:cxn ang="0">
                  <a:pos x="22" y="46"/>
                </a:cxn>
                <a:cxn ang="0">
                  <a:pos x="32" y="60"/>
                </a:cxn>
                <a:cxn ang="0">
                  <a:pos x="44" y="70"/>
                </a:cxn>
                <a:cxn ang="0">
                  <a:pos x="44" y="70"/>
                </a:cxn>
              </a:cxnLst>
              <a:rect l="0" t="0" r="r" b="b"/>
              <a:pathLst>
                <a:path w="276" h="106">
                  <a:moveTo>
                    <a:pt x="44" y="70"/>
                  </a:moveTo>
                  <a:lnTo>
                    <a:pt x="44" y="70"/>
                  </a:lnTo>
                  <a:lnTo>
                    <a:pt x="54" y="80"/>
                  </a:lnTo>
                  <a:lnTo>
                    <a:pt x="66" y="86"/>
                  </a:lnTo>
                  <a:lnTo>
                    <a:pt x="78" y="94"/>
                  </a:lnTo>
                  <a:lnTo>
                    <a:pt x="92" y="98"/>
                  </a:lnTo>
                  <a:lnTo>
                    <a:pt x="106" y="102"/>
                  </a:lnTo>
                  <a:lnTo>
                    <a:pt x="120" y="104"/>
                  </a:lnTo>
                  <a:lnTo>
                    <a:pt x="134" y="106"/>
                  </a:lnTo>
                  <a:lnTo>
                    <a:pt x="150" y="106"/>
                  </a:lnTo>
                  <a:lnTo>
                    <a:pt x="150" y="106"/>
                  </a:lnTo>
                  <a:lnTo>
                    <a:pt x="172" y="102"/>
                  </a:lnTo>
                  <a:lnTo>
                    <a:pt x="192" y="96"/>
                  </a:lnTo>
                  <a:lnTo>
                    <a:pt x="212" y="86"/>
                  </a:lnTo>
                  <a:lnTo>
                    <a:pt x="230" y="72"/>
                  </a:lnTo>
                  <a:lnTo>
                    <a:pt x="246" y="58"/>
                  </a:lnTo>
                  <a:lnTo>
                    <a:pt x="258" y="40"/>
                  </a:lnTo>
                  <a:lnTo>
                    <a:pt x="268" y="22"/>
                  </a:lnTo>
                  <a:lnTo>
                    <a:pt x="276" y="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24" y="12"/>
                  </a:lnTo>
                  <a:lnTo>
                    <a:pt x="216" y="22"/>
                  </a:lnTo>
                  <a:lnTo>
                    <a:pt x="206" y="30"/>
                  </a:lnTo>
                  <a:lnTo>
                    <a:pt x="196" y="38"/>
                  </a:lnTo>
                  <a:lnTo>
                    <a:pt x="184" y="44"/>
                  </a:lnTo>
                  <a:lnTo>
                    <a:pt x="172" y="50"/>
                  </a:lnTo>
                  <a:lnTo>
                    <a:pt x="158" y="52"/>
                  </a:lnTo>
                  <a:lnTo>
                    <a:pt x="146" y="54"/>
                  </a:lnTo>
                  <a:lnTo>
                    <a:pt x="146" y="54"/>
                  </a:lnTo>
                  <a:lnTo>
                    <a:pt x="130" y="54"/>
                  </a:lnTo>
                  <a:lnTo>
                    <a:pt x="116" y="52"/>
                  </a:lnTo>
                  <a:lnTo>
                    <a:pt x="100" y="50"/>
                  </a:lnTo>
                  <a:lnTo>
                    <a:pt x="88" y="44"/>
                  </a:lnTo>
                  <a:lnTo>
                    <a:pt x="74" y="36"/>
                  </a:lnTo>
                  <a:lnTo>
                    <a:pt x="64" y="28"/>
                  </a:lnTo>
                  <a:lnTo>
                    <a:pt x="54" y="18"/>
                  </a:lnTo>
                  <a:lnTo>
                    <a:pt x="44" y="6"/>
                  </a:lnTo>
                  <a:lnTo>
                    <a:pt x="44" y="6"/>
                  </a:lnTo>
                  <a:lnTo>
                    <a:pt x="66" y="16"/>
                  </a:lnTo>
                  <a:lnTo>
                    <a:pt x="90" y="22"/>
                  </a:lnTo>
                  <a:lnTo>
                    <a:pt x="116" y="24"/>
                  </a:lnTo>
                  <a:lnTo>
                    <a:pt x="142" y="24"/>
                  </a:lnTo>
                  <a:lnTo>
                    <a:pt x="142" y="24"/>
                  </a:lnTo>
                  <a:lnTo>
                    <a:pt x="164" y="22"/>
                  </a:lnTo>
                  <a:lnTo>
                    <a:pt x="184" y="16"/>
                  </a:lnTo>
                  <a:lnTo>
                    <a:pt x="204" y="10"/>
                  </a:lnTo>
                  <a:lnTo>
                    <a:pt x="22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12" y="32"/>
                  </a:lnTo>
                  <a:lnTo>
                    <a:pt x="22" y="46"/>
                  </a:lnTo>
                  <a:lnTo>
                    <a:pt x="32" y="60"/>
                  </a:lnTo>
                  <a:lnTo>
                    <a:pt x="44" y="70"/>
                  </a:lnTo>
                  <a:lnTo>
                    <a:pt x="44" y="70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3" name="Freeform 71"/>
            <p:cNvSpPr>
              <a:spLocks/>
            </p:cNvSpPr>
            <p:nvPr/>
          </p:nvSpPr>
          <p:spPr bwMode="auto">
            <a:xfrm>
              <a:off x="4210050" y="663575"/>
              <a:ext cx="365125" cy="301625"/>
            </a:xfrm>
            <a:custGeom>
              <a:avLst/>
              <a:gdLst/>
              <a:ahLst/>
              <a:cxnLst>
                <a:cxn ang="0">
                  <a:pos x="54" y="98"/>
                </a:cxn>
                <a:cxn ang="0">
                  <a:pos x="2" y="98"/>
                </a:cxn>
                <a:cxn ang="0">
                  <a:pos x="2" y="98"/>
                </a:cxn>
                <a:cxn ang="0">
                  <a:pos x="8" y="112"/>
                </a:cxn>
                <a:cxn ang="0">
                  <a:pos x="16" y="126"/>
                </a:cxn>
                <a:cxn ang="0">
                  <a:pos x="28" y="136"/>
                </a:cxn>
                <a:cxn ang="0">
                  <a:pos x="42" y="146"/>
                </a:cxn>
                <a:cxn ang="0">
                  <a:pos x="58" y="154"/>
                </a:cxn>
                <a:cxn ang="0">
                  <a:pos x="76" y="160"/>
                </a:cxn>
                <a:cxn ang="0">
                  <a:pos x="94" y="164"/>
                </a:cxn>
                <a:cxn ang="0">
                  <a:pos x="116" y="166"/>
                </a:cxn>
                <a:cxn ang="0">
                  <a:pos x="116" y="166"/>
                </a:cxn>
                <a:cxn ang="0">
                  <a:pos x="124" y="166"/>
                </a:cxn>
                <a:cxn ang="0">
                  <a:pos x="152" y="190"/>
                </a:cxn>
                <a:cxn ang="0">
                  <a:pos x="160" y="158"/>
                </a:cxn>
                <a:cxn ang="0">
                  <a:pos x="160" y="158"/>
                </a:cxn>
                <a:cxn ang="0">
                  <a:pos x="176" y="154"/>
                </a:cxn>
                <a:cxn ang="0">
                  <a:pos x="188" y="146"/>
                </a:cxn>
                <a:cxn ang="0">
                  <a:pos x="200" y="138"/>
                </a:cxn>
                <a:cxn ang="0">
                  <a:pos x="210" y="128"/>
                </a:cxn>
                <a:cxn ang="0">
                  <a:pos x="218" y="118"/>
                </a:cxn>
                <a:cxn ang="0">
                  <a:pos x="224" y="108"/>
                </a:cxn>
                <a:cxn ang="0">
                  <a:pos x="228" y="96"/>
                </a:cxn>
                <a:cxn ang="0">
                  <a:pos x="230" y="84"/>
                </a:cxn>
                <a:cxn ang="0">
                  <a:pos x="230" y="84"/>
                </a:cxn>
                <a:cxn ang="0">
                  <a:pos x="228" y="66"/>
                </a:cxn>
                <a:cxn ang="0">
                  <a:pos x="220" y="50"/>
                </a:cxn>
                <a:cxn ang="0">
                  <a:pos x="210" y="36"/>
                </a:cxn>
                <a:cxn ang="0">
                  <a:pos x="196" y="24"/>
                </a:cxn>
                <a:cxn ang="0">
                  <a:pos x="180" y="14"/>
                </a:cxn>
                <a:cxn ang="0">
                  <a:pos x="160" y="6"/>
                </a:cxn>
                <a:cxn ang="0">
                  <a:pos x="138" y="2"/>
                </a:cxn>
                <a:cxn ang="0">
                  <a:pos x="116" y="0"/>
                </a:cxn>
                <a:cxn ang="0">
                  <a:pos x="116" y="0"/>
                </a:cxn>
                <a:cxn ang="0">
                  <a:pos x="92" y="2"/>
                </a:cxn>
                <a:cxn ang="0">
                  <a:pos x="70" y="6"/>
                </a:cxn>
                <a:cxn ang="0">
                  <a:pos x="52" y="14"/>
                </a:cxn>
                <a:cxn ang="0">
                  <a:pos x="34" y="24"/>
                </a:cxn>
                <a:cxn ang="0">
                  <a:pos x="20" y="36"/>
                </a:cxn>
                <a:cxn ang="0">
                  <a:pos x="10" y="50"/>
                </a:cxn>
                <a:cxn ang="0">
                  <a:pos x="4" y="66"/>
                </a:cxn>
                <a:cxn ang="0">
                  <a:pos x="0" y="82"/>
                </a:cxn>
                <a:cxn ang="0">
                  <a:pos x="54" y="82"/>
                </a:cxn>
                <a:cxn ang="0">
                  <a:pos x="54" y="98"/>
                </a:cxn>
              </a:cxnLst>
              <a:rect l="0" t="0" r="r" b="b"/>
              <a:pathLst>
                <a:path w="230" h="190">
                  <a:moveTo>
                    <a:pt x="54" y="98"/>
                  </a:moveTo>
                  <a:lnTo>
                    <a:pt x="2" y="98"/>
                  </a:lnTo>
                  <a:lnTo>
                    <a:pt x="2" y="98"/>
                  </a:lnTo>
                  <a:lnTo>
                    <a:pt x="8" y="112"/>
                  </a:lnTo>
                  <a:lnTo>
                    <a:pt x="16" y="126"/>
                  </a:lnTo>
                  <a:lnTo>
                    <a:pt x="28" y="136"/>
                  </a:lnTo>
                  <a:lnTo>
                    <a:pt x="42" y="146"/>
                  </a:lnTo>
                  <a:lnTo>
                    <a:pt x="58" y="154"/>
                  </a:lnTo>
                  <a:lnTo>
                    <a:pt x="76" y="160"/>
                  </a:lnTo>
                  <a:lnTo>
                    <a:pt x="94" y="164"/>
                  </a:lnTo>
                  <a:lnTo>
                    <a:pt x="116" y="166"/>
                  </a:lnTo>
                  <a:lnTo>
                    <a:pt x="116" y="166"/>
                  </a:lnTo>
                  <a:lnTo>
                    <a:pt x="124" y="166"/>
                  </a:lnTo>
                  <a:lnTo>
                    <a:pt x="152" y="190"/>
                  </a:lnTo>
                  <a:lnTo>
                    <a:pt x="160" y="158"/>
                  </a:lnTo>
                  <a:lnTo>
                    <a:pt x="160" y="158"/>
                  </a:lnTo>
                  <a:lnTo>
                    <a:pt x="176" y="154"/>
                  </a:lnTo>
                  <a:lnTo>
                    <a:pt x="188" y="146"/>
                  </a:lnTo>
                  <a:lnTo>
                    <a:pt x="200" y="138"/>
                  </a:lnTo>
                  <a:lnTo>
                    <a:pt x="210" y="128"/>
                  </a:lnTo>
                  <a:lnTo>
                    <a:pt x="218" y="118"/>
                  </a:lnTo>
                  <a:lnTo>
                    <a:pt x="224" y="108"/>
                  </a:lnTo>
                  <a:lnTo>
                    <a:pt x="228" y="96"/>
                  </a:lnTo>
                  <a:lnTo>
                    <a:pt x="230" y="84"/>
                  </a:lnTo>
                  <a:lnTo>
                    <a:pt x="230" y="84"/>
                  </a:lnTo>
                  <a:lnTo>
                    <a:pt x="228" y="66"/>
                  </a:lnTo>
                  <a:lnTo>
                    <a:pt x="220" y="50"/>
                  </a:lnTo>
                  <a:lnTo>
                    <a:pt x="210" y="36"/>
                  </a:lnTo>
                  <a:lnTo>
                    <a:pt x="196" y="24"/>
                  </a:lnTo>
                  <a:lnTo>
                    <a:pt x="180" y="14"/>
                  </a:lnTo>
                  <a:lnTo>
                    <a:pt x="160" y="6"/>
                  </a:lnTo>
                  <a:lnTo>
                    <a:pt x="138" y="2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92" y="2"/>
                  </a:lnTo>
                  <a:lnTo>
                    <a:pt x="70" y="6"/>
                  </a:lnTo>
                  <a:lnTo>
                    <a:pt x="52" y="14"/>
                  </a:lnTo>
                  <a:lnTo>
                    <a:pt x="34" y="24"/>
                  </a:lnTo>
                  <a:lnTo>
                    <a:pt x="20" y="36"/>
                  </a:lnTo>
                  <a:lnTo>
                    <a:pt x="10" y="50"/>
                  </a:lnTo>
                  <a:lnTo>
                    <a:pt x="4" y="66"/>
                  </a:lnTo>
                  <a:lnTo>
                    <a:pt x="0" y="82"/>
                  </a:lnTo>
                  <a:lnTo>
                    <a:pt x="54" y="82"/>
                  </a:lnTo>
                  <a:lnTo>
                    <a:pt x="54" y="98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4" name="Freeform 72"/>
            <p:cNvSpPr>
              <a:spLocks/>
            </p:cNvSpPr>
            <p:nvPr/>
          </p:nvSpPr>
          <p:spPr bwMode="auto">
            <a:xfrm>
              <a:off x="3778250" y="0"/>
              <a:ext cx="266700" cy="247650"/>
            </a:xfrm>
            <a:custGeom>
              <a:avLst/>
              <a:gdLst/>
              <a:ahLst/>
              <a:cxnLst>
                <a:cxn ang="0">
                  <a:pos x="0" y="58"/>
                </a:cxn>
                <a:cxn ang="0">
                  <a:pos x="46" y="98"/>
                </a:cxn>
                <a:cxn ang="0">
                  <a:pos x="32" y="156"/>
                </a:cxn>
                <a:cxn ang="0">
                  <a:pos x="84" y="124"/>
                </a:cxn>
                <a:cxn ang="0">
                  <a:pos x="136" y="156"/>
                </a:cxn>
                <a:cxn ang="0">
                  <a:pos x="124" y="106"/>
                </a:cxn>
                <a:cxn ang="0">
                  <a:pos x="110" y="106"/>
                </a:cxn>
                <a:cxn ang="0">
                  <a:pos x="110" y="94"/>
                </a:cxn>
                <a:cxn ang="0">
                  <a:pos x="126" y="94"/>
                </a:cxn>
                <a:cxn ang="0">
                  <a:pos x="168" y="58"/>
                </a:cxn>
                <a:cxn ang="0">
                  <a:pos x="108" y="54"/>
                </a:cxn>
                <a:cxn ang="0">
                  <a:pos x="86" y="0"/>
                </a:cxn>
                <a:cxn ang="0">
                  <a:pos x="84" y="0"/>
                </a:cxn>
                <a:cxn ang="0">
                  <a:pos x="60" y="54"/>
                </a:cxn>
                <a:cxn ang="0">
                  <a:pos x="0" y="58"/>
                </a:cxn>
              </a:cxnLst>
              <a:rect l="0" t="0" r="r" b="b"/>
              <a:pathLst>
                <a:path w="168" h="156">
                  <a:moveTo>
                    <a:pt x="0" y="58"/>
                  </a:moveTo>
                  <a:lnTo>
                    <a:pt x="46" y="98"/>
                  </a:lnTo>
                  <a:lnTo>
                    <a:pt x="32" y="156"/>
                  </a:lnTo>
                  <a:lnTo>
                    <a:pt x="84" y="124"/>
                  </a:lnTo>
                  <a:lnTo>
                    <a:pt x="136" y="156"/>
                  </a:lnTo>
                  <a:lnTo>
                    <a:pt x="124" y="106"/>
                  </a:lnTo>
                  <a:lnTo>
                    <a:pt x="110" y="106"/>
                  </a:lnTo>
                  <a:lnTo>
                    <a:pt x="110" y="94"/>
                  </a:lnTo>
                  <a:lnTo>
                    <a:pt x="126" y="94"/>
                  </a:lnTo>
                  <a:lnTo>
                    <a:pt x="168" y="58"/>
                  </a:lnTo>
                  <a:lnTo>
                    <a:pt x="108" y="54"/>
                  </a:lnTo>
                  <a:lnTo>
                    <a:pt x="86" y="0"/>
                  </a:lnTo>
                  <a:lnTo>
                    <a:pt x="84" y="0"/>
                  </a:lnTo>
                  <a:lnTo>
                    <a:pt x="60" y="54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5" name="Freeform 73"/>
            <p:cNvSpPr>
              <a:spLocks/>
            </p:cNvSpPr>
            <p:nvPr/>
          </p:nvSpPr>
          <p:spPr bwMode="auto">
            <a:xfrm>
              <a:off x="3952875" y="149225"/>
              <a:ext cx="174625" cy="19050"/>
            </a:xfrm>
            <a:custGeom>
              <a:avLst/>
              <a:gdLst/>
              <a:ahLst/>
              <a:cxnLst>
                <a:cxn ang="0">
                  <a:pos x="110" y="12"/>
                </a:cxn>
                <a:cxn ang="0">
                  <a:pos x="110" y="0"/>
                </a:cxn>
                <a:cxn ang="0">
                  <a:pos x="86" y="0"/>
                </a:cxn>
                <a:cxn ang="0">
                  <a:pos x="16" y="0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14" y="12"/>
                </a:cxn>
                <a:cxn ang="0">
                  <a:pos x="86" y="12"/>
                </a:cxn>
                <a:cxn ang="0">
                  <a:pos x="110" y="12"/>
                </a:cxn>
              </a:cxnLst>
              <a:rect l="0" t="0" r="r" b="b"/>
              <a:pathLst>
                <a:path w="110" h="12">
                  <a:moveTo>
                    <a:pt x="110" y="12"/>
                  </a:moveTo>
                  <a:lnTo>
                    <a:pt x="110" y="0"/>
                  </a:lnTo>
                  <a:lnTo>
                    <a:pt x="86" y="0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4" y="12"/>
                  </a:lnTo>
                  <a:lnTo>
                    <a:pt x="86" y="12"/>
                  </a:lnTo>
                  <a:lnTo>
                    <a:pt x="110" y="12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6" name="Freeform 74"/>
            <p:cNvSpPr>
              <a:spLocks/>
            </p:cNvSpPr>
            <p:nvPr/>
          </p:nvSpPr>
          <p:spPr bwMode="auto">
            <a:xfrm>
              <a:off x="3184525" y="320675"/>
              <a:ext cx="174625" cy="12700"/>
            </a:xfrm>
            <a:custGeom>
              <a:avLst/>
              <a:gdLst/>
              <a:ahLst/>
              <a:cxnLst>
                <a:cxn ang="0">
                  <a:pos x="110" y="0"/>
                </a:cxn>
                <a:cxn ang="0">
                  <a:pos x="100" y="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" y="8"/>
                </a:cxn>
                <a:cxn ang="0">
                  <a:pos x="100" y="8"/>
                </a:cxn>
                <a:cxn ang="0">
                  <a:pos x="110" y="8"/>
                </a:cxn>
                <a:cxn ang="0">
                  <a:pos x="110" y="0"/>
                </a:cxn>
              </a:cxnLst>
              <a:rect l="0" t="0" r="r" b="b"/>
              <a:pathLst>
                <a:path w="110" h="8">
                  <a:moveTo>
                    <a:pt x="110" y="0"/>
                  </a:moveTo>
                  <a:lnTo>
                    <a:pt x="100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8" y="8"/>
                  </a:lnTo>
                  <a:lnTo>
                    <a:pt x="100" y="8"/>
                  </a:lnTo>
                  <a:lnTo>
                    <a:pt x="110" y="8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392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7" name="Freeform 75"/>
            <p:cNvSpPr>
              <a:spLocks/>
            </p:cNvSpPr>
            <p:nvPr/>
          </p:nvSpPr>
          <p:spPr bwMode="auto">
            <a:xfrm>
              <a:off x="3263900" y="1085850"/>
              <a:ext cx="101600" cy="25400"/>
            </a:xfrm>
            <a:custGeom>
              <a:avLst/>
              <a:gdLst/>
              <a:ahLst/>
              <a:cxnLst>
                <a:cxn ang="0">
                  <a:pos x="64" y="0"/>
                </a:cxn>
                <a:cxn ang="0">
                  <a:pos x="50" y="0"/>
                </a:cxn>
                <a:cxn ang="0">
                  <a:pos x="14" y="0"/>
                </a:cxn>
                <a:cxn ang="0">
                  <a:pos x="0" y="0"/>
                </a:cxn>
                <a:cxn ang="0">
                  <a:pos x="0" y="16"/>
                </a:cxn>
                <a:cxn ang="0">
                  <a:pos x="14" y="16"/>
                </a:cxn>
                <a:cxn ang="0">
                  <a:pos x="50" y="16"/>
                </a:cxn>
                <a:cxn ang="0">
                  <a:pos x="64" y="16"/>
                </a:cxn>
                <a:cxn ang="0">
                  <a:pos x="64" y="0"/>
                </a:cxn>
              </a:cxnLst>
              <a:rect l="0" t="0" r="r" b="b"/>
              <a:pathLst>
                <a:path w="64" h="16">
                  <a:moveTo>
                    <a:pt x="64" y="0"/>
                  </a:moveTo>
                  <a:lnTo>
                    <a:pt x="50" y="0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6"/>
                  </a:lnTo>
                  <a:lnTo>
                    <a:pt x="14" y="16"/>
                  </a:lnTo>
                  <a:lnTo>
                    <a:pt x="50" y="16"/>
                  </a:lnTo>
                  <a:lnTo>
                    <a:pt x="64" y="16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392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8" name="Freeform 76"/>
            <p:cNvSpPr>
              <a:spLocks/>
            </p:cNvSpPr>
            <p:nvPr/>
          </p:nvSpPr>
          <p:spPr bwMode="auto">
            <a:xfrm>
              <a:off x="3343275" y="892175"/>
              <a:ext cx="495300" cy="762000"/>
            </a:xfrm>
            <a:custGeom>
              <a:avLst/>
              <a:gdLst/>
              <a:ahLst/>
              <a:cxnLst>
                <a:cxn ang="0">
                  <a:pos x="186" y="444"/>
                </a:cxn>
                <a:cxn ang="0">
                  <a:pos x="186" y="468"/>
                </a:cxn>
                <a:cxn ang="0">
                  <a:pos x="168" y="468"/>
                </a:cxn>
                <a:cxn ang="0">
                  <a:pos x="168" y="444"/>
                </a:cxn>
                <a:cxn ang="0">
                  <a:pos x="168" y="444"/>
                </a:cxn>
                <a:cxn ang="0">
                  <a:pos x="154" y="442"/>
                </a:cxn>
                <a:cxn ang="0">
                  <a:pos x="140" y="440"/>
                </a:cxn>
                <a:cxn ang="0">
                  <a:pos x="128" y="436"/>
                </a:cxn>
                <a:cxn ang="0">
                  <a:pos x="116" y="432"/>
                </a:cxn>
                <a:cxn ang="0">
                  <a:pos x="104" y="426"/>
                </a:cxn>
                <a:cxn ang="0">
                  <a:pos x="94" y="420"/>
                </a:cxn>
                <a:cxn ang="0">
                  <a:pos x="84" y="412"/>
                </a:cxn>
                <a:cxn ang="0">
                  <a:pos x="74" y="404"/>
                </a:cxn>
                <a:cxn ang="0">
                  <a:pos x="66" y="394"/>
                </a:cxn>
                <a:cxn ang="0">
                  <a:pos x="58" y="384"/>
                </a:cxn>
                <a:cxn ang="0">
                  <a:pos x="52" y="374"/>
                </a:cxn>
                <a:cxn ang="0">
                  <a:pos x="48" y="362"/>
                </a:cxn>
                <a:cxn ang="0">
                  <a:pos x="44" y="348"/>
                </a:cxn>
                <a:cxn ang="0">
                  <a:pos x="40" y="334"/>
                </a:cxn>
                <a:cxn ang="0">
                  <a:pos x="38" y="320"/>
                </a:cxn>
                <a:cxn ang="0">
                  <a:pos x="38" y="306"/>
                </a:cxn>
                <a:cxn ang="0">
                  <a:pos x="38" y="32"/>
                </a:cxn>
                <a:cxn ang="0">
                  <a:pos x="38" y="32"/>
                </a:cxn>
                <a:cxn ang="0">
                  <a:pos x="18" y="16"/>
                </a:cxn>
                <a:cxn ang="0">
                  <a:pos x="0" y="0"/>
                </a:cxn>
                <a:cxn ang="0">
                  <a:pos x="0" y="122"/>
                </a:cxn>
                <a:cxn ang="0">
                  <a:pos x="14" y="122"/>
                </a:cxn>
                <a:cxn ang="0">
                  <a:pos x="14" y="138"/>
                </a:cxn>
                <a:cxn ang="0">
                  <a:pos x="0" y="138"/>
                </a:cxn>
                <a:cxn ang="0">
                  <a:pos x="0" y="306"/>
                </a:cxn>
                <a:cxn ang="0">
                  <a:pos x="0" y="306"/>
                </a:cxn>
                <a:cxn ang="0">
                  <a:pos x="2" y="324"/>
                </a:cxn>
                <a:cxn ang="0">
                  <a:pos x="4" y="342"/>
                </a:cxn>
                <a:cxn ang="0">
                  <a:pos x="8" y="360"/>
                </a:cxn>
                <a:cxn ang="0">
                  <a:pos x="12" y="376"/>
                </a:cxn>
                <a:cxn ang="0">
                  <a:pos x="20" y="392"/>
                </a:cxn>
                <a:cxn ang="0">
                  <a:pos x="28" y="406"/>
                </a:cxn>
                <a:cxn ang="0">
                  <a:pos x="38" y="420"/>
                </a:cxn>
                <a:cxn ang="0">
                  <a:pos x="48" y="432"/>
                </a:cxn>
                <a:cxn ang="0">
                  <a:pos x="60" y="442"/>
                </a:cxn>
                <a:cxn ang="0">
                  <a:pos x="74" y="452"/>
                </a:cxn>
                <a:cxn ang="0">
                  <a:pos x="88" y="462"/>
                </a:cxn>
                <a:cxn ang="0">
                  <a:pos x="102" y="468"/>
                </a:cxn>
                <a:cxn ang="0">
                  <a:pos x="118" y="474"/>
                </a:cxn>
                <a:cxn ang="0">
                  <a:pos x="136" y="478"/>
                </a:cxn>
                <a:cxn ang="0">
                  <a:pos x="154" y="480"/>
                </a:cxn>
                <a:cxn ang="0">
                  <a:pos x="172" y="480"/>
                </a:cxn>
                <a:cxn ang="0">
                  <a:pos x="312" y="480"/>
                </a:cxn>
                <a:cxn ang="0">
                  <a:pos x="312" y="480"/>
                </a:cxn>
                <a:cxn ang="0">
                  <a:pos x="308" y="462"/>
                </a:cxn>
                <a:cxn ang="0">
                  <a:pos x="304" y="444"/>
                </a:cxn>
                <a:cxn ang="0">
                  <a:pos x="186" y="444"/>
                </a:cxn>
              </a:cxnLst>
              <a:rect l="0" t="0" r="r" b="b"/>
              <a:pathLst>
                <a:path w="312" h="480">
                  <a:moveTo>
                    <a:pt x="186" y="444"/>
                  </a:moveTo>
                  <a:lnTo>
                    <a:pt x="186" y="468"/>
                  </a:lnTo>
                  <a:lnTo>
                    <a:pt x="168" y="468"/>
                  </a:lnTo>
                  <a:lnTo>
                    <a:pt x="168" y="444"/>
                  </a:lnTo>
                  <a:lnTo>
                    <a:pt x="168" y="444"/>
                  </a:lnTo>
                  <a:lnTo>
                    <a:pt x="154" y="442"/>
                  </a:lnTo>
                  <a:lnTo>
                    <a:pt x="140" y="440"/>
                  </a:lnTo>
                  <a:lnTo>
                    <a:pt x="128" y="436"/>
                  </a:lnTo>
                  <a:lnTo>
                    <a:pt x="116" y="432"/>
                  </a:lnTo>
                  <a:lnTo>
                    <a:pt x="104" y="426"/>
                  </a:lnTo>
                  <a:lnTo>
                    <a:pt x="94" y="420"/>
                  </a:lnTo>
                  <a:lnTo>
                    <a:pt x="84" y="412"/>
                  </a:lnTo>
                  <a:lnTo>
                    <a:pt x="74" y="404"/>
                  </a:lnTo>
                  <a:lnTo>
                    <a:pt x="66" y="394"/>
                  </a:lnTo>
                  <a:lnTo>
                    <a:pt x="58" y="384"/>
                  </a:lnTo>
                  <a:lnTo>
                    <a:pt x="52" y="374"/>
                  </a:lnTo>
                  <a:lnTo>
                    <a:pt x="48" y="362"/>
                  </a:lnTo>
                  <a:lnTo>
                    <a:pt x="44" y="348"/>
                  </a:lnTo>
                  <a:lnTo>
                    <a:pt x="40" y="334"/>
                  </a:lnTo>
                  <a:lnTo>
                    <a:pt x="38" y="320"/>
                  </a:lnTo>
                  <a:lnTo>
                    <a:pt x="38" y="306"/>
                  </a:lnTo>
                  <a:lnTo>
                    <a:pt x="38" y="32"/>
                  </a:lnTo>
                  <a:lnTo>
                    <a:pt x="38" y="32"/>
                  </a:lnTo>
                  <a:lnTo>
                    <a:pt x="18" y="16"/>
                  </a:lnTo>
                  <a:lnTo>
                    <a:pt x="0" y="0"/>
                  </a:lnTo>
                  <a:lnTo>
                    <a:pt x="0" y="122"/>
                  </a:lnTo>
                  <a:lnTo>
                    <a:pt x="14" y="122"/>
                  </a:lnTo>
                  <a:lnTo>
                    <a:pt x="14" y="138"/>
                  </a:lnTo>
                  <a:lnTo>
                    <a:pt x="0" y="138"/>
                  </a:lnTo>
                  <a:lnTo>
                    <a:pt x="0" y="306"/>
                  </a:lnTo>
                  <a:lnTo>
                    <a:pt x="0" y="306"/>
                  </a:lnTo>
                  <a:lnTo>
                    <a:pt x="2" y="324"/>
                  </a:lnTo>
                  <a:lnTo>
                    <a:pt x="4" y="342"/>
                  </a:lnTo>
                  <a:lnTo>
                    <a:pt x="8" y="360"/>
                  </a:lnTo>
                  <a:lnTo>
                    <a:pt x="12" y="376"/>
                  </a:lnTo>
                  <a:lnTo>
                    <a:pt x="20" y="392"/>
                  </a:lnTo>
                  <a:lnTo>
                    <a:pt x="28" y="406"/>
                  </a:lnTo>
                  <a:lnTo>
                    <a:pt x="38" y="420"/>
                  </a:lnTo>
                  <a:lnTo>
                    <a:pt x="48" y="432"/>
                  </a:lnTo>
                  <a:lnTo>
                    <a:pt x="60" y="442"/>
                  </a:lnTo>
                  <a:lnTo>
                    <a:pt x="74" y="452"/>
                  </a:lnTo>
                  <a:lnTo>
                    <a:pt x="88" y="462"/>
                  </a:lnTo>
                  <a:lnTo>
                    <a:pt x="102" y="468"/>
                  </a:lnTo>
                  <a:lnTo>
                    <a:pt x="118" y="474"/>
                  </a:lnTo>
                  <a:lnTo>
                    <a:pt x="136" y="478"/>
                  </a:lnTo>
                  <a:lnTo>
                    <a:pt x="154" y="480"/>
                  </a:lnTo>
                  <a:lnTo>
                    <a:pt x="172" y="480"/>
                  </a:lnTo>
                  <a:lnTo>
                    <a:pt x="312" y="480"/>
                  </a:lnTo>
                  <a:lnTo>
                    <a:pt x="312" y="480"/>
                  </a:lnTo>
                  <a:lnTo>
                    <a:pt x="308" y="462"/>
                  </a:lnTo>
                  <a:lnTo>
                    <a:pt x="304" y="444"/>
                  </a:lnTo>
                  <a:lnTo>
                    <a:pt x="186" y="444"/>
                  </a:lnTo>
                  <a:close/>
                </a:path>
              </a:pathLst>
            </a:custGeom>
            <a:solidFill>
              <a:srgbClr val="F392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9" name="Freeform 77"/>
            <p:cNvSpPr>
              <a:spLocks/>
            </p:cNvSpPr>
            <p:nvPr/>
          </p:nvSpPr>
          <p:spPr bwMode="auto">
            <a:xfrm>
              <a:off x="4381500" y="1597025"/>
              <a:ext cx="123825" cy="5715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0" y="0"/>
                </a:cxn>
                <a:cxn ang="0">
                  <a:pos x="6" y="18"/>
                </a:cxn>
                <a:cxn ang="0">
                  <a:pos x="0" y="36"/>
                </a:cxn>
                <a:cxn ang="0">
                  <a:pos x="58" y="36"/>
                </a:cxn>
                <a:cxn ang="0">
                  <a:pos x="58" y="36"/>
                </a:cxn>
                <a:cxn ang="0">
                  <a:pos x="66" y="18"/>
                </a:cxn>
                <a:cxn ang="0">
                  <a:pos x="78" y="0"/>
                </a:cxn>
                <a:cxn ang="0">
                  <a:pos x="10" y="0"/>
                </a:cxn>
              </a:cxnLst>
              <a:rect l="0" t="0" r="r" b="b"/>
              <a:pathLst>
                <a:path w="78" h="36">
                  <a:moveTo>
                    <a:pt x="10" y="0"/>
                  </a:moveTo>
                  <a:lnTo>
                    <a:pt x="10" y="0"/>
                  </a:lnTo>
                  <a:lnTo>
                    <a:pt x="6" y="18"/>
                  </a:lnTo>
                  <a:lnTo>
                    <a:pt x="0" y="36"/>
                  </a:lnTo>
                  <a:lnTo>
                    <a:pt x="58" y="36"/>
                  </a:lnTo>
                  <a:lnTo>
                    <a:pt x="58" y="36"/>
                  </a:lnTo>
                  <a:lnTo>
                    <a:pt x="66" y="18"/>
                  </a:lnTo>
                  <a:lnTo>
                    <a:pt x="78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392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80" name="Freeform 78"/>
            <p:cNvSpPr>
              <a:spLocks/>
            </p:cNvSpPr>
            <p:nvPr/>
          </p:nvSpPr>
          <p:spPr bwMode="auto">
            <a:xfrm>
              <a:off x="4721225" y="1654175"/>
              <a:ext cx="98425" cy="1587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4"/>
                </a:cxn>
                <a:cxn ang="0">
                  <a:pos x="0" y="54"/>
                </a:cxn>
                <a:cxn ang="0">
                  <a:pos x="8" y="64"/>
                </a:cxn>
                <a:cxn ang="0">
                  <a:pos x="14" y="76"/>
                </a:cxn>
                <a:cxn ang="0">
                  <a:pos x="18" y="88"/>
                </a:cxn>
                <a:cxn ang="0">
                  <a:pos x="22" y="100"/>
                </a:cxn>
                <a:cxn ang="0">
                  <a:pos x="62" y="100"/>
                </a:cxn>
                <a:cxn ang="0">
                  <a:pos x="62" y="100"/>
                </a:cxn>
                <a:cxn ang="0">
                  <a:pos x="56" y="80"/>
                </a:cxn>
                <a:cxn ang="0">
                  <a:pos x="50" y="62"/>
                </a:cxn>
                <a:cxn ang="0">
                  <a:pos x="50" y="62"/>
                </a:cxn>
                <a:cxn ang="0">
                  <a:pos x="40" y="44"/>
                </a:cxn>
                <a:cxn ang="0">
                  <a:pos x="28" y="28"/>
                </a:cxn>
                <a:cxn ang="0">
                  <a:pos x="14" y="1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2" h="100">
                  <a:moveTo>
                    <a:pt x="0" y="0"/>
                  </a:moveTo>
                  <a:lnTo>
                    <a:pt x="0" y="54"/>
                  </a:lnTo>
                  <a:lnTo>
                    <a:pt x="0" y="54"/>
                  </a:lnTo>
                  <a:lnTo>
                    <a:pt x="8" y="64"/>
                  </a:lnTo>
                  <a:lnTo>
                    <a:pt x="14" y="76"/>
                  </a:lnTo>
                  <a:lnTo>
                    <a:pt x="18" y="88"/>
                  </a:lnTo>
                  <a:lnTo>
                    <a:pt x="22" y="100"/>
                  </a:lnTo>
                  <a:lnTo>
                    <a:pt x="62" y="100"/>
                  </a:lnTo>
                  <a:lnTo>
                    <a:pt x="62" y="100"/>
                  </a:lnTo>
                  <a:lnTo>
                    <a:pt x="56" y="80"/>
                  </a:lnTo>
                  <a:lnTo>
                    <a:pt x="50" y="62"/>
                  </a:lnTo>
                  <a:lnTo>
                    <a:pt x="50" y="62"/>
                  </a:lnTo>
                  <a:lnTo>
                    <a:pt x="40" y="44"/>
                  </a:lnTo>
                  <a:lnTo>
                    <a:pt x="28" y="28"/>
                  </a:lnTo>
                  <a:lnTo>
                    <a:pt x="14" y="1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2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81" name="Freeform 79"/>
            <p:cNvSpPr>
              <a:spLocks/>
            </p:cNvSpPr>
            <p:nvPr/>
          </p:nvSpPr>
          <p:spPr bwMode="auto">
            <a:xfrm>
              <a:off x="4629150" y="1606550"/>
              <a:ext cx="31750" cy="79375"/>
            </a:xfrm>
            <a:custGeom>
              <a:avLst/>
              <a:gdLst/>
              <a:ahLst/>
              <a:cxnLst>
                <a:cxn ang="0">
                  <a:pos x="0" y="40"/>
                </a:cxn>
                <a:cxn ang="0">
                  <a:pos x="0" y="40"/>
                </a:cxn>
                <a:cxn ang="0">
                  <a:pos x="20" y="50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0" y="0"/>
                </a:cxn>
                <a:cxn ang="0">
                  <a:pos x="0" y="40"/>
                </a:cxn>
              </a:cxnLst>
              <a:rect l="0" t="0" r="r" b="b"/>
              <a:pathLst>
                <a:path w="20" h="50">
                  <a:moveTo>
                    <a:pt x="0" y="40"/>
                  </a:moveTo>
                  <a:lnTo>
                    <a:pt x="0" y="40"/>
                  </a:lnTo>
                  <a:lnTo>
                    <a:pt x="20" y="50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F392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82" name="Freeform 80"/>
            <p:cNvSpPr>
              <a:spLocks/>
            </p:cNvSpPr>
            <p:nvPr/>
          </p:nvSpPr>
          <p:spPr bwMode="auto">
            <a:xfrm>
              <a:off x="3343275" y="92075"/>
              <a:ext cx="60325" cy="260350"/>
            </a:xfrm>
            <a:custGeom>
              <a:avLst/>
              <a:gdLst/>
              <a:ahLst/>
              <a:cxnLst>
                <a:cxn ang="0">
                  <a:pos x="38" y="132"/>
                </a:cxn>
                <a:cxn ang="0">
                  <a:pos x="38" y="0"/>
                </a:cxn>
                <a:cxn ang="0">
                  <a:pos x="38" y="0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0" y="2"/>
                </a:cxn>
                <a:cxn ang="0">
                  <a:pos x="0" y="144"/>
                </a:cxn>
                <a:cxn ang="0">
                  <a:pos x="10" y="144"/>
                </a:cxn>
                <a:cxn ang="0">
                  <a:pos x="10" y="152"/>
                </a:cxn>
                <a:cxn ang="0">
                  <a:pos x="0" y="152"/>
                </a:cxn>
                <a:cxn ang="0">
                  <a:pos x="0" y="164"/>
                </a:cxn>
                <a:cxn ang="0">
                  <a:pos x="0" y="164"/>
                </a:cxn>
                <a:cxn ang="0">
                  <a:pos x="18" y="148"/>
                </a:cxn>
                <a:cxn ang="0">
                  <a:pos x="38" y="132"/>
                </a:cxn>
                <a:cxn ang="0">
                  <a:pos x="38" y="132"/>
                </a:cxn>
              </a:cxnLst>
              <a:rect l="0" t="0" r="r" b="b"/>
              <a:pathLst>
                <a:path w="38" h="164">
                  <a:moveTo>
                    <a:pt x="38" y="132"/>
                  </a:moveTo>
                  <a:lnTo>
                    <a:pt x="38" y="0"/>
                  </a:lnTo>
                  <a:lnTo>
                    <a:pt x="38" y="0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0" y="2"/>
                  </a:lnTo>
                  <a:lnTo>
                    <a:pt x="0" y="144"/>
                  </a:lnTo>
                  <a:lnTo>
                    <a:pt x="10" y="144"/>
                  </a:lnTo>
                  <a:lnTo>
                    <a:pt x="10" y="152"/>
                  </a:lnTo>
                  <a:lnTo>
                    <a:pt x="0" y="152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18" y="148"/>
                  </a:lnTo>
                  <a:lnTo>
                    <a:pt x="38" y="132"/>
                  </a:lnTo>
                  <a:lnTo>
                    <a:pt x="38" y="132"/>
                  </a:lnTo>
                  <a:close/>
                </a:path>
              </a:pathLst>
            </a:custGeom>
            <a:solidFill>
              <a:srgbClr val="F392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83" name="Freeform 81"/>
            <p:cNvSpPr>
              <a:spLocks/>
            </p:cNvSpPr>
            <p:nvPr/>
          </p:nvSpPr>
          <p:spPr bwMode="auto">
            <a:xfrm>
              <a:off x="4540250" y="1606550"/>
              <a:ext cx="31750" cy="50800"/>
            </a:xfrm>
            <a:custGeom>
              <a:avLst/>
              <a:gdLst/>
              <a:ahLst/>
              <a:cxnLst>
                <a:cxn ang="0">
                  <a:pos x="20" y="32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8" y="14"/>
                </a:cxn>
                <a:cxn ang="0">
                  <a:pos x="0" y="30"/>
                </a:cxn>
                <a:cxn ang="0">
                  <a:pos x="8" y="30"/>
                </a:cxn>
                <a:cxn ang="0">
                  <a:pos x="8" y="30"/>
                </a:cxn>
                <a:cxn ang="0">
                  <a:pos x="20" y="32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20" y="32"/>
                  </a:moveTo>
                  <a:lnTo>
                    <a:pt x="20" y="0"/>
                  </a:lnTo>
                  <a:lnTo>
                    <a:pt x="20" y="0"/>
                  </a:lnTo>
                  <a:lnTo>
                    <a:pt x="8" y="14"/>
                  </a:lnTo>
                  <a:lnTo>
                    <a:pt x="0" y="30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rgbClr val="F392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84" name="Freeform 82"/>
            <p:cNvSpPr>
              <a:spLocks/>
            </p:cNvSpPr>
            <p:nvPr/>
          </p:nvSpPr>
          <p:spPr bwMode="auto">
            <a:xfrm>
              <a:off x="4765675" y="1873250"/>
              <a:ext cx="60325" cy="381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402"/>
                </a:cxn>
                <a:cxn ang="0">
                  <a:pos x="22" y="2402"/>
                </a:cxn>
                <a:cxn ang="0">
                  <a:pos x="38" y="2402"/>
                </a:cxn>
                <a:cxn ang="0">
                  <a:pos x="38" y="0"/>
                </a:cxn>
                <a:cxn ang="0">
                  <a:pos x="0" y="0"/>
                </a:cxn>
              </a:cxnLst>
              <a:rect l="0" t="0" r="r" b="b"/>
              <a:pathLst>
                <a:path w="38" h="2402">
                  <a:moveTo>
                    <a:pt x="0" y="0"/>
                  </a:moveTo>
                  <a:lnTo>
                    <a:pt x="0" y="2402"/>
                  </a:lnTo>
                  <a:lnTo>
                    <a:pt x="22" y="2402"/>
                  </a:lnTo>
                  <a:lnTo>
                    <a:pt x="38" y="2402"/>
                  </a:lnTo>
                  <a:lnTo>
                    <a:pt x="3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2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85" name="Freeform 83"/>
            <p:cNvSpPr>
              <a:spLocks/>
            </p:cNvSpPr>
            <p:nvPr/>
          </p:nvSpPr>
          <p:spPr bwMode="auto">
            <a:xfrm>
              <a:off x="3171825" y="0"/>
              <a:ext cx="381000" cy="98425"/>
            </a:xfrm>
            <a:custGeom>
              <a:avLst/>
              <a:gdLst/>
              <a:ahLst/>
              <a:cxnLst>
                <a:cxn ang="0">
                  <a:pos x="108" y="60"/>
                </a:cxn>
                <a:cxn ang="0">
                  <a:pos x="108" y="60"/>
                </a:cxn>
                <a:cxn ang="0">
                  <a:pos x="120" y="62"/>
                </a:cxn>
                <a:cxn ang="0">
                  <a:pos x="120" y="62"/>
                </a:cxn>
                <a:cxn ang="0">
                  <a:pos x="146" y="58"/>
                </a:cxn>
                <a:cxn ang="0">
                  <a:pos x="146" y="58"/>
                </a:cxn>
                <a:cxn ang="0">
                  <a:pos x="160" y="56"/>
                </a:cxn>
                <a:cxn ang="0">
                  <a:pos x="174" y="52"/>
                </a:cxn>
                <a:cxn ang="0">
                  <a:pos x="186" y="46"/>
                </a:cxn>
                <a:cxn ang="0">
                  <a:pos x="200" y="38"/>
                </a:cxn>
                <a:cxn ang="0">
                  <a:pos x="210" y="30"/>
                </a:cxn>
                <a:cxn ang="0">
                  <a:pos x="222" y="22"/>
                </a:cxn>
                <a:cxn ang="0">
                  <a:pos x="232" y="12"/>
                </a:cxn>
                <a:cxn ang="0">
                  <a:pos x="240" y="0"/>
                </a:cxn>
                <a:cxn ang="0">
                  <a:pos x="188" y="0"/>
                </a:cxn>
                <a:cxn ang="0">
                  <a:pos x="188" y="0"/>
                </a:cxn>
                <a:cxn ang="0">
                  <a:pos x="178" y="8"/>
                </a:cxn>
                <a:cxn ang="0">
                  <a:pos x="166" y="14"/>
                </a:cxn>
                <a:cxn ang="0">
                  <a:pos x="154" y="18"/>
                </a:cxn>
                <a:cxn ang="0">
                  <a:pos x="142" y="22"/>
                </a:cxn>
                <a:cxn ang="0">
                  <a:pos x="142" y="22"/>
                </a:cxn>
                <a:cxn ang="0">
                  <a:pos x="152" y="12"/>
                </a:cxn>
                <a:cxn ang="0">
                  <a:pos x="160" y="0"/>
                </a:cxn>
                <a:cxn ang="0">
                  <a:pos x="136" y="0"/>
                </a:cxn>
                <a:cxn ang="0">
                  <a:pos x="136" y="0"/>
                </a:cxn>
                <a:cxn ang="0">
                  <a:pos x="120" y="16"/>
                </a:cxn>
                <a:cxn ang="0">
                  <a:pos x="120" y="16"/>
                </a:cxn>
                <a:cxn ang="0">
                  <a:pos x="106" y="0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90" y="12"/>
                </a:cxn>
                <a:cxn ang="0">
                  <a:pos x="100" y="22"/>
                </a:cxn>
                <a:cxn ang="0">
                  <a:pos x="100" y="22"/>
                </a:cxn>
                <a:cxn ang="0">
                  <a:pos x="86" y="18"/>
                </a:cxn>
                <a:cxn ang="0">
                  <a:pos x="74" y="14"/>
                </a:cxn>
                <a:cxn ang="0">
                  <a:pos x="62" y="8"/>
                </a:cxn>
                <a:cxn ang="0">
                  <a:pos x="5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0" y="12"/>
                </a:cxn>
                <a:cxn ang="0">
                  <a:pos x="22" y="24"/>
                </a:cxn>
                <a:cxn ang="0">
                  <a:pos x="34" y="34"/>
                </a:cxn>
                <a:cxn ang="0">
                  <a:pos x="48" y="42"/>
                </a:cxn>
                <a:cxn ang="0">
                  <a:pos x="62" y="50"/>
                </a:cxn>
                <a:cxn ang="0">
                  <a:pos x="76" y="54"/>
                </a:cxn>
                <a:cxn ang="0">
                  <a:pos x="92" y="58"/>
                </a:cxn>
                <a:cxn ang="0">
                  <a:pos x="108" y="60"/>
                </a:cxn>
                <a:cxn ang="0">
                  <a:pos x="108" y="60"/>
                </a:cxn>
              </a:cxnLst>
              <a:rect l="0" t="0" r="r" b="b"/>
              <a:pathLst>
                <a:path w="240" h="62">
                  <a:moveTo>
                    <a:pt x="108" y="60"/>
                  </a:moveTo>
                  <a:lnTo>
                    <a:pt x="108" y="60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46" y="58"/>
                  </a:lnTo>
                  <a:lnTo>
                    <a:pt x="146" y="58"/>
                  </a:lnTo>
                  <a:lnTo>
                    <a:pt x="160" y="56"/>
                  </a:lnTo>
                  <a:lnTo>
                    <a:pt x="174" y="52"/>
                  </a:lnTo>
                  <a:lnTo>
                    <a:pt x="186" y="46"/>
                  </a:lnTo>
                  <a:lnTo>
                    <a:pt x="200" y="38"/>
                  </a:lnTo>
                  <a:lnTo>
                    <a:pt x="210" y="30"/>
                  </a:lnTo>
                  <a:lnTo>
                    <a:pt x="222" y="22"/>
                  </a:lnTo>
                  <a:lnTo>
                    <a:pt x="232" y="12"/>
                  </a:lnTo>
                  <a:lnTo>
                    <a:pt x="240" y="0"/>
                  </a:lnTo>
                  <a:lnTo>
                    <a:pt x="188" y="0"/>
                  </a:lnTo>
                  <a:lnTo>
                    <a:pt x="188" y="0"/>
                  </a:lnTo>
                  <a:lnTo>
                    <a:pt x="178" y="8"/>
                  </a:lnTo>
                  <a:lnTo>
                    <a:pt x="166" y="14"/>
                  </a:lnTo>
                  <a:lnTo>
                    <a:pt x="154" y="18"/>
                  </a:lnTo>
                  <a:lnTo>
                    <a:pt x="142" y="22"/>
                  </a:lnTo>
                  <a:lnTo>
                    <a:pt x="142" y="22"/>
                  </a:lnTo>
                  <a:lnTo>
                    <a:pt x="152" y="12"/>
                  </a:lnTo>
                  <a:lnTo>
                    <a:pt x="160" y="0"/>
                  </a:lnTo>
                  <a:lnTo>
                    <a:pt x="136" y="0"/>
                  </a:lnTo>
                  <a:lnTo>
                    <a:pt x="136" y="0"/>
                  </a:lnTo>
                  <a:lnTo>
                    <a:pt x="120" y="16"/>
                  </a:lnTo>
                  <a:lnTo>
                    <a:pt x="120" y="16"/>
                  </a:lnTo>
                  <a:lnTo>
                    <a:pt x="106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90" y="12"/>
                  </a:lnTo>
                  <a:lnTo>
                    <a:pt x="100" y="22"/>
                  </a:lnTo>
                  <a:lnTo>
                    <a:pt x="100" y="22"/>
                  </a:lnTo>
                  <a:lnTo>
                    <a:pt x="86" y="18"/>
                  </a:lnTo>
                  <a:lnTo>
                    <a:pt x="74" y="14"/>
                  </a:lnTo>
                  <a:lnTo>
                    <a:pt x="62" y="8"/>
                  </a:lnTo>
                  <a:lnTo>
                    <a:pt x="5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12"/>
                  </a:lnTo>
                  <a:lnTo>
                    <a:pt x="22" y="24"/>
                  </a:lnTo>
                  <a:lnTo>
                    <a:pt x="34" y="34"/>
                  </a:lnTo>
                  <a:lnTo>
                    <a:pt x="48" y="42"/>
                  </a:lnTo>
                  <a:lnTo>
                    <a:pt x="62" y="50"/>
                  </a:lnTo>
                  <a:lnTo>
                    <a:pt x="76" y="54"/>
                  </a:lnTo>
                  <a:lnTo>
                    <a:pt x="92" y="58"/>
                  </a:lnTo>
                  <a:lnTo>
                    <a:pt x="108" y="60"/>
                  </a:lnTo>
                  <a:lnTo>
                    <a:pt x="108" y="60"/>
                  </a:lnTo>
                  <a:close/>
                </a:path>
              </a:pathLst>
            </a:custGeom>
            <a:solidFill>
              <a:srgbClr val="F392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86" name="Freeform 84"/>
            <p:cNvSpPr>
              <a:spLocks/>
            </p:cNvSpPr>
            <p:nvPr/>
          </p:nvSpPr>
          <p:spPr bwMode="auto">
            <a:xfrm>
              <a:off x="3003550" y="212725"/>
              <a:ext cx="57150" cy="107950"/>
            </a:xfrm>
            <a:custGeom>
              <a:avLst/>
              <a:gdLst/>
              <a:ahLst/>
              <a:cxnLst>
                <a:cxn ang="0">
                  <a:pos x="10" y="36"/>
                </a:cxn>
                <a:cxn ang="0">
                  <a:pos x="16" y="48"/>
                </a:cxn>
                <a:cxn ang="0">
                  <a:pos x="20" y="58"/>
                </a:cxn>
                <a:cxn ang="0">
                  <a:pos x="26" y="68"/>
                </a:cxn>
                <a:cxn ang="0">
                  <a:pos x="36" y="62"/>
                </a:cxn>
                <a:cxn ang="0">
                  <a:pos x="30" y="52"/>
                </a:cxn>
                <a:cxn ang="0">
                  <a:pos x="26" y="42"/>
                </a:cxn>
                <a:cxn ang="0">
                  <a:pos x="20" y="32"/>
                </a:cxn>
                <a:cxn ang="0">
                  <a:pos x="14" y="20"/>
                </a:cxn>
                <a:cxn ang="0">
                  <a:pos x="26" y="16"/>
                </a:cxn>
                <a:cxn ang="0">
                  <a:pos x="36" y="10"/>
                </a:cxn>
                <a:cxn ang="0">
                  <a:pos x="30" y="0"/>
                </a:cxn>
                <a:cxn ang="0">
                  <a:pos x="20" y="6"/>
                </a:cxn>
                <a:cxn ang="0">
                  <a:pos x="10" y="10"/>
                </a:cxn>
                <a:cxn ang="0">
                  <a:pos x="0" y="16"/>
                </a:cxn>
                <a:cxn ang="0">
                  <a:pos x="4" y="26"/>
                </a:cxn>
                <a:cxn ang="0">
                  <a:pos x="10" y="36"/>
                </a:cxn>
              </a:cxnLst>
              <a:rect l="0" t="0" r="r" b="b"/>
              <a:pathLst>
                <a:path w="36" h="68">
                  <a:moveTo>
                    <a:pt x="10" y="36"/>
                  </a:moveTo>
                  <a:lnTo>
                    <a:pt x="16" y="48"/>
                  </a:lnTo>
                  <a:lnTo>
                    <a:pt x="20" y="58"/>
                  </a:lnTo>
                  <a:lnTo>
                    <a:pt x="26" y="68"/>
                  </a:lnTo>
                  <a:lnTo>
                    <a:pt x="36" y="62"/>
                  </a:lnTo>
                  <a:lnTo>
                    <a:pt x="30" y="52"/>
                  </a:lnTo>
                  <a:lnTo>
                    <a:pt x="26" y="42"/>
                  </a:lnTo>
                  <a:lnTo>
                    <a:pt x="20" y="32"/>
                  </a:lnTo>
                  <a:lnTo>
                    <a:pt x="14" y="20"/>
                  </a:lnTo>
                  <a:lnTo>
                    <a:pt x="26" y="16"/>
                  </a:lnTo>
                  <a:lnTo>
                    <a:pt x="36" y="10"/>
                  </a:lnTo>
                  <a:lnTo>
                    <a:pt x="30" y="0"/>
                  </a:lnTo>
                  <a:lnTo>
                    <a:pt x="20" y="6"/>
                  </a:lnTo>
                  <a:lnTo>
                    <a:pt x="10" y="10"/>
                  </a:lnTo>
                  <a:lnTo>
                    <a:pt x="0" y="16"/>
                  </a:lnTo>
                  <a:lnTo>
                    <a:pt x="4" y="26"/>
                  </a:lnTo>
                  <a:lnTo>
                    <a:pt x="10" y="36"/>
                  </a:lnTo>
                  <a:close/>
                </a:path>
              </a:pathLst>
            </a:custGeom>
            <a:solidFill>
              <a:srgbClr val="F392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87" name="Freeform 85"/>
            <p:cNvSpPr>
              <a:spLocks/>
            </p:cNvSpPr>
            <p:nvPr/>
          </p:nvSpPr>
          <p:spPr bwMode="auto">
            <a:xfrm>
              <a:off x="3060700" y="212725"/>
              <a:ext cx="50800" cy="82550"/>
            </a:xfrm>
            <a:custGeom>
              <a:avLst/>
              <a:gdLst/>
              <a:ahLst/>
              <a:cxnLst>
                <a:cxn ang="0">
                  <a:pos x="10" y="32"/>
                </a:cxn>
                <a:cxn ang="0">
                  <a:pos x="16" y="42"/>
                </a:cxn>
                <a:cxn ang="0">
                  <a:pos x="20" y="52"/>
                </a:cxn>
                <a:cxn ang="0">
                  <a:pos x="32" y="46"/>
                </a:cxn>
                <a:cxn ang="0">
                  <a:pos x="26" y="36"/>
                </a:cxn>
                <a:cxn ang="0">
                  <a:pos x="20" y="26"/>
                </a:cxn>
                <a:cxn ang="0">
                  <a:pos x="16" y="16"/>
                </a:cxn>
                <a:cxn ang="0">
                  <a:pos x="26" y="10"/>
                </a:cxn>
                <a:cxn ang="0">
                  <a:pos x="20" y="0"/>
                </a:cxn>
                <a:cxn ang="0">
                  <a:pos x="10" y="6"/>
                </a:cxn>
                <a:cxn ang="0">
                  <a:pos x="0" y="10"/>
                </a:cxn>
                <a:cxn ang="0">
                  <a:pos x="4" y="20"/>
                </a:cxn>
                <a:cxn ang="0">
                  <a:pos x="10" y="32"/>
                </a:cxn>
              </a:cxnLst>
              <a:rect l="0" t="0" r="r" b="b"/>
              <a:pathLst>
                <a:path w="32" h="52">
                  <a:moveTo>
                    <a:pt x="10" y="32"/>
                  </a:moveTo>
                  <a:lnTo>
                    <a:pt x="16" y="42"/>
                  </a:lnTo>
                  <a:lnTo>
                    <a:pt x="20" y="52"/>
                  </a:lnTo>
                  <a:lnTo>
                    <a:pt x="32" y="46"/>
                  </a:lnTo>
                  <a:lnTo>
                    <a:pt x="26" y="36"/>
                  </a:lnTo>
                  <a:lnTo>
                    <a:pt x="20" y="26"/>
                  </a:lnTo>
                  <a:lnTo>
                    <a:pt x="16" y="16"/>
                  </a:lnTo>
                  <a:lnTo>
                    <a:pt x="26" y="10"/>
                  </a:lnTo>
                  <a:lnTo>
                    <a:pt x="20" y="0"/>
                  </a:lnTo>
                  <a:lnTo>
                    <a:pt x="10" y="6"/>
                  </a:lnTo>
                  <a:lnTo>
                    <a:pt x="0" y="10"/>
                  </a:lnTo>
                  <a:lnTo>
                    <a:pt x="4" y="20"/>
                  </a:lnTo>
                  <a:lnTo>
                    <a:pt x="10" y="32"/>
                  </a:lnTo>
                  <a:close/>
                </a:path>
              </a:pathLst>
            </a:custGeom>
            <a:solidFill>
              <a:srgbClr val="F392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88" name="Freeform 86"/>
            <p:cNvSpPr>
              <a:spLocks/>
            </p:cNvSpPr>
            <p:nvPr/>
          </p:nvSpPr>
          <p:spPr bwMode="auto">
            <a:xfrm>
              <a:off x="3101975" y="219075"/>
              <a:ext cx="25400" cy="25400"/>
            </a:xfrm>
            <a:custGeom>
              <a:avLst/>
              <a:gdLst/>
              <a:ahLst/>
              <a:cxnLst>
                <a:cxn ang="0">
                  <a:pos x="16" y="12"/>
                </a:cxn>
                <a:cxn ang="0">
                  <a:pos x="10" y="0"/>
                </a:cxn>
                <a:cxn ang="0">
                  <a:pos x="0" y="6"/>
                </a:cxn>
                <a:cxn ang="0">
                  <a:pos x="6" y="16"/>
                </a:cxn>
                <a:cxn ang="0">
                  <a:pos x="16" y="12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lnTo>
                    <a:pt x="10" y="0"/>
                  </a:lnTo>
                  <a:lnTo>
                    <a:pt x="0" y="6"/>
                  </a:lnTo>
                  <a:lnTo>
                    <a:pt x="6" y="16"/>
                  </a:lnTo>
                  <a:lnTo>
                    <a:pt x="16" y="12"/>
                  </a:lnTo>
                  <a:close/>
                </a:path>
              </a:pathLst>
            </a:custGeom>
            <a:solidFill>
              <a:srgbClr val="F392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89" name="Freeform 87"/>
            <p:cNvSpPr>
              <a:spLocks/>
            </p:cNvSpPr>
            <p:nvPr/>
          </p:nvSpPr>
          <p:spPr bwMode="auto">
            <a:xfrm>
              <a:off x="3127375" y="228600"/>
              <a:ext cx="73025" cy="123825"/>
            </a:xfrm>
            <a:custGeom>
              <a:avLst/>
              <a:gdLst/>
              <a:ahLst/>
              <a:cxnLst>
                <a:cxn ang="0">
                  <a:pos x="36" y="58"/>
                </a:cxn>
                <a:cxn ang="0">
                  <a:pos x="40" y="58"/>
                </a:cxn>
                <a:cxn ang="0">
                  <a:pos x="36" y="52"/>
                </a:cxn>
                <a:cxn ang="0">
                  <a:pos x="30" y="42"/>
                </a:cxn>
                <a:cxn ang="0">
                  <a:pos x="26" y="32"/>
                </a:cxn>
                <a:cxn ang="0">
                  <a:pos x="20" y="20"/>
                </a:cxn>
                <a:cxn ang="0">
                  <a:pos x="16" y="10"/>
                </a:cxn>
                <a:cxn ang="0">
                  <a:pos x="10" y="0"/>
                </a:cxn>
                <a:cxn ang="0">
                  <a:pos x="0" y="6"/>
                </a:cxn>
                <a:cxn ang="0">
                  <a:pos x="4" y="16"/>
                </a:cxn>
                <a:cxn ang="0">
                  <a:pos x="10" y="26"/>
                </a:cxn>
                <a:cxn ang="0">
                  <a:pos x="16" y="36"/>
                </a:cxn>
                <a:cxn ang="0">
                  <a:pos x="20" y="46"/>
                </a:cxn>
                <a:cxn ang="0">
                  <a:pos x="26" y="58"/>
                </a:cxn>
                <a:cxn ang="0">
                  <a:pos x="32" y="68"/>
                </a:cxn>
                <a:cxn ang="0">
                  <a:pos x="36" y="78"/>
                </a:cxn>
                <a:cxn ang="0">
                  <a:pos x="46" y="72"/>
                </a:cxn>
                <a:cxn ang="0">
                  <a:pos x="44" y="66"/>
                </a:cxn>
                <a:cxn ang="0">
                  <a:pos x="36" y="66"/>
                </a:cxn>
                <a:cxn ang="0">
                  <a:pos x="36" y="58"/>
                </a:cxn>
              </a:cxnLst>
              <a:rect l="0" t="0" r="r" b="b"/>
              <a:pathLst>
                <a:path w="46" h="78">
                  <a:moveTo>
                    <a:pt x="36" y="58"/>
                  </a:moveTo>
                  <a:lnTo>
                    <a:pt x="40" y="58"/>
                  </a:lnTo>
                  <a:lnTo>
                    <a:pt x="36" y="52"/>
                  </a:lnTo>
                  <a:lnTo>
                    <a:pt x="30" y="42"/>
                  </a:lnTo>
                  <a:lnTo>
                    <a:pt x="26" y="32"/>
                  </a:lnTo>
                  <a:lnTo>
                    <a:pt x="20" y="20"/>
                  </a:lnTo>
                  <a:lnTo>
                    <a:pt x="16" y="10"/>
                  </a:lnTo>
                  <a:lnTo>
                    <a:pt x="10" y="0"/>
                  </a:lnTo>
                  <a:lnTo>
                    <a:pt x="0" y="6"/>
                  </a:lnTo>
                  <a:lnTo>
                    <a:pt x="4" y="16"/>
                  </a:lnTo>
                  <a:lnTo>
                    <a:pt x="10" y="26"/>
                  </a:lnTo>
                  <a:lnTo>
                    <a:pt x="16" y="36"/>
                  </a:lnTo>
                  <a:lnTo>
                    <a:pt x="20" y="46"/>
                  </a:lnTo>
                  <a:lnTo>
                    <a:pt x="26" y="58"/>
                  </a:lnTo>
                  <a:lnTo>
                    <a:pt x="32" y="68"/>
                  </a:lnTo>
                  <a:lnTo>
                    <a:pt x="36" y="78"/>
                  </a:lnTo>
                  <a:lnTo>
                    <a:pt x="46" y="72"/>
                  </a:lnTo>
                  <a:lnTo>
                    <a:pt x="44" y="66"/>
                  </a:lnTo>
                  <a:lnTo>
                    <a:pt x="36" y="66"/>
                  </a:lnTo>
                  <a:lnTo>
                    <a:pt x="36" y="58"/>
                  </a:lnTo>
                  <a:close/>
                </a:path>
              </a:pathLst>
            </a:custGeom>
            <a:solidFill>
              <a:srgbClr val="F392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90" name="Freeform 88"/>
            <p:cNvSpPr>
              <a:spLocks/>
            </p:cNvSpPr>
            <p:nvPr/>
          </p:nvSpPr>
          <p:spPr bwMode="auto">
            <a:xfrm>
              <a:off x="3168650" y="352425"/>
              <a:ext cx="41275" cy="57150"/>
            </a:xfrm>
            <a:custGeom>
              <a:avLst/>
              <a:gdLst/>
              <a:ahLst/>
              <a:cxnLst>
                <a:cxn ang="0">
                  <a:pos x="6" y="16"/>
                </a:cxn>
                <a:cxn ang="0">
                  <a:pos x="10" y="26"/>
                </a:cxn>
                <a:cxn ang="0">
                  <a:pos x="16" y="36"/>
                </a:cxn>
                <a:cxn ang="0">
                  <a:pos x="26" y="32"/>
                </a:cxn>
                <a:cxn ang="0">
                  <a:pos x="22" y="20"/>
                </a:cxn>
                <a:cxn ang="0">
                  <a:pos x="16" y="10"/>
                </a:cxn>
                <a:cxn ang="0">
                  <a:pos x="10" y="0"/>
                </a:cxn>
                <a:cxn ang="0">
                  <a:pos x="0" y="6"/>
                </a:cxn>
                <a:cxn ang="0">
                  <a:pos x="6" y="16"/>
                </a:cxn>
              </a:cxnLst>
              <a:rect l="0" t="0" r="r" b="b"/>
              <a:pathLst>
                <a:path w="26" h="36">
                  <a:moveTo>
                    <a:pt x="6" y="16"/>
                  </a:moveTo>
                  <a:lnTo>
                    <a:pt x="10" y="26"/>
                  </a:lnTo>
                  <a:lnTo>
                    <a:pt x="16" y="36"/>
                  </a:lnTo>
                  <a:lnTo>
                    <a:pt x="26" y="32"/>
                  </a:lnTo>
                  <a:lnTo>
                    <a:pt x="22" y="20"/>
                  </a:lnTo>
                  <a:lnTo>
                    <a:pt x="16" y="10"/>
                  </a:lnTo>
                  <a:lnTo>
                    <a:pt x="10" y="0"/>
                  </a:lnTo>
                  <a:lnTo>
                    <a:pt x="0" y="6"/>
                  </a:lnTo>
                  <a:lnTo>
                    <a:pt x="6" y="16"/>
                  </a:lnTo>
                  <a:close/>
                </a:path>
              </a:pathLst>
            </a:custGeom>
            <a:solidFill>
              <a:srgbClr val="F392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91" name="Freeform 89"/>
            <p:cNvSpPr>
              <a:spLocks/>
            </p:cNvSpPr>
            <p:nvPr/>
          </p:nvSpPr>
          <p:spPr bwMode="auto">
            <a:xfrm>
              <a:off x="3044825" y="409575"/>
              <a:ext cx="174625" cy="133350"/>
            </a:xfrm>
            <a:custGeom>
              <a:avLst/>
              <a:gdLst/>
              <a:ahLst/>
              <a:cxnLst>
                <a:cxn ang="0">
                  <a:pos x="88" y="16"/>
                </a:cxn>
                <a:cxn ang="0">
                  <a:pos x="94" y="26"/>
                </a:cxn>
                <a:cxn ang="0">
                  <a:pos x="84" y="32"/>
                </a:cxn>
                <a:cxn ang="0">
                  <a:pos x="74" y="38"/>
                </a:cxn>
                <a:cxn ang="0">
                  <a:pos x="64" y="42"/>
                </a:cxn>
                <a:cxn ang="0">
                  <a:pos x="52" y="48"/>
                </a:cxn>
                <a:cxn ang="0">
                  <a:pos x="42" y="52"/>
                </a:cxn>
                <a:cxn ang="0">
                  <a:pos x="32" y="58"/>
                </a:cxn>
                <a:cxn ang="0">
                  <a:pos x="22" y="64"/>
                </a:cxn>
                <a:cxn ang="0">
                  <a:pos x="12" y="68"/>
                </a:cxn>
                <a:cxn ang="0">
                  <a:pos x="0" y="74"/>
                </a:cxn>
                <a:cxn ang="0">
                  <a:pos x="6" y="84"/>
                </a:cxn>
                <a:cxn ang="0">
                  <a:pos x="16" y="80"/>
                </a:cxn>
                <a:cxn ang="0">
                  <a:pos x="26" y="74"/>
                </a:cxn>
                <a:cxn ang="0">
                  <a:pos x="38" y="68"/>
                </a:cxn>
                <a:cxn ang="0">
                  <a:pos x="48" y="64"/>
                </a:cxn>
                <a:cxn ang="0">
                  <a:pos x="58" y="58"/>
                </a:cxn>
                <a:cxn ang="0">
                  <a:pos x="68" y="52"/>
                </a:cxn>
                <a:cxn ang="0">
                  <a:pos x="78" y="48"/>
                </a:cxn>
                <a:cxn ang="0">
                  <a:pos x="90" y="42"/>
                </a:cxn>
                <a:cxn ang="0">
                  <a:pos x="100" y="36"/>
                </a:cxn>
                <a:cxn ang="0">
                  <a:pos x="110" y="32"/>
                </a:cxn>
                <a:cxn ang="0">
                  <a:pos x="104" y="22"/>
                </a:cxn>
                <a:cxn ang="0">
                  <a:pos x="100" y="10"/>
                </a:cxn>
                <a:cxn ang="0">
                  <a:pos x="94" y="0"/>
                </a:cxn>
                <a:cxn ang="0">
                  <a:pos x="84" y="6"/>
                </a:cxn>
                <a:cxn ang="0">
                  <a:pos x="88" y="16"/>
                </a:cxn>
              </a:cxnLst>
              <a:rect l="0" t="0" r="r" b="b"/>
              <a:pathLst>
                <a:path w="110" h="84">
                  <a:moveTo>
                    <a:pt x="88" y="16"/>
                  </a:moveTo>
                  <a:lnTo>
                    <a:pt x="94" y="26"/>
                  </a:lnTo>
                  <a:lnTo>
                    <a:pt x="84" y="32"/>
                  </a:lnTo>
                  <a:lnTo>
                    <a:pt x="74" y="38"/>
                  </a:lnTo>
                  <a:lnTo>
                    <a:pt x="64" y="42"/>
                  </a:lnTo>
                  <a:lnTo>
                    <a:pt x="52" y="48"/>
                  </a:lnTo>
                  <a:lnTo>
                    <a:pt x="42" y="52"/>
                  </a:lnTo>
                  <a:lnTo>
                    <a:pt x="32" y="58"/>
                  </a:lnTo>
                  <a:lnTo>
                    <a:pt x="22" y="64"/>
                  </a:lnTo>
                  <a:lnTo>
                    <a:pt x="12" y="68"/>
                  </a:lnTo>
                  <a:lnTo>
                    <a:pt x="0" y="74"/>
                  </a:lnTo>
                  <a:lnTo>
                    <a:pt x="6" y="84"/>
                  </a:lnTo>
                  <a:lnTo>
                    <a:pt x="16" y="80"/>
                  </a:lnTo>
                  <a:lnTo>
                    <a:pt x="26" y="74"/>
                  </a:lnTo>
                  <a:lnTo>
                    <a:pt x="38" y="68"/>
                  </a:lnTo>
                  <a:lnTo>
                    <a:pt x="48" y="64"/>
                  </a:lnTo>
                  <a:lnTo>
                    <a:pt x="58" y="58"/>
                  </a:lnTo>
                  <a:lnTo>
                    <a:pt x="68" y="52"/>
                  </a:lnTo>
                  <a:lnTo>
                    <a:pt x="78" y="48"/>
                  </a:lnTo>
                  <a:lnTo>
                    <a:pt x="90" y="42"/>
                  </a:lnTo>
                  <a:lnTo>
                    <a:pt x="100" y="36"/>
                  </a:lnTo>
                  <a:lnTo>
                    <a:pt x="110" y="32"/>
                  </a:lnTo>
                  <a:lnTo>
                    <a:pt x="104" y="22"/>
                  </a:lnTo>
                  <a:lnTo>
                    <a:pt x="100" y="10"/>
                  </a:lnTo>
                  <a:lnTo>
                    <a:pt x="94" y="0"/>
                  </a:lnTo>
                  <a:lnTo>
                    <a:pt x="84" y="6"/>
                  </a:lnTo>
                  <a:lnTo>
                    <a:pt x="88" y="16"/>
                  </a:lnTo>
                  <a:close/>
                </a:path>
              </a:pathLst>
            </a:custGeom>
            <a:solidFill>
              <a:srgbClr val="F392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92" name="Freeform 90"/>
            <p:cNvSpPr>
              <a:spLocks/>
            </p:cNvSpPr>
            <p:nvPr/>
          </p:nvSpPr>
          <p:spPr bwMode="auto">
            <a:xfrm>
              <a:off x="3013075" y="495300"/>
              <a:ext cx="31750" cy="41275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0" y="4"/>
                </a:cxn>
                <a:cxn ang="0">
                  <a:pos x="6" y="16"/>
                </a:cxn>
                <a:cxn ang="0">
                  <a:pos x="10" y="26"/>
                </a:cxn>
                <a:cxn ang="0">
                  <a:pos x="20" y="20"/>
                </a:cxn>
                <a:cxn ang="0">
                  <a:pos x="16" y="10"/>
                </a:cxn>
                <a:cxn ang="0">
                  <a:pos x="10" y="0"/>
                </a:cxn>
              </a:cxnLst>
              <a:rect l="0" t="0" r="r" b="b"/>
              <a:pathLst>
                <a:path w="20" h="26">
                  <a:moveTo>
                    <a:pt x="10" y="0"/>
                  </a:moveTo>
                  <a:lnTo>
                    <a:pt x="0" y="4"/>
                  </a:lnTo>
                  <a:lnTo>
                    <a:pt x="6" y="16"/>
                  </a:lnTo>
                  <a:lnTo>
                    <a:pt x="10" y="26"/>
                  </a:lnTo>
                  <a:lnTo>
                    <a:pt x="20" y="20"/>
                  </a:lnTo>
                  <a:lnTo>
                    <a:pt x="16" y="1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392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93" name="Freeform 91"/>
            <p:cNvSpPr>
              <a:spLocks/>
            </p:cNvSpPr>
            <p:nvPr/>
          </p:nvSpPr>
          <p:spPr bwMode="auto">
            <a:xfrm>
              <a:off x="2978150" y="469900"/>
              <a:ext cx="34925" cy="4127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6"/>
                </a:cxn>
                <a:cxn ang="0">
                  <a:pos x="6" y="16"/>
                </a:cxn>
                <a:cxn ang="0">
                  <a:pos x="12" y="26"/>
                </a:cxn>
                <a:cxn ang="0">
                  <a:pos x="22" y="20"/>
                </a:cxn>
                <a:cxn ang="0">
                  <a:pos x="16" y="10"/>
                </a:cxn>
                <a:cxn ang="0">
                  <a:pos x="12" y="0"/>
                </a:cxn>
              </a:cxnLst>
              <a:rect l="0" t="0" r="r" b="b"/>
              <a:pathLst>
                <a:path w="22" h="26">
                  <a:moveTo>
                    <a:pt x="12" y="0"/>
                  </a:moveTo>
                  <a:lnTo>
                    <a:pt x="0" y="6"/>
                  </a:lnTo>
                  <a:lnTo>
                    <a:pt x="6" y="16"/>
                  </a:lnTo>
                  <a:lnTo>
                    <a:pt x="12" y="26"/>
                  </a:lnTo>
                  <a:lnTo>
                    <a:pt x="22" y="20"/>
                  </a:lnTo>
                  <a:lnTo>
                    <a:pt x="16" y="1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392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94" name="Freeform 92"/>
            <p:cNvSpPr>
              <a:spLocks/>
            </p:cNvSpPr>
            <p:nvPr/>
          </p:nvSpPr>
          <p:spPr bwMode="auto">
            <a:xfrm>
              <a:off x="2955925" y="460375"/>
              <a:ext cx="22225" cy="2540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4" y="16"/>
                </a:cxn>
                <a:cxn ang="0">
                  <a:pos x="14" y="12"/>
                </a:cxn>
                <a:cxn ang="0">
                  <a:pos x="10" y="0"/>
                </a:cxn>
                <a:cxn ang="0">
                  <a:pos x="0" y="6"/>
                </a:cxn>
              </a:cxnLst>
              <a:rect l="0" t="0" r="r" b="b"/>
              <a:pathLst>
                <a:path w="14" h="16">
                  <a:moveTo>
                    <a:pt x="0" y="6"/>
                  </a:moveTo>
                  <a:lnTo>
                    <a:pt x="4" y="16"/>
                  </a:lnTo>
                  <a:lnTo>
                    <a:pt x="14" y="12"/>
                  </a:lnTo>
                  <a:lnTo>
                    <a:pt x="1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392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95" name="Freeform 93"/>
            <p:cNvSpPr>
              <a:spLocks/>
            </p:cNvSpPr>
            <p:nvPr/>
          </p:nvSpPr>
          <p:spPr bwMode="auto">
            <a:xfrm>
              <a:off x="2921000" y="438150"/>
              <a:ext cx="34925" cy="41275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0" y="4"/>
                </a:cxn>
                <a:cxn ang="0">
                  <a:pos x="6" y="14"/>
                </a:cxn>
                <a:cxn ang="0">
                  <a:pos x="10" y="26"/>
                </a:cxn>
                <a:cxn ang="0">
                  <a:pos x="22" y="20"/>
                </a:cxn>
                <a:cxn ang="0">
                  <a:pos x="16" y="10"/>
                </a:cxn>
                <a:cxn ang="0">
                  <a:pos x="10" y="0"/>
                </a:cxn>
              </a:cxnLst>
              <a:rect l="0" t="0" r="r" b="b"/>
              <a:pathLst>
                <a:path w="22" h="26">
                  <a:moveTo>
                    <a:pt x="10" y="0"/>
                  </a:moveTo>
                  <a:lnTo>
                    <a:pt x="0" y="4"/>
                  </a:lnTo>
                  <a:lnTo>
                    <a:pt x="6" y="14"/>
                  </a:lnTo>
                  <a:lnTo>
                    <a:pt x="10" y="26"/>
                  </a:lnTo>
                  <a:lnTo>
                    <a:pt x="22" y="20"/>
                  </a:lnTo>
                  <a:lnTo>
                    <a:pt x="16" y="1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392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96" name="Freeform 94"/>
            <p:cNvSpPr>
              <a:spLocks/>
            </p:cNvSpPr>
            <p:nvPr/>
          </p:nvSpPr>
          <p:spPr bwMode="auto">
            <a:xfrm>
              <a:off x="2870200" y="361950"/>
              <a:ext cx="60325" cy="92075"/>
            </a:xfrm>
            <a:custGeom>
              <a:avLst/>
              <a:gdLst/>
              <a:ahLst/>
              <a:cxnLst>
                <a:cxn ang="0">
                  <a:pos x="22" y="32"/>
                </a:cxn>
                <a:cxn ang="0">
                  <a:pos x="16" y="22"/>
                </a:cxn>
                <a:cxn ang="0">
                  <a:pos x="26" y="16"/>
                </a:cxn>
                <a:cxn ang="0">
                  <a:pos x="38" y="10"/>
                </a:cxn>
                <a:cxn ang="0">
                  <a:pos x="32" y="0"/>
                </a:cxn>
                <a:cxn ang="0">
                  <a:pos x="22" y="6"/>
                </a:cxn>
                <a:cxn ang="0">
                  <a:pos x="10" y="12"/>
                </a:cxn>
                <a:cxn ang="0">
                  <a:pos x="0" y="16"/>
                </a:cxn>
                <a:cxn ang="0">
                  <a:pos x="6" y="26"/>
                </a:cxn>
                <a:cxn ang="0">
                  <a:pos x="12" y="38"/>
                </a:cxn>
                <a:cxn ang="0">
                  <a:pos x="16" y="48"/>
                </a:cxn>
                <a:cxn ang="0">
                  <a:pos x="22" y="58"/>
                </a:cxn>
                <a:cxn ang="0">
                  <a:pos x="32" y="52"/>
                </a:cxn>
                <a:cxn ang="0">
                  <a:pos x="26" y="42"/>
                </a:cxn>
                <a:cxn ang="0">
                  <a:pos x="22" y="32"/>
                </a:cxn>
              </a:cxnLst>
              <a:rect l="0" t="0" r="r" b="b"/>
              <a:pathLst>
                <a:path w="38" h="58">
                  <a:moveTo>
                    <a:pt x="22" y="32"/>
                  </a:moveTo>
                  <a:lnTo>
                    <a:pt x="16" y="22"/>
                  </a:lnTo>
                  <a:lnTo>
                    <a:pt x="26" y="16"/>
                  </a:lnTo>
                  <a:lnTo>
                    <a:pt x="38" y="10"/>
                  </a:lnTo>
                  <a:lnTo>
                    <a:pt x="32" y="0"/>
                  </a:lnTo>
                  <a:lnTo>
                    <a:pt x="22" y="6"/>
                  </a:lnTo>
                  <a:lnTo>
                    <a:pt x="10" y="12"/>
                  </a:lnTo>
                  <a:lnTo>
                    <a:pt x="0" y="16"/>
                  </a:lnTo>
                  <a:lnTo>
                    <a:pt x="6" y="26"/>
                  </a:lnTo>
                  <a:lnTo>
                    <a:pt x="12" y="38"/>
                  </a:lnTo>
                  <a:lnTo>
                    <a:pt x="16" y="48"/>
                  </a:lnTo>
                  <a:lnTo>
                    <a:pt x="22" y="58"/>
                  </a:lnTo>
                  <a:lnTo>
                    <a:pt x="32" y="52"/>
                  </a:lnTo>
                  <a:lnTo>
                    <a:pt x="26" y="42"/>
                  </a:lnTo>
                  <a:lnTo>
                    <a:pt x="22" y="32"/>
                  </a:lnTo>
                  <a:close/>
                </a:path>
              </a:pathLst>
            </a:custGeom>
            <a:solidFill>
              <a:srgbClr val="F392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97" name="Freeform 95"/>
            <p:cNvSpPr>
              <a:spLocks/>
            </p:cNvSpPr>
            <p:nvPr/>
          </p:nvSpPr>
          <p:spPr bwMode="auto">
            <a:xfrm>
              <a:off x="2860675" y="165100"/>
              <a:ext cx="149225" cy="273050"/>
            </a:xfrm>
            <a:custGeom>
              <a:avLst/>
              <a:gdLst/>
              <a:ahLst/>
              <a:cxnLst>
                <a:cxn ang="0">
                  <a:pos x="64" y="150"/>
                </a:cxn>
                <a:cxn ang="0">
                  <a:pos x="74" y="172"/>
                </a:cxn>
                <a:cxn ang="0">
                  <a:pos x="80" y="156"/>
                </a:cxn>
                <a:cxn ang="0">
                  <a:pos x="70" y="134"/>
                </a:cxn>
                <a:cxn ang="0">
                  <a:pos x="58" y="114"/>
                </a:cxn>
                <a:cxn ang="0">
                  <a:pos x="48" y="94"/>
                </a:cxn>
                <a:cxn ang="0">
                  <a:pos x="38" y="72"/>
                </a:cxn>
                <a:cxn ang="0">
                  <a:pos x="26" y="52"/>
                </a:cxn>
                <a:cxn ang="0">
                  <a:pos x="16" y="30"/>
                </a:cxn>
                <a:cxn ang="0">
                  <a:pos x="22" y="16"/>
                </a:cxn>
                <a:cxn ang="0">
                  <a:pos x="36" y="20"/>
                </a:cxn>
                <a:cxn ang="0">
                  <a:pos x="48" y="40"/>
                </a:cxn>
                <a:cxn ang="0">
                  <a:pos x="58" y="62"/>
                </a:cxn>
                <a:cxn ang="0">
                  <a:pos x="68" y="82"/>
                </a:cxn>
                <a:cxn ang="0">
                  <a:pos x="80" y="104"/>
                </a:cxn>
                <a:cxn ang="0">
                  <a:pos x="94" y="108"/>
                </a:cxn>
                <a:cxn ang="0">
                  <a:pos x="84" y="88"/>
                </a:cxn>
                <a:cxn ang="0">
                  <a:pos x="74" y="66"/>
                </a:cxn>
                <a:cxn ang="0">
                  <a:pos x="78" y="52"/>
                </a:cxn>
                <a:cxn ang="0">
                  <a:pos x="84" y="36"/>
                </a:cxn>
                <a:cxn ang="0">
                  <a:pos x="64" y="46"/>
                </a:cxn>
                <a:cxn ang="0">
                  <a:pos x="52" y="26"/>
                </a:cxn>
                <a:cxn ang="0">
                  <a:pos x="42" y="4"/>
                </a:cxn>
                <a:cxn ang="0">
                  <a:pos x="26" y="0"/>
                </a:cxn>
                <a:cxn ang="0">
                  <a:pos x="6" y="10"/>
                </a:cxn>
                <a:cxn ang="0">
                  <a:pos x="0" y="26"/>
                </a:cxn>
                <a:cxn ang="0">
                  <a:pos x="12" y="46"/>
                </a:cxn>
                <a:cxn ang="0">
                  <a:pos x="22" y="68"/>
                </a:cxn>
                <a:cxn ang="0">
                  <a:pos x="32" y="88"/>
                </a:cxn>
                <a:cxn ang="0">
                  <a:pos x="42" y="108"/>
                </a:cxn>
                <a:cxn ang="0">
                  <a:pos x="54" y="130"/>
                </a:cxn>
                <a:cxn ang="0">
                  <a:pos x="48" y="146"/>
                </a:cxn>
              </a:cxnLst>
              <a:rect l="0" t="0" r="r" b="b"/>
              <a:pathLst>
                <a:path w="94" h="172">
                  <a:moveTo>
                    <a:pt x="58" y="140"/>
                  </a:moveTo>
                  <a:lnTo>
                    <a:pt x="64" y="150"/>
                  </a:lnTo>
                  <a:lnTo>
                    <a:pt x="70" y="160"/>
                  </a:lnTo>
                  <a:lnTo>
                    <a:pt x="74" y="172"/>
                  </a:lnTo>
                  <a:lnTo>
                    <a:pt x="84" y="166"/>
                  </a:lnTo>
                  <a:lnTo>
                    <a:pt x="80" y="156"/>
                  </a:lnTo>
                  <a:lnTo>
                    <a:pt x="74" y="146"/>
                  </a:lnTo>
                  <a:lnTo>
                    <a:pt x="70" y="134"/>
                  </a:lnTo>
                  <a:lnTo>
                    <a:pt x="64" y="124"/>
                  </a:lnTo>
                  <a:lnTo>
                    <a:pt x="58" y="114"/>
                  </a:lnTo>
                  <a:lnTo>
                    <a:pt x="54" y="104"/>
                  </a:lnTo>
                  <a:lnTo>
                    <a:pt x="48" y="94"/>
                  </a:lnTo>
                  <a:lnTo>
                    <a:pt x="42" y="82"/>
                  </a:lnTo>
                  <a:lnTo>
                    <a:pt x="38" y="72"/>
                  </a:lnTo>
                  <a:lnTo>
                    <a:pt x="32" y="62"/>
                  </a:lnTo>
                  <a:lnTo>
                    <a:pt x="26" y="52"/>
                  </a:lnTo>
                  <a:lnTo>
                    <a:pt x="22" y="42"/>
                  </a:lnTo>
                  <a:lnTo>
                    <a:pt x="16" y="30"/>
                  </a:lnTo>
                  <a:lnTo>
                    <a:pt x="12" y="20"/>
                  </a:lnTo>
                  <a:lnTo>
                    <a:pt x="22" y="16"/>
                  </a:lnTo>
                  <a:lnTo>
                    <a:pt x="32" y="10"/>
                  </a:lnTo>
                  <a:lnTo>
                    <a:pt x="36" y="20"/>
                  </a:lnTo>
                  <a:lnTo>
                    <a:pt x="42" y="30"/>
                  </a:lnTo>
                  <a:lnTo>
                    <a:pt x="48" y="40"/>
                  </a:lnTo>
                  <a:lnTo>
                    <a:pt x="52" y="52"/>
                  </a:lnTo>
                  <a:lnTo>
                    <a:pt x="58" y="62"/>
                  </a:lnTo>
                  <a:lnTo>
                    <a:pt x="64" y="72"/>
                  </a:lnTo>
                  <a:lnTo>
                    <a:pt x="68" y="82"/>
                  </a:lnTo>
                  <a:lnTo>
                    <a:pt x="74" y="92"/>
                  </a:lnTo>
                  <a:lnTo>
                    <a:pt x="80" y="104"/>
                  </a:lnTo>
                  <a:lnTo>
                    <a:pt x="84" y="114"/>
                  </a:lnTo>
                  <a:lnTo>
                    <a:pt x="94" y="108"/>
                  </a:lnTo>
                  <a:lnTo>
                    <a:pt x="90" y="98"/>
                  </a:lnTo>
                  <a:lnTo>
                    <a:pt x="84" y="88"/>
                  </a:lnTo>
                  <a:lnTo>
                    <a:pt x="80" y="78"/>
                  </a:lnTo>
                  <a:lnTo>
                    <a:pt x="74" y="66"/>
                  </a:lnTo>
                  <a:lnTo>
                    <a:pt x="68" y="56"/>
                  </a:lnTo>
                  <a:lnTo>
                    <a:pt x="78" y="52"/>
                  </a:lnTo>
                  <a:lnTo>
                    <a:pt x="90" y="46"/>
                  </a:lnTo>
                  <a:lnTo>
                    <a:pt x="84" y="36"/>
                  </a:lnTo>
                  <a:lnTo>
                    <a:pt x="74" y="40"/>
                  </a:lnTo>
                  <a:lnTo>
                    <a:pt x="64" y="46"/>
                  </a:lnTo>
                  <a:lnTo>
                    <a:pt x="58" y="36"/>
                  </a:lnTo>
                  <a:lnTo>
                    <a:pt x="52" y="26"/>
                  </a:lnTo>
                  <a:lnTo>
                    <a:pt x="48" y="14"/>
                  </a:lnTo>
                  <a:lnTo>
                    <a:pt x="42" y="4"/>
                  </a:lnTo>
                  <a:lnTo>
                    <a:pt x="32" y="10"/>
                  </a:lnTo>
                  <a:lnTo>
                    <a:pt x="26" y="0"/>
                  </a:lnTo>
                  <a:lnTo>
                    <a:pt x="16" y="6"/>
                  </a:lnTo>
                  <a:lnTo>
                    <a:pt x="6" y="10"/>
                  </a:lnTo>
                  <a:lnTo>
                    <a:pt x="10" y="20"/>
                  </a:lnTo>
                  <a:lnTo>
                    <a:pt x="0" y="26"/>
                  </a:lnTo>
                  <a:lnTo>
                    <a:pt x="6" y="36"/>
                  </a:lnTo>
                  <a:lnTo>
                    <a:pt x="12" y="46"/>
                  </a:lnTo>
                  <a:lnTo>
                    <a:pt x="16" y="56"/>
                  </a:lnTo>
                  <a:lnTo>
                    <a:pt x="22" y="68"/>
                  </a:lnTo>
                  <a:lnTo>
                    <a:pt x="26" y="78"/>
                  </a:lnTo>
                  <a:lnTo>
                    <a:pt x="32" y="88"/>
                  </a:lnTo>
                  <a:lnTo>
                    <a:pt x="38" y="98"/>
                  </a:lnTo>
                  <a:lnTo>
                    <a:pt x="42" y="108"/>
                  </a:lnTo>
                  <a:lnTo>
                    <a:pt x="48" y="120"/>
                  </a:lnTo>
                  <a:lnTo>
                    <a:pt x="54" y="130"/>
                  </a:lnTo>
                  <a:lnTo>
                    <a:pt x="44" y="134"/>
                  </a:lnTo>
                  <a:lnTo>
                    <a:pt x="48" y="146"/>
                  </a:lnTo>
                  <a:lnTo>
                    <a:pt x="58" y="140"/>
                  </a:lnTo>
                  <a:close/>
                </a:path>
              </a:pathLst>
            </a:custGeom>
            <a:solidFill>
              <a:srgbClr val="F392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98" name="Freeform 96"/>
            <p:cNvSpPr>
              <a:spLocks/>
            </p:cNvSpPr>
            <p:nvPr/>
          </p:nvSpPr>
          <p:spPr bwMode="auto">
            <a:xfrm>
              <a:off x="3476625" y="1260475"/>
              <a:ext cx="295275" cy="231775"/>
            </a:xfrm>
            <a:custGeom>
              <a:avLst/>
              <a:gdLst/>
              <a:ahLst/>
              <a:cxnLst>
                <a:cxn ang="0">
                  <a:pos x="102" y="84"/>
                </a:cxn>
                <a:cxn ang="0">
                  <a:pos x="102" y="146"/>
                </a:cxn>
                <a:cxn ang="0">
                  <a:pos x="102" y="146"/>
                </a:cxn>
                <a:cxn ang="0">
                  <a:pos x="126" y="130"/>
                </a:cxn>
                <a:cxn ang="0">
                  <a:pos x="150" y="112"/>
                </a:cxn>
                <a:cxn ang="0">
                  <a:pos x="162" y="102"/>
                </a:cxn>
                <a:cxn ang="0">
                  <a:pos x="172" y="90"/>
                </a:cxn>
                <a:cxn ang="0">
                  <a:pos x="180" y="78"/>
                </a:cxn>
                <a:cxn ang="0">
                  <a:pos x="184" y="64"/>
                </a:cxn>
                <a:cxn ang="0">
                  <a:pos x="184" y="64"/>
                </a:cxn>
                <a:cxn ang="0">
                  <a:pos x="186" y="54"/>
                </a:cxn>
                <a:cxn ang="0">
                  <a:pos x="186" y="46"/>
                </a:cxn>
                <a:cxn ang="0">
                  <a:pos x="184" y="36"/>
                </a:cxn>
                <a:cxn ang="0">
                  <a:pos x="182" y="28"/>
                </a:cxn>
                <a:cxn ang="0">
                  <a:pos x="176" y="22"/>
                </a:cxn>
                <a:cxn ang="0">
                  <a:pos x="172" y="14"/>
                </a:cxn>
                <a:cxn ang="0">
                  <a:pos x="164" y="10"/>
                </a:cxn>
                <a:cxn ang="0">
                  <a:pos x="158" y="6"/>
                </a:cxn>
                <a:cxn ang="0">
                  <a:pos x="150" y="2"/>
                </a:cxn>
                <a:cxn ang="0">
                  <a:pos x="140" y="0"/>
                </a:cxn>
                <a:cxn ang="0">
                  <a:pos x="132" y="2"/>
                </a:cxn>
                <a:cxn ang="0">
                  <a:pos x="124" y="4"/>
                </a:cxn>
                <a:cxn ang="0">
                  <a:pos x="116" y="8"/>
                </a:cxn>
                <a:cxn ang="0">
                  <a:pos x="108" y="12"/>
                </a:cxn>
                <a:cxn ang="0">
                  <a:pos x="100" y="20"/>
                </a:cxn>
                <a:cxn ang="0">
                  <a:pos x="92" y="30"/>
                </a:cxn>
                <a:cxn ang="0">
                  <a:pos x="92" y="30"/>
                </a:cxn>
                <a:cxn ang="0">
                  <a:pos x="86" y="22"/>
                </a:cxn>
                <a:cxn ang="0">
                  <a:pos x="78" y="14"/>
                </a:cxn>
                <a:cxn ang="0">
                  <a:pos x="70" y="8"/>
                </a:cxn>
                <a:cxn ang="0">
                  <a:pos x="60" y="4"/>
                </a:cxn>
                <a:cxn ang="0">
                  <a:pos x="52" y="4"/>
                </a:cxn>
                <a:cxn ang="0">
                  <a:pos x="44" y="4"/>
                </a:cxn>
                <a:cxn ang="0">
                  <a:pos x="36" y="6"/>
                </a:cxn>
                <a:cxn ang="0">
                  <a:pos x="28" y="8"/>
                </a:cxn>
                <a:cxn ang="0">
                  <a:pos x="20" y="14"/>
                </a:cxn>
                <a:cxn ang="0">
                  <a:pos x="14" y="18"/>
                </a:cxn>
                <a:cxn ang="0">
                  <a:pos x="8" y="26"/>
                </a:cxn>
                <a:cxn ang="0">
                  <a:pos x="4" y="34"/>
                </a:cxn>
                <a:cxn ang="0">
                  <a:pos x="2" y="42"/>
                </a:cxn>
                <a:cxn ang="0">
                  <a:pos x="0" y="50"/>
                </a:cxn>
                <a:cxn ang="0">
                  <a:pos x="0" y="60"/>
                </a:cxn>
                <a:cxn ang="0">
                  <a:pos x="2" y="70"/>
                </a:cxn>
                <a:cxn ang="0">
                  <a:pos x="2" y="70"/>
                </a:cxn>
                <a:cxn ang="0">
                  <a:pos x="8" y="82"/>
                </a:cxn>
                <a:cxn ang="0">
                  <a:pos x="16" y="92"/>
                </a:cxn>
                <a:cxn ang="0">
                  <a:pos x="26" y="104"/>
                </a:cxn>
                <a:cxn ang="0">
                  <a:pos x="36" y="112"/>
                </a:cxn>
                <a:cxn ang="0">
                  <a:pos x="60" y="130"/>
                </a:cxn>
                <a:cxn ang="0">
                  <a:pos x="84" y="144"/>
                </a:cxn>
                <a:cxn ang="0">
                  <a:pos x="84" y="84"/>
                </a:cxn>
                <a:cxn ang="0">
                  <a:pos x="102" y="84"/>
                </a:cxn>
              </a:cxnLst>
              <a:rect l="0" t="0" r="r" b="b"/>
              <a:pathLst>
                <a:path w="186" h="146">
                  <a:moveTo>
                    <a:pt x="102" y="84"/>
                  </a:moveTo>
                  <a:lnTo>
                    <a:pt x="102" y="146"/>
                  </a:lnTo>
                  <a:lnTo>
                    <a:pt x="102" y="146"/>
                  </a:lnTo>
                  <a:lnTo>
                    <a:pt x="126" y="130"/>
                  </a:lnTo>
                  <a:lnTo>
                    <a:pt x="150" y="112"/>
                  </a:lnTo>
                  <a:lnTo>
                    <a:pt x="162" y="102"/>
                  </a:lnTo>
                  <a:lnTo>
                    <a:pt x="172" y="90"/>
                  </a:lnTo>
                  <a:lnTo>
                    <a:pt x="180" y="78"/>
                  </a:lnTo>
                  <a:lnTo>
                    <a:pt x="184" y="64"/>
                  </a:lnTo>
                  <a:lnTo>
                    <a:pt x="184" y="64"/>
                  </a:lnTo>
                  <a:lnTo>
                    <a:pt x="186" y="54"/>
                  </a:lnTo>
                  <a:lnTo>
                    <a:pt x="186" y="46"/>
                  </a:lnTo>
                  <a:lnTo>
                    <a:pt x="184" y="36"/>
                  </a:lnTo>
                  <a:lnTo>
                    <a:pt x="182" y="28"/>
                  </a:lnTo>
                  <a:lnTo>
                    <a:pt x="176" y="22"/>
                  </a:lnTo>
                  <a:lnTo>
                    <a:pt x="172" y="14"/>
                  </a:lnTo>
                  <a:lnTo>
                    <a:pt x="164" y="10"/>
                  </a:lnTo>
                  <a:lnTo>
                    <a:pt x="158" y="6"/>
                  </a:lnTo>
                  <a:lnTo>
                    <a:pt x="150" y="2"/>
                  </a:lnTo>
                  <a:lnTo>
                    <a:pt x="140" y="0"/>
                  </a:lnTo>
                  <a:lnTo>
                    <a:pt x="132" y="2"/>
                  </a:lnTo>
                  <a:lnTo>
                    <a:pt x="124" y="4"/>
                  </a:lnTo>
                  <a:lnTo>
                    <a:pt x="116" y="8"/>
                  </a:lnTo>
                  <a:lnTo>
                    <a:pt x="108" y="12"/>
                  </a:lnTo>
                  <a:lnTo>
                    <a:pt x="100" y="20"/>
                  </a:lnTo>
                  <a:lnTo>
                    <a:pt x="92" y="30"/>
                  </a:lnTo>
                  <a:lnTo>
                    <a:pt x="92" y="30"/>
                  </a:lnTo>
                  <a:lnTo>
                    <a:pt x="86" y="22"/>
                  </a:lnTo>
                  <a:lnTo>
                    <a:pt x="78" y="14"/>
                  </a:lnTo>
                  <a:lnTo>
                    <a:pt x="70" y="8"/>
                  </a:lnTo>
                  <a:lnTo>
                    <a:pt x="60" y="4"/>
                  </a:lnTo>
                  <a:lnTo>
                    <a:pt x="52" y="4"/>
                  </a:lnTo>
                  <a:lnTo>
                    <a:pt x="44" y="4"/>
                  </a:lnTo>
                  <a:lnTo>
                    <a:pt x="36" y="6"/>
                  </a:lnTo>
                  <a:lnTo>
                    <a:pt x="28" y="8"/>
                  </a:lnTo>
                  <a:lnTo>
                    <a:pt x="20" y="14"/>
                  </a:lnTo>
                  <a:lnTo>
                    <a:pt x="14" y="18"/>
                  </a:lnTo>
                  <a:lnTo>
                    <a:pt x="8" y="26"/>
                  </a:lnTo>
                  <a:lnTo>
                    <a:pt x="4" y="34"/>
                  </a:lnTo>
                  <a:lnTo>
                    <a:pt x="2" y="42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2" y="70"/>
                  </a:lnTo>
                  <a:lnTo>
                    <a:pt x="2" y="70"/>
                  </a:lnTo>
                  <a:lnTo>
                    <a:pt x="8" y="82"/>
                  </a:lnTo>
                  <a:lnTo>
                    <a:pt x="16" y="92"/>
                  </a:lnTo>
                  <a:lnTo>
                    <a:pt x="26" y="104"/>
                  </a:lnTo>
                  <a:lnTo>
                    <a:pt x="36" y="112"/>
                  </a:lnTo>
                  <a:lnTo>
                    <a:pt x="60" y="130"/>
                  </a:lnTo>
                  <a:lnTo>
                    <a:pt x="84" y="144"/>
                  </a:lnTo>
                  <a:lnTo>
                    <a:pt x="84" y="84"/>
                  </a:lnTo>
                  <a:lnTo>
                    <a:pt x="102" y="84"/>
                  </a:lnTo>
                  <a:close/>
                </a:path>
              </a:pathLst>
            </a:custGeom>
            <a:solidFill>
              <a:srgbClr val="F392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99" name="Freeform 97"/>
            <p:cNvSpPr>
              <a:spLocks noEditPoints="1"/>
            </p:cNvSpPr>
            <p:nvPr/>
          </p:nvSpPr>
          <p:spPr bwMode="auto">
            <a:xfrm>
              <a:off x="2997200" y="968375"/>
              <a:ext cx="288925" cy="250825"/>
            </a:xfrm>
            <a:custGeom>
              <a:avLst/>
              <a:gdLst/>
              <a:ahLst/>
              <a:cxnLst>
                <a:cxn ang="0">
                  <a:pos x="182" y="74"/>
                </a:cxn>
                <a:cxn ang="0">
                  <a:pos x="182" y="46"/>
                </a:cxn>
                <a:cxn ang="0">
                  <a:pos x="174" y="30"/>
                </a:cxn>
                <a:cxn ang="0">
                  <a:pos x="158" y="22"/>
                </a:cxn>
                <a:cxn ang="0">
                  <a:pos x="124" y="22"/>
                </a:cxn>
                <a:cxn ang="0">
                  <a:pos x="118" y="6"/>
                </a:cxn>
                <a:cxn ang="0">
                  <a:pos x="102" y="0"/>
                </a:cxn>
                <a:cxn ang="0">
                  <a:pos x="94" y="2"/>
                </a:cxn>
                <a:cxn ang="0">
                  <a:pos x="82" y="14"/>
                </a:cxn>
                <a:cxn ang="0">
                  <a:pos x="34" y="22"/>
                </a:cxn>
                <a:cxn ang="0">
                  <a:pos x="24" y="12"/>
                </a:cxn>
                <a:cxn ang="0">
                  <a:pos x="24" y="22"/>
                </a:cxn>
                <a:cxn ang="0">
                  <a:pos x="8" y="30"/>
                </a:cxn>
                <a:cxn ang="0">
                  <a:pos x="0" y="46"/>
                </a:cxn>
                <a:cxn ang="0">
                  <a:pos x="0" y="136"/>
                </a:cxn>
                <a:cxn ang="0">
                  <a:pos x="8" y="152"/>
                </a:cxn>
                <a:cxn ang="0">
                  <a:pos x="24" y="158"/>
                </a:cxn>
                <a:cxn ang="0">
                  <a:pos x="158" y="158"/>
                </a:cxn>
                <a:cxn ang="0">
                  <a:pos x="174" y="152"/>
                </a:cxn>
                <a:cxn ang="0">
                  <a:pos x="182" y="136"/>
                </a:cxn>
                <a:cxn ang="0">
                  <a:pos x="168" y="90"/>
                </a:cxn>
                <a:cxn ang="0">
                  <a:pos x="102" y="136"/>
                </a:cxn>
                <a:cxn ang="0">
                  <a:pos x="94" y="134"/>
                </a:cxn>
                <a:cxn ang="0">
                  <a:pos x="78" y="128"/>
                </a:cxn>
                <a:cxn ang="0">
                  <a:pos x="64" y="116"/>
                </a:cxn>
                <a:cxn ang="0">
                  <a:pos x="58" y="100"/>
                </a:cxn>
                <a:cxn ang="0">
                  <a:pos x="58" y="90"/>
                </a:cxn>
                <a:cxn ang="0">
                  <a:pos x="60" y="72"/>
                </a:cxn>
                <a:cxn ang="0">
                  <a:pos x="70" y="58"/>
                </a:cxn>
                <a:cxn ang="0">
                  <a:pos x="84" y="48"/>
                </a:cxn>
                <a:cxn ang="0">
                  <a:pos x="102" y="46"/>
                </a:cxn>
                <a:cxn ang="0">
                  <a:pos x="112" y="46"/>
                </a:cxn>
                <a:cxn ang="0">
                  <a:pos x="128" y="54"/>
                </a:cxn>
                <a:cxn ang="0">
                  <a:pos x="140" y="66"/>
                </a:cxn>
                <a:cxn ang="0">
                  <a:pos x="146" y="82"/>
                </a:cxn>
                <a:cxn ang="0">
                  <a:pos x="148" y="90"/>
                </a:cxn>
                <a:cxn ang="0">
                  <a:pos x="144" y="108"/>
                </a:cxn>
                <a:cxn ang="0">
                  <a:pos x="134" y="122"/>
                </a:cxn>
                <a:cxn ang="0">
                  <a:pos x="120" y="132"/>
                </a:cxn>
                <a:cxn ang="0">
                  <a:pos x="102" y="136"/>
                </a:cxn>
              </a:cxnLst>
              <a:rect l="0" t="0" r="r" b="b"/>
              <a:pathLst>
                <a:path w="182" h="158">
                  <a:moveTo>
                    <a:pt x="168" y="74"/>
                  </a:moveTo>
                  <a:lnTo>
                    <a:pt x="182" y="74"/>
                  </a:lnTo>
                  <a:lnTo>
                    <a:pt x="182" y="46"/>
                  </a:lnTo>
                  <a:lnTo>
                    <a:pt x="182" y="46"/>
                  </a:lnTo>
                  <a:lnTo>
                    <a:pt x="180" y="36"/>
                  </a:lnTo>
                  <a:lnTo>
                    <a:pt x="174" y="30"/>
                  </a:lnTo>
                  <a:lnTo>
                    <a:pt x="168" y="24"/>
                  </a:lnTo>
                  <a:lnTo>
                    <a:pt x="158" y="22"/>
                  </a:lnTo>
                  <a:lnTo>
                    <a:pt x="124" y="22"/>
                  </a:lnTo>
                  <a:lnTo>
                    <a:pt x="124" y="22"/>
                  </a:lnTo>
                  <a:lnTo>
                    <a:pt x="122" y="14"/>
                  </a:lnTo>
                  <a:lnTo>
                    <a:pt x="118" y="6"/>
                  </a:lnTo>
                  <a:lnTo>
                    <a:pt x="110" y="2"/>
                  </a:lnTo>
                  <a:lnTo>
                    <a:pt x="102" y="0"/>
                  </a:lnTo>
                  <a:lnTo>
                    <a:pt x="102" y="0"/>
                  </a:lnTo>
                  <a:lnTo>
                    <a:pt x="94" y="2"/>
                  </a:lnTo>
                  <a:lnTo>
                    <a:pt x="86" y="6"/>
                  </a:lnTo>
                  <a:lnTo>
                    <a:pt x="82" y="14"/>
                  </a:lnTo>
                  <a:lnTo>
                    <a:pt x="80" y="22"/>
                  </a:lnTo>
                  <a:lnTo>
                    <a:pt x="34" y="22"/>
                  </a:lnTo>
                  <a:lnTo>
                    <a:pt x="34" y="12"/>
                  </a:lnTo>
                  <a:lnTo>
                    <a:pt x="24" y="12"/>
                  </a:lnTo>
                  <a:lnTo>
                    <a:pt x="24" y="22"/>
                  </a:lnTo>
                  <a:lnTo>
                    <a:pt x="24" y="22"/>
                  </a:lnTo>
                  <a:lnTo>
                    <a:pt x="14" y="24"/>
                  </a:lnTo>
                  <a:lnTo>
                    <a:pt x="8" y="30"/>
                  </a:lnTo>
                  <a:lnTo>
                    <a:pt x="2" y="36"/>
                  </a:lnTo>
                  <a:lnTo>
                    <a:pt x="0" y="46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2" y="144"/>
                  </a:lnTo>
                  <a:lnTo>
                    <a:pt x="8" y="152"/>
                  </a:lnTo>
                  <a:lnTo>
                    <a:pt x="14" y="156"/>
                  </a:lnTo>
                  <a:lnTo>
                    <a:pt x="24" y="158"/>
                  </a:lnTo>
                  <a:lnTo>
                    <a:pt x="158" y="158"/>
                  </a:lnTo>
                  <a:lnTo>
                    <a:pt x="158" y="158"/>
                  </a:lnTo>
                  <a:lnTo>
                    <a:pt x="168" y="156"/>
                  </a:lnTo>
                  <a:lnTo>
                    <a:pt x="174" y="152"/>
                  </a:lnTo>
                  <a:lnTo>
                    <a:pt x="180" y="144"/>
                  </a:lnTo>
                  <a:lnTo>
                    <a:pt x="182" y="136"/>
                  </a:lnTo>
                  <a:lnTo>
                    <a:pt x="182" y="90"/>
                  </a:lnTo>
                  <a:lnTo>
                    <a:pt x="168" y="90"/>
                  </a:lnTo>
                  <a:lnTo>
                    <a:pt x="168" y="74"/>
                  </a:lnTo>
                  <a:close/>
                  <a:moveTo>
                    <a:pt x="102" y="136"/>
                  </a:moveTo>
                  <a:lnTo>
                    <a:pt x="102" y="136"/>
                  </a:lnTo>
                  <a:lnTo>
                    <a:pt x="94" y="134"/>
                  </a:lnTo>
                  <a:lnTo>
                    <a:pt x="84" y="132"/>
                  </a:lnTo>
                  <a:lnTo>
                    <a:pt x="78" y="128"/>
                  </a:lnTo>
                  <a:lnTo>
                    <a:pt x="70" y="122"/>
                  </a:lnTo>
                  <a:lnTo>
                    <a:pt x="64" y="116"/>
                  </a:lnTo>
                  <a:lnTo>
                    <a:pt x="60" y="108"/>
                  </a:lnTo>
                  <a:lnTo>
                    <a:pt x="58" y="100"/>
                  </a:lnTo>
                  <a:lnTo>
                    <a:pt x="58" y="90"/>
                  </a:lnTo>
                  <a:lnTo>
                    <a:pt x="58" y="90"/>
                  </a:lnTo>
                  <a:lnTo>
                    <a:pt x="58" y="82"/>
                  </a:lnTo>
                  <a:lnTo>
                    <a:pt x="60" y="72"/>
                  </a:lnTo>
                  <a:lnTo>
                    <a:pt x="64" y="66"/>
                  </a:lnTo>
                  <a:lnTo>
                    <a:pt x="70" y="58"/>
                  </a:lnTo>
                  <a:lnTo>
                    <a:pt x="78" y="54"/>
                  </a:lnTo>
                  <a:lnTo>
                    <a:pt x="84" y="48"/>
                  </a:lnTo>
                  <a:lnTo>
                    <a:pt x="94" y="46"/>
                  </a:lnTo>
                  <a:lnTo>
                    <a:pt x="102" y="46"/>
                  </a:lnTo>
                  <a:lnTo>
                    <a:pt x="102" y="46"/>
                  </a:lnTo>
                  <a:lnTo>
                    <a:pt x="112" y="46"/>
                  </a:lnTo>
                  <a:lnTo>
                    <a:pt x="120" y="48"/>
                  </a:lnTo>
                  <a:lnTo>
                    <a:pt x="128" y="54"/>
                  </a:lnTo>
                  <a:lnTo>
                    <a:pt x="134" y="58"/>
                  </a:lnTo>
                  <a:lnTo>
                    <a:pt x="140" y="66"/>
                  </a:lnTo>
                  <a:lnTo>
                    <a:pt x="144" y="72"/>
                  </a:lnTo>
                  <a:lnTo>
                    <a:pt x="146" y="82"/>
                  </a:lnTo>
                  <a:lnTo>
                    <a:pt x="148" y="90"/>
                  </a:lnTo>
                  <a:lnTo>
                    <a:pt x="148" y="90"/>
                  </a:lnTo>
                  <a:lnTo>
                    <a:pt x="146" y="100"/>
                  </a:lnTo>
                  <a:lnTo>
                    <a:pt x="144" y="108"/>
                  </a:lnTo>
                  <a:lnTo>
                    <a:pt x="140" y="116"/>
                  </a:lnTo>
                  <a:lnTo>
                    <a:pt x="134" y="122"/>
                  </a:lnTo>
                  <a:lnTo>
                    <a:pt x="128" y="128"/>
                  </a:lnTo>
                  <a:lnTo>
                    <a:pt x="120" y="132"/>
                  </a:lnTo>
                  <a:lnTo>
                    <a:pt x="112" y="134"/>
                  </a:lnTo>
                  <a:lnTo>
                    <a:pt x="102" y="136"/>
                  </a:lnTo>
                  <a:lnTo>
                    <a:pt x="102" y="136"/>
                  </a:lnTo>
                  <a:close/>
                </a:path>
              </a:pathLst>
            </a:custGeom>
            <a:solidFill>
              <a:srgbClr val="F392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00" name="Freeform 98"/>
            <p:cNvSpPr>
              <a:spLocks/>
            </p:cNvSpPr>
            <p:nvPr/>
          </p:nvSpPr>
          <p:spPr bwMode="auto">
            <a:xfrm>
              <a:off x="3124200" y="1076325"/>
              <a:ext cx="69850" cy="73025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14" y="2"/>
                </a:cxn>
                <a:cxn ang="0">
                  <a:pos x="6" y="6"/>
                </a:cxn>
                <a:cxn ang="0">
                  <a:pos x="2" y="14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32"/>
                </a:cxn>
                <a:cxn ang="0">
                  <a:pos x="6" y="38"/>
                </a:cxn>
                <a:cxn ang="0">
                  <a:pos x="14" y="44"/>
                </a:cxn>
                <a:cxn ang="0">
                  <a:pos x="22" y="46"/>
                </a:cxn>
                <a:cxn ang="0">
                  <a:pos x="22" y="46"/>
                </a:cxn>
                <a:cxn ang="0">
                  <a:pos x="30" y="44"/>
                </a:cxn>
                <a:cxn ang="0">
                  <a:pos x="38" y="38"/>
                </a:cxn>
                <a:cxn ang="0">
                  <a:pos x="42" y="32"/>
                </a:cxn>
                <a:cxn ang="0">
                  <a:pos x="44" y="22"/>
                </a:cxn>
                <a:cxn ang="0">
                  <a:pos x="44" y="22"/>
                </a:cxn>
                <a:cxn ang="0">
                  <a:pos x="42" y="14"/>
                </a:cxn>
                <a:cxn ang="0">
                  <a:pos x="38" y="6"/>
                </a:cxn>
                <a:cxn ang="0">
                  <a:pos x="30" y="2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44" h="46">
                  <a:moveTo>
                    <a:pt x="22" y="0"/>
                  </a:moveTo>
                  <a:lnTo>
                    <a:pt x="22" y="0"/>
                  </a:lnTo>
                  <a:lnTo>
                    <a:pt x="14" y="2"/>
                  </a:lnTo>
                  <a:lnTo>
                    <a:pt x="6" y="6"/>
                  </a:lnTo>
                  <a:lnTo>
                    <a:pt x="2" y="1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2"/>
                  </a:lnTo>
                  <a:lnTo>
                    <a:pt x="6" y="38"/>
                  </a:lnTo>
                  <a:lnTo>
                    <a:pt x="14" y="44"/>
                  </a:lnTo>
                  <a:lnTo>
                    <a:pt x="22" y="46"/>
                  </a:lnTo>
                  <a:lnTo>
                    <a:pt x="22" y="46"/>
                  </a:lnTo>
                  <a:lnTo>
                    <a:pt x="30" y="44"/>
                  </a:lnTo>
                  <a:lnTo>
                    <a:pt x="38" y="38"/>
                  </a:lnTo>
                  <a:lnTo>
                    <a:pt x="42" y="32"/>
                  </a:lnTo>
                  <a:lnTo>
                    <a:pt x="44" y="22"/>
                  </a:lnTo>
                  <a:lnTo>
                    <a:pt x="44" y="22"/>
                  </a:lnTo>
                  <a:lnTo>
                    <a:pt x="42" y="14"/>
                  </a:lnTo>
                  <a:lnTo>
                    <a:pt x="38" y="6"/>
                  </a:lnTo>
                  <a:lnTo>
                    <a:pt x="30" y="2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92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01" name="Freeform 99"/>
            <p:cNvSpPr>
              <a:spLocks/>
            </p:cNvSpPr>
            <p:nvPr/>
          </p:nvSpPr>
          <p:spPr bwMode="auto">
            <a:xfrm>
              <a:off x="3609975" y="1393825"/>
              <a:ext cx="28575" cy="241300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0"/>
                </a:cxn>
                <a:cxn ang="0">
                  <a:pos x="0" y="60"/>
                </a:cxn>
                <a:cxn ang="0">
                  <a:pos x="0" y="128"/>
                </a:cxn>
                <a:cxn ang="0">
                  <a:pos x="0" y="152"/>
                </a:cxn>
                <a:cxn ang="0">
                  <a:pos x="18" y="152"/>
                </a:cxn>
                <a:cxn ang="0">
                  <a:pos x="18" y="128"/>
                </a:cxn>
                <a:cxn ang="0">
                  <a:pos x="18" y="62"/>
                </a:cxn>
                <a:cxn ang="0">
                  <a:pos x="18" y="0"/>
                </a:cxn>
              </a:cxnLst>
              <a:rect l="0" t="0" r="r" b="b"/>
              <a:pathLst>
                <a:path w="18" h="152">
                  <a:moveTo>
                    <a:pt x="18" y="0"/>
                  </a:moveTo>
                  <a:lnTo>
                    <a:pt x="0" y="0"/>
                  </a:lnTo>
                  <a:lnTo>
                    <a:pt x="0" y="60"/>
                  </a:lnTo>
                  <a:lnTo>
                    <a:pt x="0" y="128"/>
                  </a:lnTo>
                  <a:lnTo>
                    <a:pt x="0" y="152"/>
                  </a:lnTo>
                  <a:lnTo>
                    <a:pt x="18" y="152"/>
                  </a:lnTo>
                  <a:lnTo>
                    <a:pt x="18" y="128"/>
                  </a:lnTo>
                  <a:lnTo>
                    <a:pt x="18" y="62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392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02" name="Rectangle 100"/>
            <p:cNvSpPr>
              <a:spLocks noChangeArrowheads="1"/>
            </p:cNvSpPr>
            <p:nvPr/>
          </p:nvSpPr>
          <p:spPr bwMode="auto">
            <a:xfrm>
              <a:off x="4660900" y="1873250"/>
              <a:ext cx="60325" cy="3813175"/>
            </a:xfrm>
            <a:prstGeom prst="rect">
              <a:avLst/>
            </a:prstGeom>
            <a:solidFill>
              <a:schemeClr val="accent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03" name="Freeform 101"/>
            <p:cNvSpPr>
              <a:spLocks/>
            </p:cNvSpPr>
            <p:nvPr/>
          </p:nvSpPr>
          <p:spPr bwMode="auto">
            <a:xfrm>
              <a:off x="4664075" y="1257300"/>
              <a:ext cx="219075" cy="98425"/>
            </a:xfrm>
            <a:custGeom>
              <a:avLst/>
              <a:gdLst/>
              <a:ahLst/>
              <a:cxnLst>
                <a:cxn ang="0">
                  <a:pos x="42" y="38"/>
                </a:cxn>
                <a:cxn ang="0">
                  <a:pos x="42" y="38"/>
                </a:cxn>
                <a:cxn ang="0">
                  <a:pos x="50" y="38"/>
                </a:cxn>
                <a:cxn ang="0">
                  <a:pos x="64" y="38"/>
                </a:cxn>
                <a:cxn ang="0">
                  <a:pos x="86" y="38"/>
                </a:cxn>
                <a:cxn ang="0">
                  <a:pos x="124" y="38"/>
                </a:cxn>
                <a:cxn ang="0">
                  <a:pos x="138" y="38"/>
                </a:cxn>
                <a:cxn ang="0">
                  <a:pos x="138" y="38"/>
                </a:cxn>
                <a:cxn ang="0">
                  <a:pos x="130" y="18"/>
                </a:cxn>
                <a:cxn ang="0">
                  <a:pos x="122" y="0"/>
                </a:cxn>
                <a:cxn ang="0">
                  <a:pos x="86" y="0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46" y="0"/>
                </a:cxn>
                <a:cxn ang="0">
                  <a:pos x="32" y="2"/>
                </a:cxn>
                <a:cxn ang="0">
                  <a:pos x="24" y="6"/>
                </a:cxn>
                <a:cxn ang="0">
                  <a:pos x="18" y="10"/>
                </a:cxn>
                <a:cxn ang="0">
                  <a:pos x="12" y="16"/>
                </a:cxn>
                <a:cxn ang="0">
                  <a:pos x="8" y="24"/>
                </a:cxn>
                <a:cxn ang="0">
                  <a:pos x="8" y="24"/>
                </a:cxn>
                <a:cxn ang="0">
                  <a:pos x="2" y="40"/>
                </a:cxn>
                <a:cxn ang="0">
                  <a:pos x="0" y="62"/>
                </a:cxn>
                <a:cxn ang="0">
                  <a:pos x="38" y="62"/>
                </a:cxn>
                <a:cxn ang="0">
                  <a:pos x="38" y="62"/>
                </a:cxn>
                <a:cxn ang="0">
                  <a:pos x="40" y="46"/>
                </a:cxn>
                <a:cxn ang="0">
                  <a:pos x="42" y="38"/>
                </a:cxn>
                <a:cxn ang="0">
                  <a:pos x="42" y="38"/>
                </a:cxn>
              </a:cxnLst>
              <a:rect l="0" t="0" r="r" b="b"/>
              <a:pathLst>
                <a:path w="138" h="62">
                  <a:moveTo>
                    <a:pt x="42" y="38"/>
                  </a:moveTo>
                  <a:lnTo>
                    <a:pt x="42" y="38"/>
                  </a:lnTo>
                  <a:lnTo>
                    <a:pt x="50" y="38"/>
                  </a:lnTo>
                  <a:lnTo>
                    <a:pt x="64" y="38"/>
                  </a:lnTo>
                  <a:lnTo>
                    <a:pt x="86" y="38"/>
                  </a:lnTo>
                  <a:lnTo>
                    <a:pt x="124" y="38"/>
                  </a:lnTo>
                  <a:lnTo>
                    <a:pt x="138" y="38"/>
                  </a:lnTo>
                  <a:lnTo>
                    <a:pt x="138" y="38"/>
                  </a:lnTo>
                  <a:lnTo>
                    <a:pt x="130" y="18"/>
                  </a:lnTo>
                  <a:lnTo>
                    <a:pt x="122" y="0"/>
                  </a:lnTo>
                  <a:lnTo>
                    <a:pt x="86" y="0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46" y="0"/>
                  </a:lnTo>
                  <a:lnTo>
                    <a:pt x="32" y="2"/>
                  </a:lnTo>
                  <a:lnTo>
                    <a:pt x="24" y="6"/>
                  </a:lnTo>
                  <a:lnTo>
                    <a:pt x="18" y="10"/>
                  </a:lnTo>
                  <a:lnTo>
                    <a:pt x="12" y="16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2" y="40"/>
                  </a:lnTo>
                  <a:lnTo>
                    <a:pt x="0" y="62"/>
                  </a:lnTo>
                  <a:lnTo>
                    <a:pt x="38" y="62"/>
                  </a:lnTo>
                  <a:lnTo>
                    <a:pt x="38" y="62"/>
                  </a:lnTo>
                  <a:lnTo>
                    <a:pt x="40" y="46"/>
                  </a:lnTo>
                  <a:lnTo>
                    <a:pt x="42" y="38"/>
                  </a:lnTo>
                  <a:lnTo>
                    <a:pt x="42" y="38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04" name="Freeform 102"/>
            <p:cNvSpPr>
              <a:spLocks/>
            </p:cNvSpPr>
            <p:nvPr/>
          </p:nvSpPr>
          <p:spPr bwMode="auto">
            <a:xfrm>
              <a:off x="4924425" y="777875"/>
              <a:ext cx="114300" cy="539750"/>
            </a:xfrm>
            <a:custGeom>
              <a:avLst/>
              <a:gdLst/>
              <a:ahLst/>
              <a:cxnLst>
                <a:cxn ang="0">
                  <a:pos x="34" y="180"/>
                </a:cxn>
                <a:cxn ang="0">
                  <a:pos x="34" y="180"/>
                </a:cxn>
                <a:cxn ang="0">
                  <a:pos x="34" y="208"/>
                </a:cxn>
                <a:cxn ang="0">
                  <a:pos x="34" y="208"/>
                </a:cxn>
                <a:cxn ang="0">
                  <a:pos x="34" y="270"/>
                </a:cxn>
                <a:cxn ang="0">
                  <a:pos x="32" y="290"/>
                </a:cxn>
                <a:cxn ang="0">
                  <a:pos x="30" y="296"/>
                </a:cxn>
                <a:cxn ang="0">
                  <a:pos x="28" y="300"/>
                </a:cxn>
                <a:cxn ang="0">
                  <a:pos x="28" y="300"/>
                </a:cxn>
                <a:cxn ang="0">
                  <a:pos x="26" y="300"/>
                </a:cxn>
                <a:cxn ang="0">
                  <a:pos x="14" y="302"/>
                </a:cxn>
                <a:cxn ang="0">
                  <a:pos x="0" y="302"/>
                </a:cxn>
                <a:cxn ang="0">
                  <a:pos x="0" y="302"/>
                </a:cxn>
                <a:cxn ang="0">
                  <a:pos x="8" y="320"/>
                </a:cxn>
                <a:cxn ang="0">
                  <a:pos x="12" y="340"/>
                </a:cxn>
                <a:cxn ang="0">
                  <a:pos x="14" y="340"/>
                </a:cxn>
                <a:cxn ang="0">
                  <a:pos x="14" y="340"/>
                </a:cxn>
                <a:cxn ang="0">
                  <a:pos x="24" y="338"/>
                </a:cxn>
                <a:cxn ang="0">
                  <a:pos x="36" y="338"/>
                </a:cxn>
                <a:cxn ang="0">
                  <a:pos x="46" y="334"/>
                </a:cxn>
                <a:cxn ang="0">
                  <a:pos x="56" y="326"/>
                </a:cxn>
                <a:cxn ang="0">
                  <a:pos x="56" y="326"/>
                </a:cxn>
                <a:cxn ang="0">
                  <a:pos x="60" y="320"/>
                </a:cxn>
                <a:cxn ang="0">
                  <a:pos x="66" y="312"/>
                </a:cxn>
                <a:cxn ang="0">
                  <a:pos x="68" y="302"/>
                </a:cxn>
                <a:cxn ang="0">
                  <a:pos x="70" y="288"/>
                </a:cxn>
                <a:cxn ang="0">
                  <a:pos x="72" y="256"/>
                </a:cxn>
                <a:cxn ang="0">
                  <a:pos x="72" y="208"/>
                </a:cxn>
                <a:cxn ang="0">
                  <a:pos x="72" y="208"/>
                </a:cxn>
                <a:cxn ang="0">
                  <a:pos x="72" y="180"/>
                </a:cxn>
                <a:cxn ang="0">
                  <a:pos x="72" y="112"/>
                </a:cxn>
                <a:cxn ang="0">
                  <a:pos x="72" y="74"/>
                </a:cxn>
                <a:cxn ang="0">
                  <a:pos x="72" y="0"/>
                </a:cxn>
                <a:cxn ang="0">
                  <a:pos x="72" y="0"/>
                </a:cxn>
                <a:cxn ang="0">
                  <a:pos x="52" y="4"/>
                </a:cxn>
                <a:cxn ang="0">
                  <a:pos x="34" y="6"/>
                </a:cxn>
                <a:cxn ang="0">
                  <a:pos x="34" y="86"/>
                </a:cxn>
                <a:cxn ang="0">
                  <a:pos x="34" y="130"/>
                </a:cxn>
                <a:cxn ang="0">
                  <a:pos x="34" y="180"/>
                </a:cxn>
              </a:cxnLst>
              <a:rect l="0" t="0" r="r" b="b"/>
              <a:pathLst>
                <a:path w="72" h="340">
                  <a:moveTo>
                    <a:pt x="34" y="180"/>
                  </a:moveTo>
                  <a:lnTo>
                    <a:pt x="34" y="180"/>
                  </a:lnTo>
                  <a:lnTo>
                    <a:pt x="34" y="208"/>
                  </a:lnTo>
                  <a:lnTo>
                    <a:pt x="34" y="208"/>
                  </a:lnTo>
                  <a:lnTo>
                    <a:pt x="34" y="270"/>
                  </a:lnTo>
                  <a:lnTo>
                    <a:pt x="32" y="290"/>
                  </a:lnTo>
                  <a:lnTo>
                    <a:pt x="30" y="296"/>
                  </a:lnTo>
                  <a:lnTo>
                    <a:pt x="28" y="300"/>
                  </a:lnTo>
                  <a:lnTo>
                    <a:pt x="28" y="300"/>
                  </a:lnTo>
                  <a:lnTo>
                    <a:pt x="26" y="300"/>
                  </a:lnTo>
                  <a:lnTo>
                    <a:pt x="14" y="302"/>
                  </a:lnTo>
                  <a:lnTo>
                    <a:pt x="0" y="302"/>
                  </a:lnTo>
                  <a:lnTo>
                    <a:pt x="0" y="302"/>
                  </a:lnTo>
                  <a:lnTo>
                    <a:pt x="8" y="320"/>
                  </a:lnTo>
                  <a:lnTo>
                    <a:pt x="12" y="340"/>
                  </a:lnTo>
                  <a:lnTo>
                    <a:pt x="14" y="340"/>
                  </a:lnTo>
                  <a:lnTo>
                    <a:pt x="14" y="340"/>
                  </a:lnTo>
                  <a:lnTo>
                    <a:pt x="24" y="338"/>
                  </a:lnTo>
                  <a:lnTo>
                    <a:pt x="36" y="338"/>
                  </a:lnTo>
                  <a:lnTo>
                    <a:pt x="46" y="334"/>
                  </a:lnTo>
                  <a:lnTo>
                    <a:pt x="56" y="326"/>
                  </a:lnTo>
                  <a:lnTo>
                    <a:pt x="56" y="326"/>
                  </a:lnTo>
                  <a:lnTo>
                    <a:pt x="60" y="320"/>
                  </a:lnTo>
                  <a:lnTo>
                    <a:pt x="66" y="312"/>
                  </a:lnTo>
                  <a:lnTo>
                    <a:pt x="68" y="302"/>
                  </a:lnTo>
                  <a:lnTo>
                    <a:pt x="70" y="288"/>
                  </a:lnTo>
                  <a:lnTo>
                    <a:pt x="72" y="256"/>
                  </a:lnTo>
                  <a:lnTo>
                    <a:pt x="72" y="208"/>
                  </a:lnTo>
                  <a:lnTo>
                    <a:pt x="72" y="208"/>
                  </a:lnTo>
                  <a:lnTo>
                    <a:pt x="72" y="180"/>
                  </a:lnTo>
                  <a:lnTo>
                    <a:pt x="72" y="112"/>
                  </a:lnTo>
                  <a:lnTo>
                    <a:pt x="72" y="74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52" y="4"/>
                  </a:lnTo>
                  <a:lnTo>
                    <a:pt x="34" y="6"/>
                  </a:lnTo>
                  <a:lnTo>
                    <a:pt x="34" y="86"/>
                  </a:lnTo>
                  <a:lnTo>
                    <a:pt x="34" y="130"/>
                  </a:lnTo>
                  <a:lnTo>
                    <a:pt x="34" y="18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05" name="Freeform 103"/>
            <p:cNvSpPr>
              <a:spLocks/>
            </p:cNvSpPr>
            <p:nvPr/>
          </p:nvSpPr>
          <p:spPr bwMode="auto">
            <a:xfrm>
              <a:off x="4660900" y="1416050"/>
              <a:ext cx="60325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28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18" y="22"/>
                </a:cxn>
                <a:cxn ang="0">
                  <a:pos x="38" y="18"/>
                </a:cxn>
                <a:cxn ang="0">
                  <a:pos x="38" y="18"/>
                </a:cxn>
                <a:cxn ang="0">
                  <a:pos x="38" y="0"/>
                </a:cxn>
                <a:cxn ang="0">
                  <a:pos x="0" y="0"/>
                </a:cxn>
              </a:cxnLst>
              <a:rect l="0" t="0" r="r" b="b"/>
              <a:pathLst>
                <a:path w="38" h="30">
                  <a:moveTo>
                    <a:pt x="0" y="0"/>
                  </a:moveTo>
                  <a:lnTo>
                    <a:pt x="0" y="0"/>
                  </a:lnTo>
                  <a:lnTo>
                    <a:pt x="0" y="28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18" y="22"/>
                  </a:lnTo>
                  <a:lnTo>
                    <a:pt x="38" y="18"/>
                  </a:lnTo>
                  <a:lnTo>
                    <a:pt x="38" y="18"/>
                  </a:lnTo>
                  <a:lnTo>
                    <a:pt x="3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06" name="Freeform 104"/>
            <p:cNvSpPr>
              <a:spLocks/>
            </p:cNvSpPr>
            <p:nvPr/>
          </p:nvSpPr>
          <p:spPr bwMode="auto">
            <a:xfrm>
              <a:off x="4660900" y="1504950"/>
              <a:ext cx="60325" cy="307975"/>
            </a:xfrm>
            <a:custGeom>
              <a:avLst/>
              <a:gdLst/>
              <a:ahLst/>
              <a:cxnLst>
                <a:cxn ang="0">
                  <a:pos x="38" y="94"/>
                </a:cxn>
                <a:cxn ang="0">
                  <a:pos x="38" y="0"/>
                </a:cxn>
                <a:cxn ang="0">
                  <a:pos x="38" y="0"/>
                </a:cxn>
                <a:cxn ang="0">
                  <a:pos x="18" y="6"/>
                </a:cxn>
                <a:cxn ang="0">
                  <a:pos x="0" y="16"/>
                </a:cxn>
                <a:cxn ang="0">
                  <a:pos x="0" y="72"/>
                </a:cxn>
                <a:cxn ang="0">
                  <a:pos x="0" y="114"/>
                </a:cxn>
                <a:cxn ang="0">
                  <a:pos x="0" y="194"/>
                </a:cxn>
                <a:cxn ang="0">
                  <a:pos x="38" y="194"/>
                </a:cxn>
                <a:cxn ang="0">
                  <a:pos x="38" y="148"/>
                </a:cxn>
                <a:cxn ang="0">
                  <a:pos x="38" y="94"/>
                </a:cxn>
              </a:cxnLst>
              <a:rect l="0" t="0" r="r" b="b"/>
              <a:pathLst>
                <a:path w="38" h="194">
                  <a:moveTo>
                    <a:pt x="38" y="94"/>
                  </a:moveTo>
                  <a:lnTo>
                    <a:pt x="38" y="0"/>
                  </a:lnTo>
                  <a:lnTo>
                    <a:pt x="38" y="0"/>
                  </a:lnTo>
                  <a:lnTo>
                    <a:pt x="18" y="6"/>
                  </a:lnTo>
                  <a:lnTo>
                    <a:pt x="0" y="16"/>
                  </a:lnTo>
                  <a:lnTo>
                    <a:pt x="0" y="72"/>
                  </a:lnTo>
                  <a:lnTo>
                    <a:pt x="0" y="114"/>
                  </a:lnTo>
                  <a:lnTo>
                    <a:pt x="0" y="194"/>
                  </a:lnTo>
                  <a:lnTo>
                    <a:pt x="38" y="194"/>
                  </a:lnTo>
                  <a:lnTo>
                    <a:pt x="38" y="148"/>
                  </a:lnTo>
                  <a:lnTo>
                    <a:pt x="38" y="94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07" name="Freeform 105"/>
            <p:cNvSpPr>
              <a:spLocks/>
            </p:cNvSpPr>
            <p:nvPr/>
          </p:nvSpPr>
          <p:spPr bwMode="auto">
            <a:xfrm>
              <a:off x="4476750" y="0"/>
              <a:ext cx="933450" cy="7874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68" y="14"/>
                </a:cxn>
                <a:cxn ang="0">
                  <a:pos x="46" y="46"/>
                </a:cxn>
                <a:cxn ang="0">
                  <a:pos x="28" y="80"/>
                </a:cxn>
                <a:cxn ang="0">
                  <a:pos x="14" y="116"/>
                </a:cxn>
                <a:cxn ang="0">
                  <a:pos x="8" y="136"/>
                </a:cxn>
                <a:cxn ang="0">
                  <a:pos x="0" y="194"/>
                </a:cxn>
                <a:cxn ang="0">
                  <a:pos x="4" y="252"/>
                </a:cxn>
                <a:cxn ang="0">
                  <a:pos x="20" y="308"/>
                </a:cxn>
                <a:cxn ang="0">
                  <a:pos x="44" y="358"/>
                </a:cxn>
                <a:cxn ang="0">
                  <a:pos x="78" y="402"/>
                </a:cxn>
                <a:cxn ang="0">
                  <a:pos x="120" y="440"/>
                </a:cxn>
                <a:cxn ang="0">
                  <a:pos x="170" y="470"/>
                </a:cxn>
                <a:cxn ang="0">
                  <a:pos x="228" y="488"/>
                </a:cxn>
                <a:cxn ang="0">
                  <a:pos x="250" y="494"/>
                </a:cxn>
                <a:cxn ang="0">
                  <a:pos x="294" y="496"/>
                </a:cxn>
                <a:cxn ang="0">
                  <a:pos x="316" y="496"/>
                </a:cxn>
                <a:cxn ang="0">
                  <a:pos x="354" y="490"/>
                </a:cxn>
                <a:cxn ang="0">
                  <a:pos x="376" y="486"/>
                </a:cxn>
                <a:cxn ang="0">
                  <a:pos x="418" y="470"/>
                </a:cxn>
                <a:cxn ang="0">
                  <a:pos x="438" y="460"/>
                </a:cxn>
                <a:cxn ang="0">
                  <a:pos x="476" y="434"/>
                </a:cxn>
                <a:cxn ang="0">
                  <a:pos x="494" y="418"/>
                </a:cxn>
                <a:cxn ang="0">
                  <a:pos x="526" y="382"/>
                </a:cxn>
                <a:cxn ang="0">
                  <a:pos x="554" y="340"/>
                </a:cxn>
                <a:cxn ang="0">
                  <a:pos x="574" y="294"/>
                </a:cxn>
                <a:cxn ang="0">
                  <a:pos x="580" y="270"/>
                </a:cxn>
                <a:cxn ang="0">
                  <a:pos x="586" y="232"/>
                </a:cxn>
                <a:cxn ang="0">
                  <a:pos x="584" y="160"/>
                </a:cxn>
                <a:cxn ang="0">
                  <a:pos x="566" y="90"/>
                </a:cxn>
                <a:cxn ang="0">
                  <a:pos x="530" y="28"/>
                </a:cxn>
                <a:cxn ang="0">
                  <a:pos x="508" y="0"/>
                </a:cxn>
              </a:cxnLst>
              <a:rect l="0" t="0" r="r" b="b"/>
              <a:pathLst>
                <a:path w="588" h="496">
                  <a:moveTo>
                    <a:pt x="508" y="0"/>
                  </a:moveTo>
                  <a:lnTo>
                    <a:pt x="80" y="0"/>
                  </a:lnTo>
                  <a:lnTo>
                    <a:pt x="80" y="0"/>
                  </a:lnTo>
                  <a:lnTo>
                    <a:pt x="68" y="14"/>
                  </a:lnTo>
                  <a:lnTo>
                    <a:pt x="56" y="30"/>
                  </a:lnTo>
                  <a:lnTo>
                    <a:pt x="46" y="46"/>
                  </a:lnTo>
                  <a:lnTo>
                    <a:pt x="36" y="62"/>
                  </a:lnTo>
                  <a:lnTo>
                    <a:pt x="28" y="80"/>
                  </a:lnTo>
                  <a:lnTo>
                    <a:pt x="20" y="98"/>
                  </a:lnTo>
                  <a:lnTo>
                    <a:pt x="14" y="116"/>
                  </a:lnTo>
                  <a:lnTo>
                    <a:pt x="8" y="136"/>
                  </a:lnTo>
                  <a:lnTo>
                    <a:pt x="8" y="136"/>
                  </a:lnTo>
                  <a:lnTo>
                    <a:pt x="2" y="166"/>
                  </a:lnTo>
                  <a:lnTo>
                    <a:pt x="0" y="194"/>
                  </a:lnTo>
                  <a:lnTo>
                    <a:pt x="0" y="224"/>
                  </a:lnTo>
                  <a:lnTo>
                    <a:pt x="4" y="252"/>
                  </a:lnTo>
                  <a:lnTo>
                    <a:pt x="10" y="280"/>
                  </a:lnTo>
                  <a:lnTo>
                    <a:pt x="20" y="308"/>
                  </a:lnTo>
                  <a:lnTo>
                    <a:pt x="30" y="334"/>
                  </a:lnTo>
                  <a:lnTo>
                    <a:pt x="44" y="358"/>
                  </a:lnTo>
                  <a:lnTo>
                    <a:pt x="60" y="382"/>
                  </a:lnTo>
                  <a:lnTo>
                    <a:pt x="78" y="402"/>
                  </a:lnTo>
                  <a:lnTo>
                    <a:pt x="98" y="422"/>
                  </a:lnTo>
                  <a:lnTo>
                    <a:pt x="120" y="440"/>
                  </a:lnTo>
                  <a:lnTo>
                    <a:pt x="146" y="456"/>
                  </a:lnTo>
                  <a:lnTo>
                    <a:pt x="170" y="470"/>
                  </a:lnTo>
                  <a:lnTo>
                    <a:pt x="198" y="480"/>
                  </a:lnTo>
                  <a:lnTo>
                    <a:pt x="228" y="488"/>
                  </a:lnTo>
                  <a:lnTo>
                    <a:pt x="228" y="488"/>
                  </a:lnTo>
                  <a:lnTo>
                    <a:pt x="250" y="494"/>
                  </a:lnTo>
                  <a:lnTo>
                    <a:pt x="272" y="496"/>
                  </a:lnTo>
                  <a:lnTo>
                    <a:pt x="294" y="496"/>
                  </a:lnTo>
                  <a:lnTo>
                    <a:pt x="316" y="496"/>
                  </a:lnTo>
                  <a:lnTo>
                    <a:pt x="316" y="496"/>
                  </a:lnTo>
                  <a:lnTo>
                    <a:pt x="334" y="494"/>
                  </a:lnTo>
                  <a:lnTo>
                    <a:pt x="354" y="490"/>
                  </a:lnTo>
                  <a:lnTo>
                    <a:pt x="354" y="490"/>
                  </a:lnTo>
                  <a:lnTo>
                    <a:pt x="376" y="486"/>
                  </a:lnTo>
                  <a:lnTo>
                    <a:pt x="398" y="478"/>
                  </a:lnTo>
                  <a:lnTo>
                    <a:pt x="418" y="470"/>
                  </a:lnTo>
                  <a:lnTo>
                    <a:pt x="438" y="460"/>
                  </a:lnTo>
                  <a:lnTo>
                    <a:pt x="438" y="460"/>
                  </a:lnTo>
                  <a:lnTo>
                    <a:pt x="458" y="448"/>
                  </a:lnTo>
                  <a:lnTo>
                    <a:pt x="476" y="434"/>
                  </a:lnTo>
                  <a:lnTo>
                    <a:pt x="476" y="434"/>
                  </a:lnTo>
                  <a:lnTo>
                    <a:pt x="494" y="418"/>
                  </a:lnTo>
                  <a:lnTo>
                    <a:pt x="512" y="400"/>
                  </a:lnTo>
                  <a:lnTo>
                    <a:pt x="526" y="382"/>
                  </a:lnTo>
                  <a:lnTo>
                    <a:pt x="540" y="362"/>
                  </a:lnTo>
                  <a:lnTo>
                    <a:pt x="554" y="340"/>
                  </a:lnTo>
                  <a:lnTo>
                    <a:pt x="564" y="318"/>
                  </a:lnTo>
                  <a:lnTo>
                    <a:pt x="574" y="294"/>
                  </a:lnTo>
                  <a:lnTo>
                    <a:pt x="580" y="270"/>
                  </a:lnTo>
                  <a:lnTo>
                    <a:pt x="580" y="270"/>
                  </a:lnTo>
                  <a:lnTo>
                    <a:pt x="584" y="252"/>
                  </a:lnTo>
                  <a:lnTo>
                    <a:pt x="586" y="232"/>
                  </a:lnTo>
                  <a:lnTo>
                    <a:pt x="588" y="196"/>
                  </a:lnTo>
                  <a:lnTo>
                    <a:pt x="584" y="160"/>
                  </a:lnTo>
                  <a:lnTo>
                    <a:pt x="578" y="124"/>
                  </a:lnTo>
                  <a:lnTo>
                    <a:pt x="566" y="90"/>
                  </a:lnTo>
                  <a:lnTo>
                    <a:pt x="550" y="58"/>
                  </a:lnTo>
                  <a:lnTo>
                    <a:pt x="530" y="28"/>
                  </a:lnTo>
                  <a:lnTo>
                    <a:pt x="508" y="0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08" name="Freeform 106"/>
            <p:cNvSpPr>
              <a:spLocks/>
            </p:cNvSpPr>
            <p:nvPr/>
          </p:nvSpPr>
          <p:spPr bwMode="auto">
            <a:xfrm>
              <a:off x="3937000" y="1546225"/>
              <a:ext cx="117475" cy="219075"/>
            </a:xfrm>
            <a:custGeom>
              <a:avLst/>
              <a:gdLst/>
              <a:ahLst/>
              <a:cxnLst>
                <a:cxn ang="0">
                  <a:pos x="44" y="84"/>
                </a:cxn>
                <a:cxn ang="0">
                  <a:pos x="44" y="90"/>
                </a:cxn>
                <a:cxn ang="0">
                  <a:pos x="54" y="112"/>
                </a:cxn>
                <a:cxn ang="0">
                  <a:pos x="74" y="130"/>
                </a:cxn>
                <a:cxn ang="0">
                  <a:pos x="68" y="112"/>
                </a:cxn>
                <a:cxn ang="0">
                  <a:pos x="64" y="94"/>
                </a:cxn>
                <a:cxn ang="0">
                  <a:pos x="56" y="60"/>
                </a:cxn>
                <a:cxn ang="0">
                  <a:pos x="42" y="36"/>
                </a:cxn>
                <a:cxn ang="0">
                  <a:pos x="20" y="12"/>
                </a:cxn>
                <a:cxn ang="0">
                  <a:pos x="4" y="0"/>
                </a:cxn>
                <a:cxn ang="0">
                  <a:pos x="0" y="32"/>
                </a:cxn>
                <a:cxn ang="0">
                  <a:pos x="6" y="64"/>
                </a:cxn>
                <a:cxn ang="0">
                  <a:pos x="18" y="94"/>
                </a:cxn>
                <a:cxn ang="0">
                  <a:pos x="38" y="118"/>
                </a:cxn>
                <a:cxn ang="0">
                  <a:pos x="48" y="126"/>
                </a:cxn>
                <a:cxn ang="0">
                  <a:pos x="60" y="132"/>
                </a:cxn>
                <a:cxn ang="0">
                  <a:pos x="70" y="138"/>
                </a:cxn>
                <a:cxn ang="0">
                  <a:pos x="48" y="118"/>
                </a:cxn>
                <a:cxn ang="0">
                  <a:pos x="36" y="94"/>
                </a:cxn>
                <a:cxn ang="0">
                  <a:pos x="30" y="90"/>
                </a:cxn>
                <a:cxn ang="0">
                  <a:pos x="26" y="86"/>
                </a:cxn>
                <a:cxn ang="0">
                  <a:pos x="20" y="82"/>
                </a:cxn>
                <a:cxn ang="0">
                  <a:pos x="20" y="82"/>
                </a:cxn>
                <a:cxn ang="0">
                  <a:pos x="20" y="82"/>
                </a:cxn>
                <a:cxn ang="0">
                  <a:pos x="20" y="80"/>
                </a:cxn>
                <a:cxn ang="0">
                  <a:pos x="20" y="78"/>
                </a:cxn>
                <a:cxn ang="0">
                  <a:pos x="22" y="78"/>
                </a:cxn>
                <a:cxn ang="0">
                  <a:pos x="22" y="78"/>
                </a:cxn>
                <a:cxn ang="0">
                  <a:pos x="28" y="82"/>
                </a:cxn>
                <a:cxn ang="0">
                  <a:pos x="34" y="86"/>
                </a:cxn>
                <a:cxn ang="0">
                  <a:pos x="34" y="86"/>
                </a:cxn>
                <a:cxn ang="0">
                  <a:pos x="26" y="60"/>
                </a:cxn>
                <a:cxn ang="0">
                  <a:pos x="24" y="50"/>
                </a:cxn>
                <a:cxn ang="0">
                  <a:pos x="24" y="48"/>
                </a:cxn>
                <a:cxn ang="0">
                  <a:pos x="26" y="46"/>
                </a:cxn>
                <a:cxn ang="0">
                  <a:pos x="32" y="48"/>
                </a:cxn>
                <a:cxn ang="0">
                  <a:pos x="36" y="58"/>
                </a:cxn>
                <a:cxn ang="0">
                  <a:pos x="40" y="78"/>
                </a:cxn>
                <a:cxn ang="0">
                  <a:pos x="44" y="70"/>
                </a:cxn>
                <a:cxn ang="0">
                  <a:pos x="48" y="58"/>
                </a:cxn>
                <a:cxn ang="0">
                  <a:pos x="52" y="56"/>
                </a:cxn>
                <a:cxn ang="0">
                  <a:pos x="52" y="58"/>
                </a:cxn>
                <a:cxn ang="0">
                  <a:pos x="52" y="60"/>
                </a:cxn>
                <a:cxn ang="0">
                  <a:pos x="44" y="84"/>
                </a:cxn>
              </a:cxnLst>
              <a:rect l="0" t="0" r="r" b="b"/>
              <a:pathLst>
                <a:path w="74" h="138">
                  <a:moveTo>
                    <a:pt x="44" y="84"/>
                  </a:moveTo>
                  <a:lnTo>
                    <a:pt x="44" y="84"/>
                  </a:lnTo>
                  <a:lnTo>
                    <a:pt x="44" y="90"/>
                  </a:lnTo>
                  <a:lnTo>
                    <a:pt x="44" y="90"/>
                  </a:lnTo>
                  <a:lnTo>
                    <a:pt x="48" y="102"/>
                  </a:lnTo>
                  <a:lnTo>
                    <a:pt x="54" y="112"/>
                  </a:lnTo>
                  <a:lnTo>
                    <a:pt x="64" y="120"/>
                  </a:lnTo>
                  <a:lnTo>
                    <a:pt x="74" y="130"/>
                  </a:lnTo>
                  <a:lnTo>
                    <a:pt x="74" y="130"/>
                  </a:lnTo>
                  <a:lnTo>
                    <a:pt x="68" y="112"/>
                  </a:lnTo>
                  <a:lnTo>
                    <a:pt x="64" y="94"/>
                  </a:lnTo>
                  <a:lnTo>
                    <a:pt x="64" y="94"/>
                  </a:lnTo>
                  <a:lnTo>
                    <a:pt x="60" y="72"/>
                  </a:lnTo>
                  <a:lnTo>
                    <a:pt x="56" y="60"/>
                  </a:lnTo>
                  <a:lnTo>
                    <a:pt x="50" y="48"/>
                  </a:lnTo>
                  <a:lnTo>
                    <a:pt x="42" y="36"/>
                  </a:lnTo>
                  <a:lnTo>
                    <a:pt x="32" y="24"/>
                  </a:lnTo>
                  <a:lnTo>
                    <a:pt x="20" y="12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16"/>
                  </a:lnTo>
                  <a:lnTo>
                    <a:pt x="0" y="32"/>
                  </a:lnTo>
                  <a:lnTo>
                    <a:pt x="2" y="48"/>
                  </a:lnTo>
                  <a:lnTo>
                    <a:pt x="6" y="64"/>
                  </a:lnTo>
                  <a:lnTo>
                    <a:pt x="10" y="80"/>
                  </a:lnTo>
                  <a:lnTo>
                    <a:pt x="18" y="94"/>
                  </a:lnTo>
                  <a:lnTo>
                    <a:pt x="28" y="106"/>
                  </a:lnTo>
                  <a:lnTo>
                    <a:pt x="38" y="118"/>
                  </a:lnTo>
                  <a:lnTo>
                    <a:pt x="38" y="118"/>
                  </a:lnTo>
                  <a:lnTo>
                    <a:pt x="48" y="126"/>
                  </a:lnTo>
                  <a:lnTo>
                    <a:pt x="60" y="132"/>
                  </a:lnTo>
                  <a:lnTo>
                    <a:pt x="60" y="132"/>
                  </a:lnTo>
                  <a:lnTo>
                    <a:pt x="70" y="138"/>
                  </a:lnTo>
                  <a:lnTo>
                    <a:pt x="70" y="138"/>
                  </a:lnTo>
                  <a:lnTo>
                    <a:pt x="58" y="128"/>
                  </a:lnTo>
                  <a:lnTo>
                    <a:pt x="48" y="118"/>
                  </a:lnTo>
                  <a:lnTo>
                    <a:pt x="42" y="106"/>
                  </a:lnTo>
                  <a:lnTo>
                    <a:pt x="36" y="94"/>
                  </a:lnTo>
                  <a:lnTo>
                    <a:pt x="36" y="94"/>
                  </a:lnTo>
                  <a:lnTo>
                    <a:pt x="30" y="90"/>
                  </a:lnTo>
                  <a:lnTo>
                    <a:pt x="30" y="90"/>
                  </a:lnTo>
                  <a:lnTo>
                    <a:pt x="26" y="86"/>
                  </a:lnTo>
                  <a:lnTo>
                    <a:pt x="26" y="86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18" y="80"/>
                  </a:lnTo>
                  <a:lnTo>
                    <a:pt x="20" y="80"/>
                  </a:lnTo>
                  <a:lnTo>
                    <a:pt x="20" y="80"/>
                  </a:lnTo>
                  <a:lnTo>
                    <a:pt x="20" y="78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28" y="82"/>
                  </a:lnTo>
                  <a:lnTo>
                    <a:pt x="28" y="82"/>
                  </a:lnTo>
                  <a:lnTo>
                    <a:pt x="34" y="86"/>
                  </a:lnTo>
                  <a:lnTo>
                    <a:pt x="34" y="86"/>
                  </a:lnTo>
                  <a:lnTo>
                    <a:pt x="34" y="86"/>
                  </a:lnTo>
                  <a:lnTo>
                    <a:pt x="34" y="86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24" y="48"/>
                  </a:lnTo>
                  <a:lnTo>
                    <a:pt x="26" y="46"/>
                  </a:lnTo>
                  <a:lnTo>
                    <a:pt x="26" y="46"/>
                  </a:lnTo>
                  <a:lnTo>
                    <a:pt x="30" y="46"/>
                  </a:lnTo>
                  <a:lnTo>
                    <a:pt x="32" y="48"/>
                  </a:lnTo>
                  <a:lnTo>
                    <a:pt x="32" y="48"/>
                  </a:lnTo>
                  <a:lnTo>
                    <a:pt x="36" y="58"/>
                  </a:lnTo>
                  <a:lnTo>
                    <a:pt x="36" y="58"/>
                  </a:lnTo>
                  <a:lnTo>
                    <a:pt x="40" y="78"/>
                  </a:lnTo>
                  <a:lnTo>
                    <a:pt x="40" y="78"/>
                  </a:lnTo>
                  <a:lnTo>
                    <a:pt x="44" y="70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50" y="56"/>
                  </a:lnTo>
                  <a:lnTo>
                    <a:pt x="52" y="56"/>
                  </a:lnTo>
                  <a:lnTo>
                    <a:pt x="52" y="56"/>
                  </a:lnTo>
                  <a:lnTo>
                    <a:pt x="52" y="58"/>
                  </a:lnTo>
                  <a:lnTo>
                    <a:pt x="52" y="60"/>
                  </a:lnTo>
                  <a:lnTo>
                    <a:pt x="52" y="60"/>
                  </a:lnTo>
                  <a:lnTo>
                    <a:pt x="46" y="74"/>
                  </a:lnTo>
                  <a:lnTo>
                    <a:pt x="44" y="84"/>
                  </a:lnTo>
                  <a:lnTo>
                    <a:pt x="44" y="84"/>
                  </a:lnTo>
                  <a:close/>
                </a:path>
              </a:pathLst>
            </a:custGeom>
            <a:solidFill>
              <a:srgbClr val="246D0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09" name="Freeform 107"/>
            <p:cNvSpPr>
              <a:spLocks/>
            </p:cNvSpPr>
            <p:nvPr/>
          </p:nvSpPr>
          <p:spPr bwMode="auto">
            <a:xfrm>
              <a:off x="3825875" y="1295400"/>
              <a:ext cx="600075" cy="600075"/>
            </a:xfrm>
            <a:custGeom>
              <a:avLst/>
              <a:gdLst/>
              <a:ahLst/>
              <a:cxnLst>
                <a:cxn ang="0">
                  <a:pos x="324" y="58"/>
                </a:cxn>
                <a:cxn ang="0">
                  <a:pos x="296" y="34"/>
                </a:cxn>
                <a:cxn ang="0">
                  <a:pos x="262" y="16"/>
                </a:cxn>
                <a:cxn ang="0">
                  <a:pos x="228" y="4"/>
                </a:cxn>
                <a:cxn ang="0">
                  <a:pos x="192" y="0"/>
                </a:cxn>
                <a:cxn ang="0">
                  <a:pos x="156" y="4"/>
                </a:cxn>
                <a:cxn ang="0">
                  <a:pos x="120" y="14"/>
                </a:cxn>
                <a:cxn ang="0">
                  <a:pos x="88" y="30"/>
                </a:cxn>
                <a:cxn ang="0">
                  <a:pos x="58" y="54"/>
                </a:cxn>
                <a:cxn ang="0">
                  <a:pos x="44" y="68"/>
                </a:cxn>
                <a:cxn ang="0">
                  <a:pos x="22" y="98"/>
                </a:cxn>
                <a:cxn ang="0">
                  <a:pos x="8" y="132"/>
                </a:cxn>
                <a:cxn ang="0">
                  <a:pos x="0" y="168"/>
                </a:cxn>
                <a:cxn ang="0">
                  <a:pos x="0" y="204"/>
                </a:cxn>
                <a:cxn ang="0">
                  <a:pos x="6" y="240"/>
                </a:cxn>
                <a:cxn ang="0">
                  <a:pos x="20" y="274"/>
                </a:cxn>
                <a:cxn ang="0">
                  <a:pos x="40" y="306"/>
                </a:cxn>
                <a:cxn ang="0">
                  <a:pos x="52" y="320"/>
                </a:cxn>
                <a:cxn ang="0">
                  <a:pos x="82" y="346"/>
                </a:cxn>
                <a:cxn ang="0">
                  <a:pos x="114" y="364"/>
                </a:cxn>
                <a:cxn ang="0">
                  <a:pos x="148" y="374"/>
                </a:cxn>
                <a:cxn ang="0">
                  <a:pos x="184" y="378"/>
                </a:cxn>
                <a:cxn ang="0">
                  <a:pos x="220" y="376"/>
                </a:cxn>
                <a:cxn ang="0">
                  <a:pos x="256" y="366"/>
                </a:cxn>
                <a:cxn ang="0">
                  <a:pos x="290" y="350"/>
                </a:cxn>
                <a:cxn ang="0">
                  <a:pos x="320" y="326"/>
                </a:cxn>
                <a:cxn ang="0">
                  <a:pos x="332" y="312"/>
                </a:cxn>
                <a:cxn ang="0">
                  <a:pos x="354" y="280"/>
                </a:cxn>
                <a:cxn ang="0">
                  <a:pos x="368" y="248"/>
                </a:cxn>
                <a:cxn ang="0">
                  <a:pos x="376" y="212"/>
                </a:cxn>
                <a:cxn ang="0">
                  <a:pos x="376" y="176"/>
                </a:cxn>
                <a:cxn ang="0">
                  <a:pos x="370" y="140"/>
                </a:cxn>
                <a:cxn ang="0">
                  <a:pos x="358" y="106"/>
                </a:cxn>
                <a:cxn ang="0">
                  <a:pos x="338" y="74"/>
                </a:cxn>
                <a:cxn ang="0">
                  <a:pos x="324" y="58"/>
                </a:cxn>
              </a:cxnLst>
              <a:rect l="0" t="0" r="r" b="b"/>
              <a:pathLst>
                <a:path w="378" h="378">
                  <a:moveTo>
                    <a:pt x="324" y="58"/>
                  </a:moveTo>
                  <a:lnTo>
                    <a:pt x="324" y="58"/>
                  </a:lnTo>
                  <a:lnTo>
                    <a:pt x="310" y="46"/>
                  </a:lnTo>
                  <a:lnTo>
                    <a:pt x="296" y="34"/>
                  </a:lnTo>
                  <a:lnTo>
                    <a:pt x="280" y="24"/>
                  </a:lnTo>
                  <a:lnTo>
                    <a:pt x="262" y="16"/>
                  </a:lnTo>
                  <a:lnTo>
                    <a:pt x="246" y="10"/>
                  </a:lnTo>
                  <a:lnTo>
                    <a:pt x="228" y="4"/>
                  </a:lnTo>
                  <a:lnTo>
                    <a:pt x="210" y="2"/>
                  </a:lnTo>
                  <a:lnTo>
                    <a:pt x="192" y="0"/>
                  </a:lnTo>
                  <a:lnTo>
                    <a:pt x="174" y="2"/>
                  </a:lnTo>
                  <a:lnTo>
                    <a:pt x="156" y="4"/>
                  </a:lnTo>
                  <a:lnTo>
                    <a:pt x="138" y="8"/>
                  </a:lnTo>
                  <a:lnTo>
                    <a:pt x="120" y="14"/>
                  </a:lnTo>
                  <a:lnTo>
                    <a:pt x="104" y="20"/>
                  </a:lnTo>
                  <a:lnTo>
                    <a:pt x="88" y="30"/>
                  </a:lnTo>
                  <a:lnTo>
                    <a:pt x="72" y="40"/>
                  </a:lnTo>
                  <a:lnTo>
                    <a:pt x="58" y="54"/>
                  </a:lnTo>
                  <a:lnTo>
                    <a:pt x="58" y="54"/>
                  </a:lnTo>
                  <a:lnTo>
                    <a:pt x="44" y="68"/>
                  </a:lnTo>
                  <a:lnTo>
                    <a:pt x="32" y="82"/>
                  </a:lnTo>
                  <a:lnTo>
                    <a:pt x="22" y="98"/>
                  </a:lnTo>
                  <a:lnTo>
                    <a:pt x="14" y="116"/>
                  </a:lnTo>
                  <a:lnTo>
                    <a:pt x="8" y="132"/>
                  </a:lnTo>
                  <a:lnTo>
                    <a:pt x="4" y="150"/>
                  </a:lnTo>
                  <a:lnTo>
                    <a:pt x="0" y="168"/>
                  </a:lnTo>
                  <a:lnTo>
                    <a:pt x="0" y="186"/>
                  </a:lnTo>
                  <a:lnTo>
                    <a:pt x="0" y="204"/>
                  </a:lnTo>
                  <a:lnTo>
                    <a:pt x="2" y="222"/>
                  </a:lnTo>
                  <a:lnTo>
                    <a:pt x="6" y="240"/>
                  </a:lnTo>
                  <a:lnTo>
                    <a:pt x="12" y="258"/>
                  </a:lnTo>
                  <a:lnTo>
                    <a:pt x="20" y="274"/>
                  </a:lnTo>
                  <a:lnTo>
                    <a:pt x="28" y="290"/>
                  </a:lnTo>
                  <a:lnTo>
                    <a:pt x="40" y="306"/>
                  </a:lnTo>
                  <a:lnTo>
                    <a:pt x="52" y="320"/>
                  </a:lnTo>
                  <a:lnTo>
                    <a:pt x="52" y="320"/>
                  </a:lnTo>
                  <a:lnTo>
                    <a:pt x="66" y="334"/>
                  </a:lnTo>
                  <a:lnTo>
                    <a:pt x="82" y="346"/>
                  </a:lnTo>
                  <a:lnTo>
                    <a:pt x="98" y="356"/>
                  </a:lnTo>
                  <a:lnTo>
                    <a:pt x="114" y="364"/>
                  </a:lnTo>
                  <a:lnTo>
                    <a:pt x="130" y="370"/>
                  </a:lnTo>
                  <a:lnTo>
                    <a:pt x="148" y="374"/>
                  </a:lnTo>
                  <a:lnTo>
                    <a:pt x="166" y="378"/>
                  </a:lnTo>
                  <a:lnTo>
                    <a:pt x="184" y="378"/>
                  </a:lnTo>
                  <a:lnTo>
                    <a:pt x="202" y="378"/>
                  </a:lnTo>
                  <a:lnTo>
                    <a:pt x="220" y="376"/>
                  </a:lnTo>
                  <a:lnTo>
                    <a:pt x="238" y="372"/>
                  </a:lnTo>
                  <a:lnTo>
                    <a:pt x="256" y="366"/>
                  </a:lnTo>
                  <a:lnTo>
                    <a:pt x="272" y="358"/>
                  </a:lnTo>
                  <a:lnTo>
                    <a:pt x="290" y="350"/>
                  </a:lnTo>
                  <a:lnTo>
                    <a:pt x="304" y="338"/>
                  </a:lnTo>
                  <a:lnTo>
                    <a:pt x="320" y="326"/>
                  </a:lnTo>
                  <a:lnTo>
                    <a:pt x="320" y="326"/>
                  </a:lnTo>
                  <a:lnTo>
                    <a:pt x="332" y="312"/>
                  </a:lnTo>
                  <a:lnTo>
                    <a:pt x="344" y="296"/>
                  </a:lnTo>
                  <a:lnTo>
                    <a:pt x="354" y="280"/>
                  </a:lnTo>
                  <a:lnTo>
                    <a:pt x="362" y="264"/>
                  </a:lnTo>
                  <a:lnTo>
                    <a:pt x="368" y="248"/>
                  </a:lnTo>
                  <a:lnTo>
                    <a:pt x="374" y="230"/>
                  </a:lnTo>
                  <a:lnTo>
                    <a:pt x="376" y="212"/>
                  </a:lnTo>
                  <a:lnTo>
                    <a:pt x="378" y="194"/>
                  </a:lnTo>
                  <a:lnTo>
                    <a:pt x="376" y="176"/>
                  </a:lnTo>
                  <a:lnTo>
                    <a:pt x="374" y="158"/>
                  </a:lnTo>
                  <a:lnTo>
                    <a:pt x="370" y="140"/>
                  </a:lnTo>
                  <a:lnTo>
                    <a:pt x="364" y="122"/>
                  </a:lnTo>
                  <a:lnTo>
                    <a:pt x="358" y="106"/>
                  </a:lnTo>
                  <a:lnTo>
                    <a:pt x="348" y="88"/>
                  </a:lnTo>
                  <a:lnTo>
                    <a:pt x="338" y="74"/>
                  </a:lnTo>
                  <a:lnTo>
                    <a:pt x="324" y="58"/>
                  </a:lnTo>
                  <a:lnTo>
                    <a:pt x="324" y="58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10" name="Freeform 108"/>
            <p:cNvSpPr>
              <a:spLocks/>
            </p:cNvSpPr>
            <p:nvPr/>
          </p:nvSpPr>
          <p:spPr bwMode="auto">
            <a:xfrm>
              <a:off x="5651500" y="9525"/>
              <a:ext cx="352425" cy="352425"/>
            </a:xfrm>
            <a:custGeom>
              <a:avLst/>
              <a:gdLst/>
              <a:ahLst/>
              <a:cxnLst>
                <a:cxn ang="0">
                  <a:pos x="222" y="110"/>
                </a:cxn>
                <a:cxn ang="0">
                  <a:pos x="222" y="110"/>
                </a:cxn>
                <a:cxn ang="0">
                  <a:pos x="220" y="134"/>
                </a:cxn>
                <a:cxn ang="0">
                  <a:pos x="214" y="154"/>
                </a:cxn>
                <a:cxn ang="0">
                  <a:pos x="204" y="172"/>
                </a:cxn>
                <a:cxn ang="0">
                  <a:pos x="190" y="190"/>
                </a:cxn>
                <a:cxn ang="0">
                  <a:pos x="174" y="202"/>
                </a:cxn>
                <a:cxn ang="0">
                  <a:pos x="154" y="212"/>
                </a:cxn>
                <a:cxn ang="0">
                  <a:pos x="134" y="220"/>
                </a:cxn>
                <a:cxn ang="0">
                  <a:pos x="112" y="222"/>
                </a:cxn>
                <a:cxn ang="0">
                  <a:pos x="112" y="222"/>
                </a:cxn>
                <a:cxn ang="0">
                  <a:pos x="90" y="220"/>
                </a:cxn>
                <a:cxn ang="0">
                  <a:pos x="68" y="212"/>
                </a:cxn>
                <a:cxn ang="0">
                  <a:pos x="50" y="202"/>
                </a:cxn>
                <a:cxn ang="0">
                  <a:pos x="34" y="190"/>
                </a:cxn>
                <a:cxn ang="0">
                  <a:pos x="20" y="172"/>
                </a:cxn>
                <a:cxn ang="0">
                  <a:pos x="10" y="154"/>
                </a:cxn>
                <a:cxn ang="0">
                  <a:pos x="2" y="134"/>
                </a:cxn>
                <a:cxn ang="0">
                  <a:pos x="0" y="110"/>
                </a:cxn>
                <a:cxn ang="0">
                  <a:pos x="0" y="110"/>
                </a:cxn>
                <a:cxn ang="0">
                  <a:pos x="2" y="88"/>
                </a:cxn>
                <a:cxn ang="0">
                  <a:pos x="10" y="68"/>
                </a:cxn>
                <a:cxn ang="0">
                  <a:pos x="20" y="48"/>
                </a:cxn>
                <a:cxn ang="0">
                  <a:pos x="34" y="32"/>
                </a:cxn>
                <a:cxn ang="0">
                  <a:pos x="50" y="18"/>
                </a:cxn>
                <a:cxn ang="0">
                  <a:pos x="68" y="8"/>
                </a:cxn>
                <a:cxn ang="0">
                  <a:pos x="90" y="2"/>
                </a:cxn>
                <a:cxn ang="0">
                  <a:pos x="112" y="0"/>
                </a:cxn>
                <a:cxn ang="0">
                  <a:pos x="112" y="0"/>
                </a:cxn>
                <a:cxn ang="0">
                  <a:pos x="134" y="2"/>
                </a:cxn>
                <a:cxn ang="0">
                  <a:pos x="154" y="8"/>
                </a:cxn>
                <a:cxn ang="0">
                  <a:pos x="174" y="18"/>
                </a:cxn>
                <a:cxn ang="0">
                  <a:pos x="190" y="32"/>
                </a:cxn>
                <a:cxn ang="0">
                  <a:pos x="204" y="48"/>
                </a:cxn>
                <a:cxn ang="0">
                  <a:pos x="214" y="68"/>
                </a:cxn>
                <a:cxn ang="0">
                  <a:pos x="220" y="88"/>
                </a:cxn>
                <a:cxn ang="0">
                  <a:pos x="222" y="110"/>
                </a:cxn>
                <a:cxn ang="0">
                  <a:pos x="222" y="110"/>
                </a:cxn>
              </a:cxnLst>
              <a:rect l="0" t="0" r="r" b="b"/>
              <a:pathLst>
                <a:path w="222" h="222">
                  <a:moveTo>
                    <a:pt x="222" y="110"/>
                  </a:moveTo>
                  <a:lnTo>
                    <a:pt x="222" y="110"/>
                  </a:lnTo>
                  <a:lnTo>
                    <a:pt x="220" y="134"/>
                  </a:lnTo>
                  <a:lnTo>
                    <a:pt x="214" y="154"/>
                  </a:lnTo>
                  <a:lnTo>
                    <a:pt x="204" y="172"/>
                  </a:lnTo>
                  <a:lnTo>
                    <a:pt x="190" y="190"/>
                  </a:lnTo>
                  <a:lnTo>
                    <a:pt x="174" y="202"/>
                  </a:lnTo>
                  <a:lnTo>
                    <a:pt x="154" y="212"/>
                  </a:lnTo>
                  <a:lnTo>
                    <a:pt x="134" y="220"/>
                  </a:lnTo>
                  <a:lnTo>
                    <a:pt x="112" y="222"/>
                  </a:lnTo>
                  <a:lnTo>
                    <a:pt x="112" y="222"/>
                  </a:lnTo>
                  <a:lnTo>
                    <a:pt x="90" y="220"/>
                  </a:lnTo>
                  <a:lnTo>
                    <a:pt x="68" y="212"/>
                  </a:lnTo>
                  <a:lnTo>
                    <a:pt x="50" y="202"/>
                  </a:lnTo>
                  <a:lnTo>
                    <a:pt x="34" y="190"/>
                  </a:lnTo>
                  <a:lnTo>
                    <a:pt x="20" y="172"/>
                  </a:lnTo>
                  <a:lnTo>
                    <a:pt x="10" y="154"/>
                  </a:lnTo>
                  <a:lnTo>
                    <a:pt x="2" y="134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2" y="88"/>
                  </a:lnTo>
                  <a:lnTo>
                    <a:pt x="10" y="68"/>
                  </a:lnTo>
                  <a:lnTo>
                    <a:pt x="20" y="48"/>
                  </a:lnTo>
                  <a:lnTo>
                    <a:pt x="34" y="32"/>
                  </a:lnTo>
                  <a:lnTo>
                    <a:pt x="50" y="18"/>
                  </a:lnTo>
                  <a:lnTo>
                    <a:pt x="68" y="8"/>
                  </a:lnTo>
                  <a:lnTo>
                    <a:pt x="90" y="2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34" y="2"/>
                  </a:lnTo>
                  <a:lnTo>
                    <a:pt x="154" y="8"/>
                  </a:lnTo>
                  <a:lnTo>
                    <a:pt x="174" y="18"/>
                  </a:lnTo>
                  <a:lnTo>
                    <a:pt x="190" y="32"/>
                  </a:lnTo>
                  <a:lnTo>
                    <a:pt x="204" y="48"/>
                  </a:lnTo>
                  <a:lnTo>
                    <a:pt x="214" y="68"/>
                  </a:lnTo>
                  <a:lnTo>
                    <a:pt x="220" y="88"/>
                  </a:lnTo>
                  <a:lnTo>
                    <a:pt x="222" y="110"/>
                  </a:lnTo>
                  <a:lnTo>
                    <a:pt x="222" y="11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11" name="Freeform 109"/>
            <p:cNvSpPr>
              <a:spLocks/>
            </p:cNvSpPr>
            <p:nvPr/>
          </p:nvSpPr>
          <p:spPr bwMode="auto">
            <a:xfrm>
              <a:off x="5765800" y="41275"/>
              <a:ext cx="190500" cy="269875"/>
            </a:xfrm>
            <a:custGeom>
              <a:avLst/>
              <a:gdLst/>
              <a:ahLst/>
              <a:cxnLst>
                <a:cxn ang="0">
                  <a:pos x="120" y="78"/>
                </a:cxn>
                <a:cxn ang="0">
                  <a:pos x="114" y="72"/>
                </a:cxn>
                <a:cxn ang="0">
                  <a:pos x="108" y="68"/>
                </a:cxn>
                <a:cxn ang="0">
                  <a:pos x="94" y="70"/>
                </a:cxn>
                <a:cxn ang="0">
                  <a:pos x="76" y="70"/>
                </a:cxn>
                <a:cxn ang="0">
                  <a:pos x="68" y="68"/>
                </a:cxn>
                <a:cxn ang="0">
                  <a:pos x="66" y="64"/>
                </a:cxn>
                <a:cxn ang="0">
                  <a:pos x="64" y="54"/>
                </a:cxn>
                <a:cxn ang="0">
                  <a:pos x="72" y="40"/>
                </a:cxn>
                <a:cxn ang="0">
                  <a:pos x="78" y="32"/>
                </a:cxn>
                <a:cxn ang="0">
                  <a:pos x="84" y="20"/>
                </a:cxn>
                <a:cxn ang="0">
                  <a:pos x="84" y="12"/>
                </a:cxn>
                <a:cxn ang="0">
                  <a:pos x="80" y="2"/>
                </a:cxn>
                <a:cxn ang="0">
                  <a:pos x="72" y="0"/>
                </a:cxn>
                <a:cxn ang="0">
                  <a:pos x="68" y="2"/>
                </a:cxn>
                <a:cxn ang="0">
                  <a:pos x="64" y="12"/>
                </a:cxn>
                <a:cxn ang="0">
                  <a:pos x="50" y="28"/>
                </a:cxn>
                <a:cxn ang="0">
                  <a:pos x="36" y="44"/>
                </a:cxn>
                <a:cxn ang="0">
                  <a:pos x="16" y="56"/>
                </a:cxn>
                <a:cxn ang="0">
                  <a:pos x="10" y="64"/>
                </a:cxn>
                <a:cxn ang="0">
                  <a:pos x="4" y="72"/>
                </a:cxn>
                <a:cxn ang="0">
                  <a:pos x="0" y="90"/>
                </a:cxn>
                <a:cxn ang="0">
                  <a:pos x="0" y="114"/>
                </a:cxn>
                <a:cxn ang="0">
                  <a:pos x="4" y="152"/>
                </a:cxn>
                <a:cxn ang="0">
                  <a:pos x="6" y="162"/>
                </a:cxn>
                <a:cxn ang="0">
                  <a:pos x="26" y="164"/>
                </a:cxn>
                <a:cxn ang="0">
                  <a:pos x="60" y="170"/>
                </a:cxn>
                <a:cxn ang="0">
                  <a:pos x="82" y="168"/>
                </a:cxn>
                <a:cxn ang="0">
                  <a:pos x="96" y="164"/>
                </a:cxn>
                <a:cxn ang="0">
                  <a:pos x="100" y="162"/>
                </a:cxn>
                <a:cxn ang="0">
                  <a:pos x="104" y="154"/>
                </a:cxn>
                <a:cxn ang="0">
                  <a:pos x="102" y="148"/>
                </a:cxn>
                <a:cxn ang="0">
                  <a:pos x="112" y="142"/>
                </a:cxn>
                <a:cxn ang="0">
                  <a:pos x="114" y="136"/>
                </a:cxn>
                <a:cxn ang="0">
                  <a:pos x="114" y="126"/>
                </a:cxn>
                <a:cxn ang="0">
                  <a:pos x="112" y="122"/>
                </a:cxn>
                <a:cxn ang="0">
                  <a:pos x="118" y="110"/>
                </a:cxn>
                <a:cxn ang="0">
                  <a:pos x="118" y="104"/>
                </a:cxn>
                <a:cxn ang="0">
                  <a:pos x="114" y="96"/>
                </a:cxn>
                <a:cxn ang="0">
                  <a:pos x="118" y="90"/>
                </a:cxn>
                <a:cxn ang="0">
                  <a:pos x="120" y="78"/>
                </a:cxn>
              </a:cxnLst>
              <a:rect l="0" t="0" r="r" b="b"/>
              <a:pathLst>
                <a:path w="120" h="170">
                  <a:moveTo>
                    <a:pt x="120" y="78"/>
                  </a:moveTo>
                  <a:lnTo>
                    <a:pt x="120" y="78"/>
                  </a:lnTo>
                  <a:lnTo>
                    <a:pt x="118" y="74"/>
                  </a:lnTo>
                  <a:lnTo>
                    <a:pt x="114" y="72"/>
                  </a:lnTo>
                  <a:lnTo>
                    <a:pt x="112" y="70"/>
                  </a:lnTo>
                  <a:lnTo>
                    <a:pt x="108" y="68"/>
                  </a:lnTo>
                  <a:lnTo>
                    <a:pt x="108" y="68"/>
                  </a:lnTo>
                  <a:lnTo>
                    <a:pt x="94" y="70"/>
                  </a:lnTo>
                  <a:lnTo>
                    <a:pt x="84" y="70"/>
                  </a:lnTo>
                  <a:lnTo>
                    <a:pt x="76" y="70"/>
                  </a:lnTo>
                  <a:lnTo>
                    <a:pt x="76" y="70"/>
                  </a:lnTo>
                  <a:lnTo>
                    <a:pt x="68" y="68"/>
                  </a:lnTo>
                  <a:lnTo>
                    <a:pt x="66" y="64"/>
                  </a:lnTo>
                  <a:lnTo>
                    <a:pt x="66" y="64"/>
                  </a:lnTo>
                  <a:lnTo>
                    <a:pt x="64" y="60"/>
                  </a:lnTo>
                  <a:lnTo>
                    <a:pt x="64" y="54"/>
                  </a:lnTo>
                  <a:lnTo>
                    <a:pt x="66" y="46"/>
                  </a:lnTo>
                  <a:lnTo>
                    <a:pt x="72" y="40"/>
                  </a:lnTo>
                  <a:lnTo>
                    <a:pt x="72" y="40"/>
                  </a:lnTo>
                  <a:lnTo>
                    <a:pt x="78" y="32"/>
                  </a:lnTo>
                  <a:lnTo>
                    <a:pt x="82" y="26"/>
                  </a:lnTo>
                  <a:lnTo>
                    <a:pt x="84" y="20"/>
                  </a:lnTo>
                  <a:lnTo>
                    <a:pt x="84" y="12"/>
                  </a:lnTo>
                  <a:lnTo>
                    <a:pt x="84" y="12"/>
                  </a:lnTo>
                  <a:lnTo>
                    <a:pt x="82" y="6"/>
                  </a:lnTo>
                  <a:lnTo>
                    <a:pt x="80" y="2"/>
                  </a:lnTo>
                  <a:lnTo>
                    <a:pt x="76" y="0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68" y="2"/>
                  </a:lnTo>
                  <a:lnTo>
                    <a:pt x="64" y="12"/>
                  </a:lnTo>
                  <a:lnTo>
                    <a:pt x="64" y="12"/>
                  </a:lnTo>
                  <a:lnTo>
                    <a:pt x="58" y="18"/>
                  </a:lnTo>
                  <a:lnTo>
                    <a:pt x="50" y="28"/>
                  </a:lnTo>
                  <a:lnTo>
                    <a:pt x="36" y="44"/>
                  </a:lnTo>
                  <a:lnTo>
                    <a:pt x="36" y="44"/>
                  </a:lnTo>
                  <a:lnTo>
                    <a:pt x="22" y="50"/>
                  </a:lnTo>
                  <a:lnTo>
                    <a:pt x="16" y="56"/>
                  </a:lnTo>
                  <a:lnTo>
                    <a:pt x="10" y="64"/>
                  </a:lnTo>
                  <a:lnTo>
                    <a:pt x="10" y="64"/>
                  </a:lnTo>
                  <a:lnTo>
                    <a:pt x="8" y="68"/>
                  </a:lnTo>
                  <a:lnTo>
                    <a:pt x="4" y="72"/>
                  </a:lnTo>
                  <a:lnTo>
                    <a:pt x="4" y="72"/>
                  </a:lnTo>
                  <a:lnTo>
                    <a:pt x="0" y="90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2" y="142"/>
                  </a:lnTo>
                  <a:lnTo>
                    <a:pt x="4" y="152"/>
                  </a:lnTo>
                  <a:lnTo>
                    <a:pt x="6" y="162"/>
                  </a:lnTo>
                  <a:lnTo>
                    <a:pt x="6" y="162"/>
                  </a:lnTo>
                  <a:lnTo>
                    <a:pt x="26" y="164"/>
                  </a:lnTo>
                  <a:lnTo>
                    <a:pt x="26" y="164"/>
                  </a:lnTo>
                  <a:lnTo>
                    <a:pt x="42" y="168"/>
                  </a:lnTo>
                  <a:lnTo>
                    <a:pt x="60" y="170"/>
                  </a:lnTo>
                  <a:lnTo>
                    <a:pt x="60" y="170"/>
                  </a:lnTo>
                  <a:lnTo>
                    <a:pt x="82" y="168"/>
                  </a:lnTo>
                  <a:lnTo>
                    <a:pt x="92" y="166"/>
                  </a:lnTo>
                  <a:lnTo>
                    <a:pt x="96" y="164"/>
                  </a:lnTo>
                  <a:lnTo>
                    <a:pt x="100" y="162"/>
                  </a:lnTo>
                  <a:lnTo>
                    <a:pt x="100" y="162"/>
                  </a:lnTo>
                  <a:lnTo>
                    <a:pt x="102" y="158"/>
                  </a:lnTo>
                  <a:lnTo>
                    <a:pt x="104" y="154"/>
                  </a:lnTo>
                  <a:lnTo>
                    <a:pt x="102" y="148"/>
                  </a:lnTo>
                  <a:lnTo>
                    <a:pt x="102" y="148"/>
                  </a:lnTo>
                  <a:lnTo>
                    <a:pt x="108" y="146"/>
                  </a:lnTo>
                  <a:lnTo>
                    <a:pt x="112" y="142"/>
                  </a:lnTo>
                  <a:lnTo>
                    <a:pt x="114" y="136"/>
                  </a:lnTo>
                  <a:lnTo>
                    <a:pt x="114" y="136"/>
                  </a:lnTo>
                  <a:lnTo>
                    <a:pt x="114" y="130"/>
                  </a:lnTo>
                  <a:lnTo>
                    <a:pt x="114" y="126"/>
                  </a:lnTo>
                  <a:lnTo>
                    <a:pt x="112" y="122"/>
                  </a:lnTo>
                  <a:lnTo>
                    <a:pt x="112" y="122"/>
                  </a:lnTo>
                  <a:lnTo>
                    <a:pt x="114" y="118"/>
                  </a:lnTo>
                  <a:lnTo>
                    <a:pt x="118" y="110"/>
                  </a:lnTo>
                  <a:lnTo>
                    <a:pt x="118" y="110"/>
                  </a:lnTo>
                  <a:lnTo>
                    <a:pt x="118" y="104"/>
                  </a:lnTo>
                  <a:lnTo>
                    <a:pt x="116" y="100"/>
                  </a:lnTo>
                  <a:lnTo>
                    <a:pt x="114" y="96"/>
                  </a:lnTo>
                  <a:lnTo>
                    <a:pt x="114" y="96"/>
                  </a:lnTo>
                  <a:lnTo>
                    <a:pt x="118" y="90"/>
                  </a:lnTo>
                  <a:lnTo>
                    <a:pt x="120" y="84"/>
                  </a:lnTo>
                  <a:lnTo>
                    <a:pt x="120" y="78"/>
                  </a:lnTo>
                  <a:lnTo>
                    <a:pt x="120" y="7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12" name="Freeform 110"/>
            <p:cNvSpPr>
              <a:spLocks/>
            </p:cNvSpPr>
            <p:nvPr/>
          </p:nvSpPr>
          <p:spPr bwMode="auto">
            <a:xfrm>
              <a:off x="5680075" y="130175"/>
              <a:ext cx="85725" cy="18097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54" y="0"/>
                </a:cxn>
                <a:cxn ang="0">
                  <a:pos x="54" y="0"/>
                </a:cxn>
                <a:cxn ang="0">
                  <a:pos x="52" y="2"/>
                </a:cxn>
                <a:cxn ang="0">
                  <a:pos x="48" y="6"/>
                </a:cxn>
                <a:cxn ang="0">
                  <a:pos x="44" y="18"/>
                </a:cxn>
                <a:cxn ang="0">
                  <a:pos x="40" y="36"/>
                </a:cxn>
                <a:cxn ang="0">
                  <a:pos x="40" y="58"/>
                </a:cxn>
                <a:cxn ang="0">
                  <a:pos x="40" y="58"/>
                </a:cxn>
                <a:cxn ang="0">
                  <a:pos x="40" y="80"/>
                </a:cxn>
                <a:cxn ang="0">
                  <a:pos x="44" y="96"/>
                </a:cxn>
                <a:cxn ang="0">
                  <a:pos x="48" y="108"/>
                </a:cxn>
                <a:cxn ang="0">
                  <a:pos x="52" y="112"/>
                </a:cxn>
                <a:cxn ang="0">
                  <a:pos x="54" y="114"/>
                </a:cxn>
                <a:cxn ang="0">
                  <a:pos x="14" y="114"/>
                </a:cxn>
                <a:cxn ang="0">
                  <a:pos x="14" y="114"/>
                </a:cxn>
                <a:cxn ang="0">
                  <a:pos x="12" y="112"/>
                </a:cxn>
                <a:cxn ang="0">
                  <a:pos x="8" y="108"/>
                </a:cxn>
                <a:cxn ang="0">
                  <a:pos x="4" y="96"/>
                </a:cxn>
                <a:cxn ang="0">
                  <a:pos x="2" y="78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2" y="36"/>
                </a:cxn>
                <a:cxn ang="0">
                  <a:pos x="4" y="18"/>
                </a:cxn>
                <a:cxn ang="0">
                  <a:pos x="10" y="6"/>
                </a:cxn>
                <a:cxn ang="0">
                  <a:pos x="12" y="2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54" h="114">
                  <a:moveTo>
                    <a:pt x="14" y="0"/>
                  </a:moveTo>
                  <a:lnTo>
                    <a:pt x="54" y="0"/>
                  </a:lnTo>
                  <a:lnTo>
                    <a:pt x="54" y="0"/>
                  </a:lnTo>
                  <a:lnTo>
                    <a:pt x="52" y="2"/>
                  </a:lnTo>
                  <a:lnTo>
                    <a:pt x="48" y="6"/>
                  </a:lnTo>
                  <a:lnTo>
                    <a:pt x="44" y="18"/>
                  </a:lnTo>
                  <a:lnTo>
                    <a:pt x="40" y="36"/>
                  </a:lnTo>
                  <a:lnTo>
                    <a:pt x="40" y="58"/>
                  </a:lnTo>
                  <a:lnTo>
                    <a:pt x="40" y="58"/>
                  </a:lnTo>
                  <a:lnTo>
                    <a:pt x="40" y="80"/>
                  </a:lnTo>
                  <a:lnTo>
                    <a:pt x="44" y="96"/>
                  </a:lnTo>
                  <a:lnTo>
                    <a:pt x="48" y="108"/>
                  </a:lnTo>
                  <a:lnTo>
                    <a:pt x="52" y="112"/>
                  </a:lnTo>
                  <a:lnTo>
                    <a:pt x="54" y="114"/>
                  </a:lnTo>
                  <a:lnTo>
                    <a:pt x="14" y="114"/>
                  </a:lnTo>
                  <a:lnTo>
                    <a:pt x="14" y="114"/>
                  </a:lnTo>
                  <a:lnTo>
                    <a:pt x="12" y="112"/>
                  </a:lnTo>
                  <a:lnTo>
                    <a:pt x="8" y="108"/>
                  </a:lnTo>
                  <a:lnTo>
                    <a:pt x="4" y="96"/>
                  </a:lnTo>
                  <a:lnTo>
                    <a:pt x="2" y="7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36"/>
                  </a:lnTo>
                  <a:lnTo>
                    <a:pt x="4" y="18"/>
                  </a:lnTo>
                  <a:lnTo>
                    <a:pt x="10" y="6"/>
                  </a:lnTo>
                  <a:lnTo>
                    <a:pt x="12" y="2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13" name="Freeform 111"/>
            <p:cNvSpPr>
              <a:spLocks noEditPoints="1"/>
            </p:cNvSpPr>
            <p:nvPr/>
          </p:nvSpPr>
          <p:spPr bwMode="auto">
            <a:xfrm>
              <a:off x="3905250" y="1368425"/>
              <a:ext cx="457200" cy="460375"/>
            </a:xfrm>
            <a:custGeom>
              <a:avLst/>
              <a:gdLst/>
              <a:ahLst/>
              <a:cxnLst>
                <a:cxn ang="0">
                  <a:pos x="224" y="24"/>
                </a:cxn>
                <a:cxn ang="0">
                  <a:pos x="144" y="0"/>
                </a:cxn>
                <a:cxn ang="0">
                  <a:pos x="88" y="12"/>
                </a:cxn>
                <a:cxn ang="0">
                  <a:pos x="12" y="86"/>
                </a:cxn>
                <a:cxn ang="0">
                  <a:pos x="0" y="144"/>
                </a:cxn>
                <a:cxn ang="0">
                  <a:pos x="16" y="214"/>
                </a:cxn>
                <a:cxn ang="0">
                  <a:pos x="74" y="272"/>
                </a:cxn>
                <a:cxn ang="0">
                  <a:pos x="144" y="290"/>
                </a:cxn>
                <a:cxn ang="0">
                  <a:pos x="212" y="272"/>
                </a:cxn>
                <a:cxn ang="0">
                  <a:pos x="272" y="214"/>
                </a:cxn>
                <a:cxn ang="0">
                  <a:pos x="288" y="144"/>
                </a:cxn>
                <a:cxn ang="0">
                  <a:pos x="276" y="84"/>
                </a:cxn>
                <a:cxn ang="0">
                  <a:pos x="36" y="190"/>
                </a:cxn>
                <a:cxn ang="0">
                  <a:pos x="44" y="218"/>
                </a:cxn>
                <a:cxn ang="0">
                  <a:pos x="170" y="268"/>
                </a:cxn>
                <a:cxn ang="0">
                  <a:pos x="128" y="268"/>
                </a:cxn>
                <a:cxn ang="0">
                  <a:pos x="90" y="240"/>
                </a:cxn>
                <a:cxn ang="0">
                  <a:pos x="76" y="196"/>
                </a:cxn>
                <a:cxn ang="0">
                  <a:pos x="56" y="184"/>
                </a:cxn>
                <a:cxn ang="0">
                  <a:pos x="34" y="172"/>
                </a:cxn>
                <a:cxn ang="0">
                  <a:pos x="58" y="156"/>
                </a:cxn>
                <a:cxn ang="0">
                  <a:pos x="56" y="136"/>
                </a:cxn>
                <a:cxn ang="0">
                  <a:pos x="74" y="116"/>
                </a:cxn>
                <a:cxn ang="0">
                  <a:pos x="52" y="120"/>
                </a:cxn>
                <a:cxn ang="0">
                  <a:pos x="38" y="112"/>
                </a:cxn>
                <a:cxn ang="0">
                  <a:pos x="54" y="94"/>
                </a:cxn>
                <a:cxn ang="0">
                  <a:pos x="42" y="88"/>
                </a:cxn>
                <a:cxn ang="0">
                  <a:pos x="58" y="82"/>
                </a:cxn>
                <a:cxn ang="0">
                  <a:pos x="84" y="94"/>
                </a:cxn>
                <a:cxn ang="0">
                  <a:pos x="104" y="96"/>
                </a:cxn>
                <a:cxn ang="0">
                  <a:pos x="108" y="76"/>
                </a:cxn>
                <a:cxn ang="0">
                  <a:pos x="94" y="58"/>
                </a:cxn>
                <a:cxn ang="0">
                  <a:pos x="74" y="60"/>
                </a:cxn>
                <a:cxn ang="0">
                  <a:pos x="98" y="28"/>
                </a:cxn>
                <a:cxn ang="0">
                  <a:pos x="156" y="20"/>
                </a:cxn>
                <a:cxn ang="0">
                  <a:pos x="246" y="72"/>
                </a:cxn>
                <a:cxn ang="0">
                  <a:pos x="200" y="90"/>
                </a:cxn>
                <a:cxn ang="0">
                  <a:pos x="178" y="90"/>
                </a:cxn>
                <a:cxn ang="0">
                  <a:pos x="164" y="96"/>
                </a:cxn>
                <a:cxn ang="0">
                  <a:pos x="154" y="102"/>
                </a:cxn>
                <a:cxn ang="0">
                  <a:pos x="168" y="102"/>
                </a:cxn>
                <a:cxn ang="0">
                  <a:pos x="158" y="120"/>
                </a:cxn>
                <a:cxn ang="0">
                  <a:pos x="142" y="124"/>
                </a:cxn>
                <a:cxn ang="0">
                  <a:pos x="134" y="140"/>
                </a:cxn>
                <a:cxn ang="0">
                  <a:pos x="162" y="134"/>
                </a:cxn>
                <a:cxn ang="0">
                  <a:pos x="180" y="134"/>
                </a:cxn>
                <a:cxn ang="0">
                  <a:pos x="190" y="140"/>
                </a:cxn>
                <a:cxn ang="0">
                  <a:pos x="192" y="156"/>
                </a:cxn>
                <a:cxn ang="0">
                  <a:pos x="204" y="152"/>
                </a:cxn>
                <a:cxn ang="0">
                  <a:pos x="224" y="162"/>
                </a:cxn>
                <a:cxn ang="0">
                  <a:pos x="236" y="172"/>
                </a:cxn>
                <a:cxn ang="0">
                  <a:pos x="254" y="166"/>
                </a:cxn>
                <a:cxn ang="0">
                  <a:pos x="244" y="220"/>
                </a:cxn>
                <a:cxn ang="0">
                  <a:pos x="186" y="172"/>
                </a:cxn>
                <a:cxn ang="0">
                  <a:pos x="154" y="152"/>
                </a:cxn>
                <a:cxn ang="0">
                  <a:pos x="132" y="152"/>
                </a:cxn>
                <a:cxn ang="0">
                  <a:pos x="130" y="184"/>
                </a:cxn>
                <a:cxn ang="0">
                  <a:pos x="152" y="190"/>
                </a:cxn>
                <a:cxn ang="0">
                  <a:pos x="160" y="208"/>
                </a:cxn>
                <a:cxn ang="0">
                  <a:pos x="174" y="240"/>
                </a:cxn>
                <a:cxn ang="0">
                  <a:pos x="190" y="204"/>
                </a:cxn>
                <a:cxn ang="0">
                  <a:pos x="200" y="184"/>
                </a:cxn>
              </a:cxnLst>
              <a:rect l="0" t="0" r="r" b="b"/>
              <a:pathLst>
                <a:path w="288" h="290">
                  <a:moveTo>
                    <a:pt x="276" y="84"/>
                  </a:moveTo>
                  <a:lnTo>
                    <a:pt x="276" y="84"/>
                  </a:lnTo>
                  <a:lnTo>
                    <a:pt x="262" y="62"/>
                  </a:lnTo>
                  <a:lnTo>
                    <a:pt x="246" y="42"/>
                  </a:lnTo>
                  <a:lnTo>
                    <a:pt x="246" y="42"/>
                  </a:lnTo>
                  <a:lnTo>
                    <a:pt x="236" y="34"/>
                  </a:lnTo>
                  <a:lnTo>
                    <a:pt x="224" y="24"/>
                  </a:lnTo>
                  <a:lnTo>
                    <a:pt x="212" y="18"/>
                  </a:lnTo>
                  <a:lnTo>
                    <a:pt x="200" y="12"/>
                  </a:lnTo>
                  <a:lnTo>
                    <a:pt x="186" y="6"/>
                  </a:lnTo>
                  <a:lnTo>
                    <a:pt x="174" y="2"/>
                  </a:lnTo>
                  <a:lnTo>
                    <a:pt x="158" y="0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130" y="0"/>
                  </a:lnTo>
                  <a:lnTo>
                    <a:pt x="114" y="2"/>
                  </a:lnTo>
                  <a:lnTo>
                    <a:pt x="100" y="6"/>
                  </a:lnTo>
                  <a:lnTo>
                    <a:pt x="88" y="12"/>
                  </a:lnTo>
                  <a:lnTo>
                    <a:pt x="74" y="18"/>
                  </a:lnTo>
                  <a:lnTo>
                    <a:pt x="64" y="24"/>
                  </a:lnTo>
                  <a:lnTo>
                    <a:pt x="52" y="34"/>
                  </a:lnTo>
                  <a:lnTo>
                    <a:pt x="42" y="42"/>
                  </a:lnTo>
                  <a:lnTo>
                    <a:pt x="42" y="42"/>
                  </a:lnTo>
                  <a:lnTo>
                    <a:pt x="26" y="62"/>
                  </a:lnTo>
                  <a:lnTo>
                    <a:pt x="12" y="86"/>
                  </a:lnTo>
                  <a:lnTo>
                    <a:pt x="12" y="86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0" y="160"/>
                  </a:lnTo>
                  <a:lnTo>
                    <a:pt x="2" y="174"/>
                  </a:lnTo>
                  <a:lnTo>
                    <a:pt x="6" y="188"/>
                  </a:lnTo>
                  <a:lnTo>
                    <a:pt x="10" y="200"/>
                  </a:lnTo>
                  <a:lnTo>
                    <a:pt x="16" y="214"/>
                  </a:lnTo>
                  <a:lnTo>
                    <a:pt x="24" y="226"/>
                  </a:lnTo>
                  <a:lnTo>
                    <a:pt x="32" y="236"/>
                  </a:lnTo>
                  <a:lnTo>
                    <a:pt x="42" y="246"/>
                  </a:lnTo>
                  <a:lnTo>
                    <a:pt x="42" y="246"/>
                  </a:lnTo>
                  <a:lnTo>
                    <a:pt x="52" y="256"/>
                  </a:lnTo>
                  <a:lnTo>
                    <a:pt x="64" y="264"/>
                  </a:lnTo>
                  <a:lnTo>
                    <a:pt x="74" y="272"/>
                  </a:lnTo>
                  <a:lnTo>
                    <a:pt x="88" y="278"/>
                  </a:lnTo>
                  <a:lnTo>
                    <a:pt x="100" y="282"/>
                  </a:lnTo>
                  <a:lnTo>
                    <a:pt x="114" y="286"/>
                  </a:lnTo>
                  <a:lnTo>
                    <a:pt x="130" y="288"/>
                  </a:lnTo>
                  <a:lnTo>
                    <a:pt x="144" y="290"/>
                  </a:lnTo>
                  <a:lnTo>
                    <a:pt x="144" y="290"/>
                  </a:lnTo>
                  <a:lnTo>
                    <a:pt x="144" y="290"/>
                  </a:lnTo>
                  <a:lnTo>
                    <a:pt x="144" y="290"/>
                  </a:lnTo>
                  <a:lnTo>
                    <a:pt x="144" y="290"/>
                  </a:lnTo>
                  <a:lnTo>
                    <a:pt x="158" y="288"/>
                  </a:lnTo>
                  <a:lnTo>
                    <a:pt x="174" y="286"/>
                  </a:lnTo>
                  <a:lnTo>
                    <a:pt x="186" y="282"/>
                  </a:lnTo>
                  <a:lnTo>
                    <a:pt x="200" y="278"/>
                  </a:lnTo>
                  <a:lnTo>
                    <a:pt x="212" y="272"/>
                  </a:lnTo>
                  <a:lnTo>
                    <a:pt x="224" y="264"/>
                  </a:lnTo>
                  <a:lnTo>
                    <a:pt x="236" y="256"/>
                  </a:lnTo>
                  <a:lnTo>
                    <a:pt x="246" y="246"/>
                  </a:lnTo>
                  <a:lnTo>
                    <a:pt x="246" y="246"/>
                  </a:lnTo>
                  <a:lnTo>
                    <a:pt x="256" y="236"/>
                  </a:lnTo>
                  <a:lnTo>
                    <a:pt x="264" y="226"/>
                  </a:lnTo>
                  <a:lnTo>
                    <a:pt x="272" y="214"/>
                  </a:lnTo>
                  <a:lnTo>
                    <a:pt x="278" y="200"/>
                  </a:lnTo>
                  <a:lnTo>
                    <a:pt x="282" y="188"/>
                  </a:lnTo>
                  <a:lnTo>
                    <a:pt x="286" y="174"/>
                  </a:lnTo>
                  <a:lnTo>
                    <a:pt x="288" y="160"/>
                  </a:lnTo>
                  <a:lnTo>
                    <a:pt x="288" y="144"/>
                  </a:lnTo>
                  <a:lnTo>
                    <a:pt x="288" y="144"/>
                  </a:lnTo>
                  <a:lnTo>
                    <a:pt x="288" y="144"/>
                  </a:lnTo>
                  <a:lnTo>
                    <a:pt x="288" y="144"/>
                  </a:lnTo>
                  <a:lnTo>
                    <a:pt x="288" y="144"/>
                  </a:lnTo>
                  <a:lnTo>
                    <a:pt x="288" y="128"/>
                  </a:lnTo>
                  <a:lnTo>
                    <a:pt x="286" y="114"/>
                  </a:lnTo>
                  <a:lnTo>
                    <a:pt x="280" y="98"/>
                  </a:lnTo>
                  <a:lnTo>
                    <a:pt x="276" y="84"/>
                  </a:lnTo>
                  <a:lnTo>
                    <a:pt x="276" y="84"/>
                  </a:lnTo>
                  <a:close/>
                  <a:moveTo>
                    <a:pt x="44" y="218"/>
                  </a:moveTo>
                  <a:lnTo>
                    <a:pt x="44" y="218"/>
                  </a:lnTo>
                  <a:lnTo>
                    <a:pt x="34" y="204"/>
                  </a:lnTo>
                  <a:lnTo>
                    <a:pt x="26" y="188"/>
                  </a:lnTo>
                  <a:lnTo>
                    <a:pt x="26" y="188"/>
                  </a:lnTo>
                  <a:lnTo>
                    <a:pt x="36" y="190"/>
                  </a:lnTo>
                  <a:lnTo>
                    <a:pt x="36" y="190"/>
                  </a:lnTo>
                  <a:lnTo>
                    <a:pt x="40" y="192"/>
                  </a:lnTo>
                  <a:lnTo>
                    <a:pt x="42" y="194"/>
                  </a:lnTo>
                  <a:lnTo>
                    <a:pt x="46" y="198"/>
                  </a:lnTo>
                  <a:lnTo>
                    <a:pt x="46" y="198"/>
                  </a:lnTo>
                  <a:lnTo>
                    <a:pt x="48" y="202"/>
                  </a:lnTo>
                  <a:lnTo>
                    <a:pt x="46" y="208"/>
                  </a:lnTo>
                  <a:lnTo>
                    <a:pt x="44" y="218"/>
                  </a:lnTo>
                  <a:lnTo>
                    <a:pt x="44" y="218"/>
                  </a:lnTo>
                  <a:close/>
                  <a:moveTo>
                    <a:pt x="232" y="234"/>
                  </a:moveTo>
                  <a:lnTo>
                    <a:pt x="232" y="234"/>
                  </a:lnTo>
                  <a:lnTo>
                    <a:pt x="214" y="248"/>
                  </a:lnTo>
                  <a:lnTo>
                    <a:pt x="192" y="260"/>
                  </a:lnTo>
                  <a:lnTo>
                    <a:pt x="182" y="264"/>
                  </a:lnTo>
                  <a:lnTo>
                    <a:pt x="170" y="268"/>
                  </a:lnTo>
                  <a:lnTo>
                    <a:pt x="156" y="270"/>
                  </a:lnTo>
                  <a:lnTo>
                    <a:pt x="144" y="270"/>
                  </a:lnTo>
                  <a:lnTo>
                    <a:pt x="144" y="270"/>
                  </a:lnTo>
                  <a:lnTo>
                    <a:pt x="144" y="270"/>
                  </a:lnTo>
                  <a:lnTo>
                    <a:pt x="144" y="270"/>
                  </a:lnTo>
                  <a:lnTo>
                    <a:pt x="144" y="270"/>
                  </a:lnTo>
                  <a:lnTo>
                    <a:pt x="128" y="268"/>
                  </a:lnTo>
                  <a:lnTo>
                    <a:pt x="114" y="266"/>
                  </a:lnTo>
                  <a:lnTo>
                    <a:pt x="100" y="262"/>
                  </a:lnTo>
                  <a:lnTo>
                    <a:pt x="88" y="256"/>
                  </a:lnTo>
                  <a:lnTo>
                    <a:pt x="88" y="256"/>
                  </a:lnTo>
                  <a:lnTo>
                    <a:pt x="90" y="246"/>
                  </a:lnTo>
                  <a:lnTo>
                    <a:pt x="90" y="240"/>
                  </a:lnTo>
                  <a:lnTo>
                    <a:pt x="90" y="240"/>
                  </a:lnTo>
                  <a:lnTo>
                    <a:pt x="92" y="224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88" y="202"/>
                  </a:lnTo>
                  <a:lnTo>
                    <a:pt x="78" y="196"/>
                  </a:lnTo>
                  <a:lnTo>
                    <a:pt x="78" y="196"/>
                  </a:lnTo>
                  <a:lnTo>
                    <a:pt x="76" y="196"/>
                  </a:lnTo>
                  <a:lnTo>
                    <a:pt x="72" y="196"/>
                  </a:lnTo>
                  <a:lnTo>
                    <a:pt x="64" y="194"/>
                  </a:lnTo>
                  <a:lnTo>
                    <a:pt x="64" y="194"/>
                  </a:lnTo>
                  <a:lnTo>
                    <a:pt x="62" y="192"/>
                  </a:lnTo>
                  <a:lnTo>
                    <a:pt x="60" y="190"/>
                  </a:lnTo>
                  <a:lnTo>
                    <a:pt x="56" y="184"/>
                  </a:lnTo>
                  <a:lnTo>
                    <a:pt x="56" y="184"/>
                  </a:lnTo>
                  <a:lnTo>
                    <a:pt x="50" y="182"/>
                  </a:lnTo>
                  <a:lnTo>
                    <a:pt x="44" y="182"/>
                  </a:lnTo>
                  <a:lnTo>
                    <a:pt x="44" y="182"/>
                  </a:lnTo>
                  <a:lnTo>
                    <a:pt x="40" y="180"/>
                  </a:lnTo>
                  <a:lnTo>
                    <a:pt x="38" y="176"/>
                  </a:lnTo>
                  <a:lnTo>
                    <a:pt x="34" y="172"/>
                  </a:lnTo>
                  <a:lnTo>
                    <a:pt x="34" y="172"/>
                  </a:lnTo>
                  <a:lnTo>
                    <a:pt x="34" y="166"/>
                  </a:lnTo>
                  <a:lnTo>
                    <a:pt x="36" y="164"/>
                  </a:lnTo>
                  <a:lnTo>
                    <a:pt x="38" y="164"/>
                  </a:lnTo>
                  <a:lnTo>
                    <a:pt x="38" y="164"/>
                  </a:lnTo>
                  <a:lnTo>
                    <a:pt x="44" y="162"/>
                  </a:lnTo>
                  <a:lnTo>
                    <a:pt x="58" y="156"/>
                  </a:lnTo>
                  <a:lnTo>
                    <a:pt x="58" y="156"/>
                  </a:lnTo>
                  <a:lnTo>
                    <a:pt x="62" y="154"/>
                  </a:lnTo>
                  <a:lnTo>
                    <a:pt x="62" y="152"/>
                  </a:lnTo>
                  <a:lnTo>
                    <a:pt x="62" y="150"/>
                  </a:lnTo>
                  <a:lnTo>
                    <a:pt x="62" y="146"/>
                  </a:lnTo>
                  <a:lnTo>
                    <a:pt x="58" y="142"/>
                  </a:lnTo>
                  <a:lnTo>
                    <a:pt x="56" y="136"/>
                  </a:lnTo>
                  <a:lnTo>
                    <a:pt x="56" y="136"/>
                  </a:lnTo>
                  <a:lnTo>
                    <a:pt x="60" y="130"/>
                  </a:lnTo>
                  <a:lnTo>
                    <a:pt x="64" y="128"/>
                  </a:lnTo>
                  <a:lnTo>
                    <a:pt x="70" y="126"/>
                  </a:lnTo>
                  <a:lnTo>
                    <a:pt x="74" y="122"/>
                  </a:lnTo>
                  <a:lnTo>
                    <a:pt x="74" y="122"/>
                  </a:lnTo>
                  <a:lnTo>
                    <a:pt x="76" y="118"/>
                  </a:lnTo>
                  <a:lnTo>
                    <a:pt x="74" y="116"/>
                  </a:lnTo>
                  <a:lnTo>
                    <a:pt x="68" y="110"/>
                  </a:lnTo>
                  <a:lnTo>
                    <a:pt x="68" y="110"/>
                  </a:lnTo>
                  <a:lnTo>
                    <a:pt x="64" y="110"/>
                  </a:lnTo>
                  <a:lnTo>
                    <a:pt x="60" y="110"/>
                  </a:lnTo>
                  <a:lnTo>
                    <a:pt x="56" y="116"/>
                  </a:lnTo>
                  <a:lnTo>
                    <a:pt x="56" y="116"/>
                  </a:lnTo>
                  <a:lnTo>
                    <a:pt x="52" y="120"/>
                  </a:lnTo>
                  <a:lnTo>
                    <a:pt x="50" y="122"/>
                  </a:lnTo>
                  <a:lnTo>
                    <a:pt x="48" y="122"/>
                  </a:lnTo>
                  <a:lnTo>
                    <a:pt x="48" y="122"/>
                  </a:lnTo>
                  <a:lnTo>
                    <a:pt x="42" y="120"/>
                  </a:lnTo>
                  <a:lnTo>
                    <a:pt x="38" y="116"/>
                  </a:lnTo>
                  <a:lnTo>
                    <a:pt x="38" y="116"/>
                  </a:lnTo>
                  <a:lnTo>
                    <a:pt x="38" y="112"/>
                  </a:lnTo>
                  <a:lnTo>
                    <a:pt x="40" y="110"/>
                  </a:lnTo>
                  <a:lnTo>
                    <a:pt x="50" y="104"/>
                  </a:lnTo>
                  <a:lnTo>
                    <a:pt x="50" y="104"/>
                  </a:lnTo>
                  <a:lnTo>
                    <a:pt x="56" y="100"/>
                  </a:lnTo>
                  <a:lnTo>
                    <a:pt x="56" y="96"/>
                  </a:lnTo>
                  <a:lnTo>
                    <a:pt x="54" y="94"/>
                  </a:lnTo>
                  <a:lnTo>
                    <a:pt x="54" y="94"/>
                  </a:lnTo>
                  <a:lnTo>
                    <a:pt x="54" y="92"/>
                  </a:lnTo>
                  <a:lnTo>
                    <a:pt x="52" y="92"/>
                  </a:lnTo>
                  <a:lnTo>
                    <a:pt x="44" y="90"/>
                  </a:lnTo>
                  <a:lnTo>
                    <a:pt x="44" y="90"/>
                  </a:lnTo>
                  <a:lnTo>
                    <a:pt x="44" y="90"/>
                  </a:lnTo>
                  <a:lnTo>
                    <a:pt x="44" y="90"/>
                  </a:lnTo>
                  <a:lnTo>
                    <a:pt x="42" y="88"/>
                  </a:lnTo>
                  <a:lnTo>
                    <a:pt x="42" y="86"/>
                  </a:lnTo>
                  <a:lnTo>
                    <a:pt x="46" y="80"/>
                  </a:lnTo>
                  <a:lnTo>
                    <a:pt x="46" y="80"/>
                  </a:lnTo>
                  <a:lnTo>
                    <a:pt x="50" y="80"/>
                  </a:lnTo>
                  <a:lnTo>
                    <a:pt x="56" y="80"/>
                  </a:lnTo>
                  <a:lnTo>
                    <a:pt x="56" y="80"/>
                  </a:lnTo>
                  <a:lnTo>
                    <a:pt x="58" y="82"/>
                  </a:lnTo>
                  <a:lnTo>
                    <a:pt x="66" y="80"/>
                  </a:lnTo>
                  <a:lnTo>
                    <a:pt x="66" y="80"/>
                  </a:lnTo>
                  <a:lnTo>
                    <a:pt x="70" y="80"/>
                  </a:lnTo>
                  <a:lnTo>
                    <a:pt x="74" y="80"/>
                  </a:lnTo>
                  <a:lnTo>
                    <a:pt x="78" y="84"/>
                  </a:lnTo>
                  <a:lnTo>
                    <a:pt x="78" y="84"/>
                  </a:lnTo>
                  <a:lnTo>
                    <a:pt x="84" y="94"/>
                  </a:lnTo>
                  <a:lnTo>
                    <a:pt x="84" y="94"/>
                  </a:lnTo>
                  <a:lnTo>
                    <a:pt x="86" y="98"/>
                  </a:lnTo>
                  <a:lnTo>
                    <a:pt x="86" y="98"/>
                  </a:lnTo>
                  <a:lnTo>
                    <a:pt x="90" y="100"/>
                  </a:lnTo>
                  <a:lnTo>
                    <a:pt x="94" y="100"/>
                  </a:lnTo>
                  <a:lnTo>
                    <a:pt x="104" y="96"/>
                  </a:lnTo>
                  <a:lnTo>
                    <a:pt x="104" y="96"/>
                  </a:lnTo>
                  <a:lnTo>
                    <a:pt x="104" y="94"/>
                  </a:lnTo>
                  <a:lnTo>
                    <a:pt x="104" y="94"/>
                  </a:lnTo>
                  <a:lnTo>
                    <a:pt x="108" y="92"/>
                  </a:lnTo>
                  <a:lnTo>
                    <a:pt x="108" y="88"/>
                  </a:lnTo>
                  <a:lnTo>
                    <a:pt x="108" y="80"/>
                  </a:lnTo>
                  <a:lnTo>
                    <a:pt x="108" y="80"/>
                  </a:lnTo>
                  <a:lnTo>
                    <a:pt x="108" y="76"/>
                  </a:lnTo>
                  <a:lnTo>
                    <a:pt x="106" y="74"/>
                  </a:lnTo>
                  <a:lnTo>
                    <a:pt x="102" y="72"/>
                  </a:lnTo>
                  <a:lnTo>
                    <a:pt x="102" y="72"/>
                  </a:lnTo>
                  <a:lnTo>
                    <a:pt x="100" y="66"/>
                  </a:lnTo>
                  <a:lnTo>
                    <a:pt x="98" y="60"/>
                  </a:lnTo>
                  <a:lnTo>
                    <a:pt x="98" y="60"/>
                  </a:lnTo>
                  <a:lnTo>
                    <a:pt x="94" y="58"/>
                  </a:lnTo>
                  <a:lnTo>
                    <a:pt x="92" y="56"/>
                  </a:lnTo>
                  <a:lnTo>
                    <a:pt x="86" y="58"/>
                  </a:lnTo>
                  <a:lnTo>
                    <a:pt x="86" y="58"/>
                  </a:lnTo>
                  <a:lnTo>
                    <a:pt x="80" y="62"/>
                  </a:lnTo>
                  <a:lnTo>
                    <a:pt x="76" y="64"/>
                  </a:lnTo>
                  <a:lnTo>
                    <a:pt x="76" y="64"/>
                  </a:lnTo>
                  <a:lnTo>
                    <a:pt x="74" y="60"/>
                  </a:lnTo>
                  <a:lnTo>
                    <a:pt x="72" y="56"/>
                  </a:lnTo>
                  <a:lnTo>
                    <a:pt x="72" y="56"/>
                  </a:lnTo>
                  <a:lnTo>
                    <a:pt x="66" y="54"/>
                  </a:lnTo>
                  <a:lnTo>
                    <a:pt x="58" y="54"/>
                  </a:lnTo>
                  <a:lnTo>
                    <a:pt x="58" y="54"/>
                  </a:lnTo>
                  <a:lnTo>
                    <a:pt x="78" y="40"/>
                  </a:lnTo>
                  <a:lnTo>
                    <a:pt x="98" y="28"/>
                  </a:lnTo>
                  <a:lnTo>
                    <a:pt x="120" y="22"/>
                  </a:lnTo>
                  <a:lnTo>
                    <a:pt x="144" y="20"/>
                  </a:lnTo>
                  <a:lnTo>
                    <a:pt x="144" y="20"/>
                  </a:lnTo>
                  <a:lnTo>
                    <a:pt x="144" y="20"/>
                  </a:lnTo>
                  <a:lnTo>
                    <a:pt x="144" y="20"/>
                  </a:lnTo>
                  <a:lnTo>
                    <a:pt x="144" y="20"/>
                  </a:lnTo>
                  <a:lnTo>
                    <a:pt x="156" y="20"/>
                  </a:lnTo>
                  <a:lnTo>
                    <a:pt x="170" y="22"/>
                  </a:lnTo>
                  <a:lnTo>
                    <a:pt x="182" y="26"/>
                  </a:lnTo>
                  <a:lnTo>
                    <a:pt x="192" y="30"/>
                  </a:lnTo>
                  <a:lnTo>
                    <a:pt x="214" y="40"/>
                  </a:lnTo>
                  <a:lnTo>
                    <a:pt x="232" y="56"/>
                  </a:lnTo>
                  <a:lnTo>
                    <a:pt x="232" y="56"/>
                  </a:lnTo>
                  <a:lnTo>
                    <a:pt x="246" y="72"/>
                  </a:lnTo>
                  <a:lnTo>
                    <a:pt x="246" y="72"/>
                  </a:lnTo>
                  <a:lnTo>
                    <a:pt x="224" y="80"/>
                  </a:lnTo>
                  <a:lnTo>
                    <a:pt x="210" y="86"/>
                  </a:lnTo>
                  <a:lnTo>
                    <a:pt x="210" y="86"/>
                  </a:lnTo>
                  <a:lnTo>
                    <a:pt x="208" y="88"/>
                  </a:lnTo>
                  <a:lnTo>
                    <a:pt x="204" y="90"/>
                  </a:lnTo>
                  <a:lnTo>
                    <a:pt x="200" y="90"/>
                  </a:lnTo>
                  <a:lnTo>
                    <a:pt x="196" y="90"/>
                  </a:lnTo>
                  <a:lnTo>
                    <a:pt x="196" y="90"/>
                  </a:lnTo>
                  <a:lnTo>
                    <a:pt x="190" y="86"/>
                  </a:lnTo>
                  <a:lnTo>
                    <a:pt x="186" y="86"/>
                  </a:lnTo>
                  <a:lnTo>
                    <a:pt x="186" y="86"/>
                  </a:lnTo>
                  <a:lnTo>
                    <a:pt x="180" y="86"/>
                  </a:lnTo>
                  <a:lnTo>
                    <a:pt x="178" y="90"/>
                  </a:lnTo>
                  <a:lnTo>
                    <a:pt x="178" y="90"/>
                  </a:lnTo>
                  <a:lnTo>
                    <a:pt x="174" y="92"/>
                  </a:lnTo>
                  <a:lnTo>
                    <a:pt x="170" y="96"/>
                  </a:lnTo>
                  <a:lnTo>
                    <a:pt x="170" y="96"/>
                  </a:lnTo>
                  <a:lnTo>
                    <a:pt x="166" y="96"/>
                  </a:lnTo>
                  <a:lnTo>
                    <a:pt x="164" y="96"/>
                  </a:lnTo>
                  <a:lnTo>
                    <a:pt x="164" y="96"/>
                  </a:lnTo>
                  <a:lnTo>
                    <a:pt x="162" y="96"/>
                  </a:lnTo>
                  <a:lnTo>
                    <a:pt x="162" y="96"/>
                  </a:lnTo>
                  <a:lnTo>
                    <a:pt x="160" y="96"/>
                  </a:lnTo>
                  <a:lnTo>
                    <a:pt x="160" y="96"/>
                  </a:lnTo>
                  <a:lnTo>
                    <a:pt x="156" y="98"/>
                  </a:lnTo>
                  <a:lnTo>
                    <a:pt x="156" y="98"/>
                  </a:lnTo>
                  <a:lnTo>
                    <a:pt x="154" y="102"/>
                  </a:lnTo>
                  <a:lnTo>
                    <a:pt x="156" y="106"/>
                  </a:lnTo>
                  <a:lnTo>
                    <a:pt x="158" y="108"/>
                  </a:lnTo>
                  <a:lnTo>
                    <a:pt x="160" y="110"/>
                  </a:lnTo>
                  <a:lnTo>
                    <a:pt x="160" y="110"/>
                  </a:lnTo>
                  <a:lnTo>
                    <a:pt x="164" y="106"/>
                  </a:lnTo>
                  <a:lnTo>
                    <a:pt x="168" y="102"/>
                  </a:lnTo>
                  <a:lnTo>
                    <a:pt x="168" y="102"/>
                  </a:lnTo>
                  <a:lnTo>
                    <a:pt x="172" y="104"/>
                  </a:lnTo>
                  <a:lnTo>
                    <a:pt x="176" y="108"/>
                  </a:lnTo>
                  <a:lnTo>
                    <a:pt x="176" y="108"/>
                  </a:lnTo>
                  <a:lnTo>
                    <a:pt x="174" y="112"/>
                  </a:lnTo>
                  <a:lnTo>
                    <a:pt x="170" y="118"/>
                  </a:lnTo>
                  <a:lnTo>
                    <a:pt x="170" y="118"/>
                  </a:lnTo>
                  <a:lnTo>
                    <a:pt x="158" y="120"/>
                  </a:lnTo>
                  <a:lnTo>
                    <a:pt x="158" y="120"/>
                  </a:lnTo>
                  <a:lnTo>
                    <a:pt x="152" y="120"/>
                  </a:lnTo>
                  <a:lnTo>
                    <a:pt x="148" y="118"/>
                  </a:lnTo>
                  <a:lnTo>
                    <a:pt x="146" y="120"/>
                  </a:lnTo>
                  <a:lnTo>
                    <a:pt x="146" y="120"/>
                  </a:lnTo>
                  <a:lnTo>
                    <a:pt x="142" y="122"/>
                  </a:lnTo>
                  <a:lnTo>
                    <a:pt x="142" y="124"/>
                  </a:lnTo>
                  <a:lnTo>
                    <a:pt x="142" y="126"/>
                  </a:lnTo>
                  <a:lnTo>
                    <a:pt x="142" y="126"/>
                  </a:lnTo>
                  <a:lnTo>
                    <a:pt x="142" y="134"/>
                  </a:lnTo>
                  <a:lnTo>
                    <a:pt x="140" y="136"/>
                  </a:lnTo>
                  <a:lnTo>
                    <a:pt x="140" y="136"/>
                  </a:lnTo>
                  <a:lnTo>
                    <a:pt x="134" y="138"/>
                  </a:lnTo>
                  <a:lnTo>
                    <a:pt x="134" y="140"/>
                  </a:lnTo>
                  <a:lnTo>
                    <a:pt x="138" y="142"/>
                  </a:lnTo>
                  <a:lnTo>
                    <a:pt x="138" y="142"/>
                  </a:lnTo>
                  <a:lnTo>
                    <a:pt x="146" y="140"/>
                  </a:lnTo>
                  <a:lnTo>
                    <a:pt x="152" y="140"/>
                  </a:lnTo>
                  <a:lnTo>
                    <a:pt x="158" y="136"/>
                  </a:lnTo>
                  <a:lnTo>
                    <a:pt x="158" y="136"/>
                  </a:lnTo>
                  <a:lnTo>
                    <a:pt x="162" y="134"/>
                  </a:lnTo>
                  <a:lnTo>
                    <a:pt x="164" y="134"/>
                  </a:lnTo>
                  <a:lnTo>
                    <a:pt x="168" y="134"/>
                  </a:lnTo>
                  <a:lnTo>
                    <a:pt x="168" y="134"/>
                  </a:lnTo>
                  <a:lnTo>
                    <a:pt x="172" y="134"/>
                  </a:lnTo>
                  <a:lnTo>
                    <a:pt x="178" y="134"/>
                  </a:lnTo>
                  <a:lnTo>
                    <a:pt x="178" y="134"/>
                  </a:lnTo>
                  <a:lnTo>
                    <a:pt x="180" y="134"/>
                  </a:lnTo>
                  <a:lnTo>
                    <a:pt x="184" y="132"/>
                  </a:lnTo>
                  <a:lnTo>
                    <a:pt x="186" y="130"/>
                  </a:lnTo>
                  <a:lnTo>
                    <a:pt x="188" y="130"/>
                  </a:lnTo>
                  <a:lnTo>
                    <a:pt x="188" y="130"/>
                  </a:lnTo>
                  <a:lnTo>
                    <a:pt x="190" y="134"/>
                  </a:lnTo>
                  <a:lnTo>
                    <a:pt x="190" y="136"/>
                  </a:lnTo>
                  <a:lnTo>
                    <a:pt x="190" y="140"/>
                  </a:lnTo>
                  <a:lnTo>
                    <a:pt x="190" y="140"/>
                  </a:lnTo>
                  <a:lnTo>
                    <a:pt x="188" y="144"/>
                  </a:lnTo>
                  <a:lnTo>
                    <a:pt x="186" y="144"/>
                  </a:lnTo>
                  <a:lnTo>
                    <a:pt x="186" y="146"/>
                  </a:lnTo>
                  <a:lnTo>
                    <a:pt x="186" y="146"/>
                  </a:lnTo>
                  <a:lnTo>
                    <a:pt x="188" y="152"/>
                  </a:lnTo>
                  <a:lnTo>
                    <a:pt x="192" y="156"/>
                  </a:lnTo>
                  <a:lnTo>
                    <a:pt x="192" y="156"/>
                  </a:lnTo>
                  <a:lnTo>
                    <a:pt x="198" y="160"/>
                  </a:lnTo>
                  <a:lnTo>
                    <a:pt x="198" y="160"/>
                  </a:lnTo>
                  <a:lnTo>
                    <a:pt x="200" y="158"/>
                  </a:lnTo>
                  <a:lnTo>
                    <a:pt x="200" y="158"/>
                  </a:lnTo>
                  <a:lnTo>
                    <a:pt x="202" y="154"/>
                  </a:lnTo>
                  <a:lnTo>
                    <a:pt x="204" y="152"/>
                  </a:lnTo>
                  <a:lnTo>
                    <a:pt x="204" y="152"/>
                  </a:lnTo>
                  <a:lnTo>
                    <a:pt x="210" y="152"/>
                  </a:lnTo>
                  <a:lnTo>
                    <a:pt x="214" y="152"/>
                  </a:lnTo>
                  <a:lnTo>
                    <a:pt x="216" y="154"/>
                  </a:lnTo>
                  <a:lnTo>
                    <a:pt x="216" y="154"/>
                  </a:lnTo>
                  <a:lnTo>
                    <a:pt x="220" y="158"/>
                  </a:lnTo>
                  <a:lnTo>
                    <a:pt x="224" y="162"/>
                  </a:lnTo>
                  <a:lnTo>
                    <a:pt x="224" y="162"/>
                  </a:lnTo>
                  <a:lnTo>
                    <a:pt x="228" y="164"/>
                  </a:lnTo>
                  <a:lnTo>
                    <a:pt x="228" y="164"/>
                  </a:lnTo>
                  <a:lnTo>
                    <a:pt x="232" y="170"/>
                  </a:lnTo>
                  <a:lnTo>
                    <a:pt x="232" y="170"/>
                  </a:lnTo>
                  <a:lnTo>
                    <a:pt x="234" y="172"/>
                  </a:lnTo>
                  <a:lnTo>
                    <a:pt x="236" y="172"/>
                  </a:lnTo>
                  <a:lnTo>
                    <a:pt x="240" y="172"/>
                  </a:lnTo>
                  <a:lnTo>
                    <a:pt x="240" y="172"/>
                  </a:lnTo>
                  <a:lnTo>
                    <a:pt x="244" y="170"/>
                  </a:lnTo>
                  <a:lnTo>
                    <a:pt x="246" y="168"/>
                  </a:lnTo>
                  <a:lnTo>
                    <a:pt x="248" y="166"/>
                  </a:lnTo>
                  <a:lnTo>
                    <a:pt x="248" y="166"/>
                  </a:lnTo>
                  <a:lnTo>
                    <a:pt x="254" y="166"/>
                  </a:lnTo>
                  <a:lnTo>
                    <a:pt x="258" y="170"/>
                  </a:lnTo>
                  <a:lnTo>
                    <a:pt x="258" y="170"/>
                  </a:lnTo>
                  <a:lnTo>
                    <a:pt x="264" y="176"/>
                  </a:lnTo>
                  <a:lnTo>
                    <a:pt x="264" y="176"/>
                  </a:lnTo>
                  <a:lnTo>
                    <a:pt x="260" y="192"/>
                  </a:lnTo>
                  <a:lnTo>
                    <a:pt x="252" y="206"/>
                  </a:lnTo>
                  <a:lnTo>
                    <a:pt x="244" y="220"/>
                  </a:lnTo>
                  <a:lnTo>
                    <a:pt x="232" y="234"/>
                  </a:lnTo>
                  <a:lnTo>
                    <a:pt x="232" y="234"/>
                  </a:lnTo>
                  <a:close/>
                  <a:moveTo>
                    <a:pt x="192" y="182"/>
                  </a:moveTo>
                  <a:lnTo>
                    <a:pt x="192" y="182"/>
                  </a:lnTo>
                  <a:lnTo>
                    <a:pt x="190" y="178"/>
                  </a:lnTo>
                  <a:lnTo>
                    <a:pt x="186" y="172"/>
                  </a:lnTo>
                  <a:lnTo>
                    <a:pt x="186" y="172"/>
                  </a:lnTo>
                  <a:lnTo>
                    <a:pt x="184" y="166"/>
                  </a:lnTo>
                  <a:lnTo>
                    <a:pt x="178" y="160"/>
                  </a:lnTo>
                  <a:lnTo>
                    <a:pt x="178" y="160"/>
                  </a:lnTo>
                  <a:lnTo>
                    <a:pt x="174" y="160"/>
                  </a:lnTo>
                  <a:lnTo>
                    <a:pt x="168" y="158"/>
                  </a:lnTo>
                  <a:lnTo>
                    <a:pt x="168" y="158"/>
                  </a:lnTo>
                  <a:lnTo>
                    <a:pt x="154" y="152"/>
                  </a:lnTo>
                  <a:lnTo>
                    <a:pt x="154" y="152"/>
                  </a:lnTo>
                  <a:lnTo>
                    <a:pt x="148" y="150"/>
                  </a:lnTo>
                  <a:lnTo>
                    <a:pt x="142" y="150"/>
                  </a:lnTo>
                  <a:lnTo>
                    <a:pt x="142" y="150"/>
                  </a:lnTo>
                  <a:lnTo>
                    <a:pt x="138" y="150"/>
                  </a:lnTo>
                  <a:lnTo>
                    <a:pt x="136" y="150"/>
                  </a:lnTo>
                  <a:lnTo>
                    <a:pt x="132" y="152"/>
                  </a:lnTo>
                  <a:lnTo>
                    <a:pt x="132" y="152"/>
                  </a:lnTo>
                  <a:lnTo>
                    <a:pt x="126" y="164"/>
                  </a:lnTo>
                  <a:lnTo>
                    <a:pt x="126" y="164"/>
                  </a:lnTo>
                  <a:lnTo>
                    <a:pt x="124" y="170"/>
                  </a:lnTo>
                  <a:lnTo>
                    <a:pt x="124" y="178"/>
                  </a:lnTo>
                  <a:lnTo>
                    <a:pt x="124" y="178"/>
                  </a:lnTo>
                  <a:lnTo>
                    <a:pt x="130" y="184"/>
                  </a:lnTo>
                  <a:lnTo>
                    <a:pt x="132" y="188"/>
                  </a:lnTo>
                  <a:lnTo>
                    <a:pt x="132" y="188"/>
                  </a:lnTo>
                  <a:lnTo>
                    <a:pt x="136" y="192"/>
                  </a:lnTo>
                  <a:lnTo>
                    <a:pt x="140" y="194"/>
                  </a:lnTo>
                  <a:lnTo>
                    <a:pt x="140" y="194"/>
                  </a:lnTo>
                  <a:lnTo>
                    <a:pt x="144" y="192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54" y="190"/>
                  </a:lnTo>
                  <a:lnTo>
                    <a:pt x="156" y="192"/>
                  </a:lnTo>
                  <a:lnTo>
                    <a:pt x="158" y="194"/>
                  </a:lnTo>
                  <a:lnTo>
                    <a:pt x="158" y="194"/>
                  </a:lnTo>
                  <a:lnTo>
                    <a:pt x="160" y="202"/>
                  </a:lnTo>
                  <a:lnTo>
                    <a:pt x="160" y="208"/>
                  </a:lnTo>
                  <a:lnTo>
                    <a:pt x="160" y="208"/>
                  </a:lnTo>
                  <a:lnTo>
                    <a:pt x="160" y="220"/>
                  </a:lnTo>
                  <a:lnTo>
                    <a:pt x="162" y="230"/>
                  </a:lnTo>
                  <a:lnTo>
                    <a:pt x="162" y="230"/>
                  </a:lnTo>
                  <a:lnTo>
                    <a:pt x="168" y="236"/>
                  </a:lnTo>
                  <a:lnTo>
                    <a:pt x="174" y="240"/>
                  </a:lnTo>
                  <a:lnTo>
                    <a:pt x="174" y="240"/>
                  </a:lnTo>
                  <a:lnTo>
                    <a:pt x="176" y="238"/>
                  </a:lnTo>
                  <a:lnTo>
                    <a:pt x="180" y="236"/>
                  </a:lnTo>
                  <a:lnTo>
                    <a:pt x="184" y="232"/>
                  </a:lnTo>
                  <a:lnTo>
                    <a:pt x="184" y="232"/>
                  </a:lnTo>
                  <a:lnTo>
                    <a:pt x="188" y="224"/>
                  </a:lnTo>
                  <a:lnTo>
                    <a:pt x="190" y="218"/>
                  </a:lnTo>
                  <a:lnTo>
                    <a:pt x="190" y="204"/>
                  </a:lnTo>
                  <a:lnTo>
                    <a:pt x="190" y="204"/>
                  </a:lnTo>
                  <a:lnTo>
                    <a:pt x="192" y="200"/>
                  </a:lnTo>
                  <a:lnTo>
                    <a:pt x="196" y="194"/>
                  </a:lnTo>
                  <a:lnTo>
                    <a:pt x="196" y="194"/>
                  </a:lnTo>
                  <a:lnTo>
                    <a:pt x="200" y="190"/>
                  </a:lnTo>
                  <a:lnTo>
                    <a:pt x="200" y="184"/>
                  </a:lnTo>
                  <a:lnTo>
                    <a:pt x="200" y="184"/>
                  </a:lnTo>
                  <a:lnTo>
                    <a:pt x="200" y="182"/>
                  </a:lnTo>
                  <a:lnTo>
                    <a:pt x="198" y="182"/>
                  </a:lnTo>
                  <a:lnTo>
                    <a:pt x="192" y="182"/>
                  </a:lnTo>
                  <a:lnTo>
                    <a:pt x="192" y="18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14" name="Freeform 112"/>
            <p:cNvSpPr>
              <a:spLocks noEditPoints="1"/>
            </p:cNvSpPr>
            <p:nvPr/>
          </p:nvSpPr>
          <p:spPr bwMode="auto">
            <a:xfrm>
              <a:off x="4689475" y="85725"/>
              <a:ext cx="536575" cy="536575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32" y="0"/>
                </a:cxn>
                <a:cxn ang="0">
                  <a:pos x="18" y="6"/>
                </a:cxn>
                <a:cxn ang="0">
                  <a:pos x="6" y="18"/>
                </a:cxn>
                <a:cxn ang="0">
                  <a:pos x="0" y="34"/>
                </a:cxn>
                <a:cxn ang="0">
                  <a:pos x="0" y="210"/>
                </a:cxn>
                <a:cxn ang="0">
                  <a:pos x="0" y="220"/>
                </a:cxn>
                <a:cxn ang="0">
                  <a:pos x="6" y="234"/>
                </a:cxn>
                <a:cxn ang="0">
                  <a:pos x="18" y="246"/>
                </a:cxn>
                <a:cxn ang="0">
                  <a:pos x="32" y="252"/>
                </a:cxn>
                <a:cxn ang="0">
                  <a:pos x="126" y="254"/>
                </a:cxn>
                <a:cxn ang="0">
                  <a:pos x="84" y="296"/>
                </a:cxn>
                <a:cxn ang="0">
                  <a:pos x="74" y="296"/>
                </a:cxn>
                <a:cxn ang="0">
                  <a:pos x="60" y="302"/>
                </a:cxn>
                <a:cxn ang="0">
                  <a:pos x="48" y="314"/>
                </a:cxn>
                <a:cxn ang="0">
                  <a:pos x="42" y="330"/>
                </a:cxn>
                <a:cxn ang="0">
                  <a:pos x="294" y="338"/>
                </a:cxn>
                <a:cxn ang="0">
                  <a:pos x="294" y="330"/>
                </a:cxn>
                <a:cxn ang="0">
                  <a:pos x="288" y="314"/>
                </a:cxn>
                <a:cxn ang="0">
                  <a:pos x="276" y="302"/>
                </a:cxn>
                <a:cxn ang="0">
                  <a:pos x="262" y="296"/>
                </a:cxn>
                <a:cxn ang="0">
                  <a:pos x="210" y="296"/>
                </a:cxn>
                <a:cxn ang="0">
                  <a:pos x="294" y="254"/>
                </a:cxn>
                <a:cxn ang="0">
                  <a:pos x="304" y="252"/>
                </a:cxn>
                <a:cxn ang="0">
                  <a:pos x="318" y="246"/>
                </a:cxn>
                <a:cxn ang="0">
                  <a:pos x="330" y="234"/>
                </a:cxn>
                <a:cxn ang="0">
                  <a:pos x="336" y="220"/>
                </a:cxn>
                <a:cxn ang="0">
                  <a:pos x="338" y="42"/>
                </a:cxn>
                <a:cxn ang="0">
                  <a:pos x="336" y="34"/>
                </a:cxn>
                <a:cxn ang="0">
                  <a:pos x="330" y="18"/>
                </a:cxn>
                <a:cxn ang="0">
                  <a:pos x="318" y="6"/>
                </a:cxn>
                <a:cxn ang="0">
                  <a:pos x="304" y="0"/>
                </a:cxn>
                <a:cxn ang="0">
                  <a:pos x="294" y="0"/>
                </a:cxn>
                <a:cxn ang="0">
                  <a:pos x="42" y="210"/>
                </a:cxn>
                <a:cxn ang="0">
                  <a:pos x="294" y="42"/>
                </a:cxn>
              </a:cxnLst>
              <a:rect l="0" t="0" r="r" b="b"/>
              <a:pathLst>
                <a:path w="338" h="338">
                  <a:moveTo>
                    <a:pt x="294" y="0"/>
                  </a:moveTo>
                  <a:lnTo>
                    <a:pt x="42" y="0"/>
                  </a:lnTo>
                  <a:lnTo>
                    <a:pt x="42" y="0"/>
                  </a:lnTo>
                  <a:lnTo>
                    <a:pt x="32" y="0"/>
                  </a:lnTo>
                  <a:lnTo>
                    <a:pt x="24" y="2"/>
                  </a:lnTo>
                  <a:lnTo>
                    <a:pt x="18" y="6"/>
                  </a:lnTo>
                  <a:lnTo>
                    <a:pt x="12" y="12"/>
                  </a:lnTo>
                  <a:lnTo>
                    <a:pt x="6" y="18"/>
                  </a:lnTo>
                  <a:lnTo>
                    <a:pt x="2" y="26"/>
                  </a:lnTo>
                  <a:lnTo>
                    <a:pt x="0" y="34"/>
                  </a:lnTo>
                  <a:lnTo>
                    <a:pt x="0" y="42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0" y="220"/>
                  </a:lnTo>
                  <a:lnTo>
                    <a:pt x="2" y="228"/>
                  </a:lnTo>
                  <a:lnTo>
                    <a:pt x="6" y="234"/>
                  </a:lnTo>
                  <a:lnTo>
                    <a:pt x="12" y="240"/>
                  </a:lnTo>
                  <a:lnTo>
                    <a:pt x="18" y="246"/>
                  </a:lnTo>
                  <a:lnTo>
                    <a:pt x="24" y="250"/>
                  </a:lnTo>
                  <a:lnTo>
                    <a:pt x="32" y="252"/>
                  </a:lnTo>
                  <a:lnTo>
                    <a:pt x="42" y="254"/>
                  </a:lnTo>
                  <a:lnTo>
                    <a:pt x="126" y="254"/>
                  </a:lnTo>
                  <a:lnTo>
                    <a:pt x="126" y="296"/>
                  </a:lnTo>
                  <a:lnTo>
                    <a:pt x="84" y="296"/>
                  </a:lnTo>
                  <a:lnTo>
                    <a:pt x="84" y="296"/>
                  </a:lnTo>
                  <a:lnTo>
                    <a:pt x="74" y="296"/>
                  </a:lnTo>
                  <a:lnTo>
                    <a:pt x="68" y="298"/>
                  </a:lnTo>
                  <a:lnTo>
                    <a:pt x="60" y="302"/>
                  </a:lnTo>
                  <a:lnTo>
                    <a:pt x="54" y="308"/>
                  </a:lnTo>
                  <a:lnTo>
                    <a:pt x="48" y="314"/>
                  </a:lnTo>
                  <a:lnTo>
                    <a:pt x="44" y="322"/>
                  </a:lnTo>
                  <a:lnTo>
                    <a:pt x="42" y="330"/>
                  </a:lnTo>
                  <a:lnTo>
                    <a:pt x="42" y="338"/>
                  </a:lnTo>
                  <a:lnTo>
                    <a:pt x="294" y="338"/>
                  </a:lnTo>
                  <a:lnTo>
                    <a:pt x="294" y="338"/>
                  </a:lnTo>
                  <a:lnTo>
                    <a:pt x="294" y="330"/>
                  </a:lnTo>
                  <a:lnTo>
                    <a:pt x="292" y="322"/>
                  </a:lnTo>
                  <a:lnTo>
                    <a:pt x="288" y="314"/>
                  </a:lnTo>
                  <a:lnTo>
                    <a:pt x="282" y="308"/>
                  </a:lnTo>
                  <a:lnTo>
                    <a:pt x="276" y="302"/>
                  </a:lnTo>
                  <a:lnTo>
                    <a:pt x="268" y="298"/>
                  </a:lnTo>
                  <a:lnTo>
                    <a:pt x="262" y="296"/>
                  </a:lnTo>
                  <a:lnTo>
                    <a:pt x="252" y="296"/>
                  </a:lnTo>
                  <a:lnTo>
                    <a:pt x="210" y="296"/>
                  </a:lnTo>
                  <a:lnTo>
                    <a:pt x="210" y="254"/>
                  </a:lnTo>
                  <a:lnTo>
                    <a:pt x="294" y="254"/>
                  </a:lnTo>
                  <a:lnTo>
                    <a:pt x="294" y="254"/>
                  </a:lnTo>
                  <a:lnTo>
                    <a:pt x="304" y="252"/>
                  </a:lnTo>
                  <a:lnTo>
                    <a:pt x="312" y="250"/>
                  </a:lnTo>
                  <a:lnTo>
                    <a:pt x="318" y="246"/>
                  </a:lnTo>
                  <a:lnTo>
                    <a:pt x="324" y="240"/>
                  </a:lnTo>
                  <a:lnTo>
                    <a:pt x="330" y="234"/>
                  </a:lnTo>
                  <a:lnTo>
                    <a:pt x="334" y="228"/>
                  </a:lnTo>
                  <a:lnTo>
                    <a:pt x="336" y="220"/>
                  </a:lnTo>
                  <a:lnTo>
                    <a:pt x="338" y="210"/>
                  </a:lnTo>
                  <a:lnTo>
                    <a:pt x="338" y="42"/>
                  </a:lnTo>
                  <a:lnTo>
                    <a:pt x="338" y="42"/>
                  </a:lnTo>
                  <a:lnTo>
                    <a:pt x="336" y="34"/>
                  </a:lnTo>
                  <a:lnTo>
                    <a:pt x="334" y="26"/>
                  </a:lnTo>
                  <a:lnTo>
                    <a:pt x="330" y="18"/>
                  </a:lnTo>
                  <a:lnTo>
                    <a:pt x="324" y="12"/>
                  </a:lnTo>
                  <a:lnTo>
                    <a:pt x="318" y="6"/>
                  </a:lnTo>
                  <a:lnTo>
                    <a:pt x="312" y="2"/>
                  </a:lnTo>
                  <a:lnTo>
                    <a:pt x="304" y="0"/>
                  </a:lnTo>
                  <a:lnTo>
                    <a:pt x="294" y="0"/>
                  </a:lnTo>
                  <a:lnTo>
                    <a:pt x="294" y="0"/>
                  </a:lnTo>
                  <a:close/>
                  <a:moveTo>
                    <a:pt x="294" y="210"/>
                  </a:moveTo>
                  <a:lnTo>
                    <a:pt x="42" y="210"/>
                  </a:lnTo>
                  <a:lnTo>
                    <a:pt x="42" y="42"/>
                  </a:lnTo>
                  <a:lnTo>
                    <a:pt x="294" y="42"/>
                  </a:lnTo>
                  <a:lnTo>
                    <a:pt x="294" y="2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115" name="Rectangle 113"/>
          <p:cNvSpPr>
            <a:spLocks noChangeArrowheads="1"/>
          </p:cNvSpPr>
          <p:nvPr userDrawn="1"/>
        </p:nvSpPr>
        <p:spPr bwMode="auto">
          <a:xfrm>
            <a:off x="2447925" y="2974975"/>
            <a:ext cx="4292600" cy="18415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9" name="Rectangle 372"/>
          <p:cNvSpPr>
            <a:spLocks noChangeArrowheads="1"/>
          </p:cNvSpPr>
          <p:nvPr userDrawn="1"/>
        </p:nvSpPr>
        <p:spPr bwMode="auto">
          <a:xfrm>
            <a:off x="0" y="5715000"/>
            <a:ext cx="9144000" cy="11430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20" name="Rectangle 373"/>
          <p:cNvSpPr>
            <a:spLocks noChangeArrowheads="1"/>
          </p:cNvSpPr>
          <p:nvPr userDrawn="1"/>
        </p:nvSpPr>
        <p:spPr bwMode="auto">
          <a:xfrm>
            <a:off x="0" y="5638800"/>
            <a:ext cx="9144000" cy="152400"/>
          </a:xfrm>
          <a:prstGeom prst="rect">
            <a:avLst/>
          </a:prstGeom>
          <a:solidFill>
            <a:srgbClr val="606E8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24" name="제목 1"/>
          <p:cNvSpPr>
            <a:spLocks noGrp="1"/>
          </p:cNvSpPr>
          <p:nvPr>
            <p:ph type="ctrTitle" hasCustomPrompt="1"/>
          </p:nvPr>
        </p:nvSpPr>
        <p:spPr>
          <a:xfrm>
            <a:off x="1397999" y="3246435"/>
            <a:ext cx="6348003" cy="938719"/>
          </a:xfrm>
          <a:prstGeom prst="rect">
            <a:avLst/>
          </a:prstGeom>
        </p:spPr>
        <p:txBody>
          <a:bodyPr>
            <a:spAutoFit/>
          </a:bodyPr>
          <a:lstStyle>
            <a:lvl1pPr algn="ctr">
              <a:defRPr kumimoji="1" lang="ko-KR" altLang="en-US" sz="5500" b="1" kern="120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pPr marL="0" lvl="0" algn="ctr" defTabSz="914400" rtl="0" eaLnBrk="1" fontAlgn="base" latinLnBrk="1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dirty="0" smtClean="0"/>
              <a:t>제목을 입력하세요</a:t>
            </a:r>
            <a:endParaRPr lang="ko-KR" altLang="en-US" dirty="0"/>
          </a:p>
        </p:txBody>
      </p:sp>
      <p:sp>
        <p:nvSpPr>
          <p:cNvPr id="125" name="텍스트 개체 틀 19"/>
          <p:cNvSpPr>
            <a:spLocks noGrp="1"/>
          </p:cNvSpPr>
          <p:nvPr>
            <p:ph type="body" sz="quarter" idx="17" hasCustomPrompt="1"/>
          </p:nvPr>
        </p:nvSpPr>
        <p:spPr>
          <a:xfrm>
            <a:off x="1397794" y="3117180"/>
            <a:ext cx="6348412" cy="284693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ts val="1500"/>
              </a:lnSpc>
              <a:buNone/>
              <a:defRPr kumimoji="1" lang="ko-KR" altLang="en-US" sz="1400" b="1" kern="1200" dirty="0">
                <a:solidFill>
                  <a:srgbClr val="606E82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pPr marL="0" lvl="0" algn="ctr" defTabSz="914400" rtl="0" eaLnBrk="1" fontAlgn="base" latinLnBrk="1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dirty="0" smtClean="0"/>
              <a:t>제목을 입력하세요</a:t>
            </a:r>
            <a:endParaRPr lang="ko-KR" altLang="en-US" dirty="0"/>
          </a:p>
        </p:txBody>
      </p:sp>
      <p:sp>
        <p:nvSpPr>
          <p:cNvPr id="126" name="텍스트 개체 틀 19"/>
          <p:cNvSpPr>
            <a:spLocks noGrp="1"/>
          </p:cNvSpPr>
          <p:nvPr>
            <p:ph type="body" sz="quarter" idx="18" hasCustomPrompt="1"/>
          </p:nvPr>
        </p:nvSpPr>
        <p:spPr>
          <a:xfrm>
            <a:off x="1397794" y="4249220"/>
            <a:ext cx="6348412" cy="284693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ts val="1500"/>
              </a:lnSpc>
              <a:buNone/>
              <a:defRPr kumimoji="1" lang="ko-KR" altLang="en-US" sz="1000" kern="1200" dirty="0">
                <a:solidFill>
                  <a:srgbClr val="606E82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pPr marL="0" lvl="0" algn="ctr" defTabSz="914400" rtl="0" eaLnBrk="1" fontAlgn="base" latinLnBrk="1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dirty="0" smtClean="0"/>
              <a:t>제목을 입력하세요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96826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395536" y="344858"/>
            <a:ext cx="1786511" cy="0"/>
          </a:xfrm>
          <a:prstGeom prst="line">
            <a:avLst/>
          </a:prstGeom>
          <a:ln w="63500">
            <a:solidFill>
              <a:srgbClr val="353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182047" y="344858"/>
            <a:ext cx="58463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 userDrawn="1"/>
        </p:nvSpPr>
        <p:spPr>
          <a:xfrm>
            <a:off x="366827" y="865007"/>
            <a:ext cx="8480838" cy="56166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1415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FEA4D-F800-4533-BA0E-AA5742EEF562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2019-10-19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ED4CA-B678-47DB-9013-C5A0ED94BC9C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280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2C55-3CD1-4C73-8176-8A4C9A027B47}" type="datetimeFigureOut">
              <a:rPr lang="ko-KR" altLang="en-US" smtClean="0"/>
              <a:t>2019-10-19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B644B-7B59-48E4-9D30-DD12F9A0C5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8789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FEA4D-F800-4533-BA0E-AA5742EEF562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2019-10-19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ED4CA-B678-47DB-9013-C5A0ED94BC9C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97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FEA4D-F800-4533-BA0E-AA5742EEF562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2019-10-19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ED4CA-B678-47DB-9013-C5A0ED94BC9C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824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FEA4D-F800-4533-BA0E-AA5742EEF562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2019-10-19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ED4CA-B678-47DB-9013-C5A0ED94BC9C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9098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FEA4D-F800-4533-BA0E-AA5742EEF562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2019-10-19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ED4CA-B678-47DB-9013-C5A0ED94BC9C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2984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FEA4D-F800-4533-BA0E-AA5742EEF562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2019-10-19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ED4CA-B678-47DB-9013-C5A0ED94BC9C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3334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FEA4D-F800-4533-BA0E-AA5742EEF562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2019-10-19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ED4CA-B678-47DB-9013-C5A0ED94BC9C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5890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FEA4D-F800-4533-BA0E-AA5742EEF562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2019-10-19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ED4CA-B678-47DB-9013-C5A0ED94BC9C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2538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FEA4D-F800-4533-BA0E-AA5742EEF562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2019-10-19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ED4CA-B678-47DB-9013-C5A0ED94BC9C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8350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FEA4D-F800-4533-BA0E-AA5742EEF562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2019-10-19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ED4CA-B678-47DB-9013-C5A0ED94BC9C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9129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3712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2C55-3CD1-4C73-8176-8A4C9A027B47}" type="datetimeFigureOut">
              <a:rPr lang="ko-KR" altLang="en-US" smtClean="0"/>
              <a:t>2019-10-19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B644B-7B59-48E4-9D30-DD12F9A0C5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8008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2C55-3CD1-4C73-8176-8A4C9A027B4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B644B-7B59-48E4-9D30-DD12F9A0C5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0999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2C55-3CD1-4C73-8176-8A4C9A027B4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B644B-7B59-48E4-9D30-DD12F9A0C5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3490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2C55-3CD1-4C73-8176-8A4C9A027B4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B644B-7B59-48E4-9D30-DD12F9A0C5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6941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2C55-3CD1-4C73-8176-8A4C9A027B4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B644B-7B59-48E4-9D30-DD12F9A0C5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9614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2C55-3CD1-4C73-8176-8A4C9A027B4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B644B-7B59-48E4-9D30-DD12F9A0C5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9389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2C55-3CD1-4C73-8176-8A4C9A027B4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B644B-7B59-48E4-9D30-DD12F9A0C5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5629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2C55-3CD1-4C73-8176-8A4C9A027B4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B644B-7B59-48E4-9D30-DD12F9A0C5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952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2C55-3CD1-4C73-8176-8A4C9A027B4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B644B-7B59-48E4-9D30-DD12F9A0C5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669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2C55-3CD1-4C73-8176-8A4C9A027B4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B644B-7B59-48E4-9D30-DD12F9A0C5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4935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2C55-3CD1-4C73-8176-8A4C9A027B4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B644B-7B59-48E4-9D30-DD12F9A0C5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166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2C55-3CD1-4C73-8176-8A4C9A027B47}" type="datetimeFigureOut">
              <a:rPr lang="ko-KR" altLang="en-US" smtClean="0"/>
              <a:t>2019-10-19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B644B-7B59-48E4-9D30-DD12F9A0C5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9779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260318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2C55-3CD1-4C73-8176-8A4C9A027B4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B644B-7B59-48E4-9D30-DD12F9A0C5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94785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2C55-3CD1-4C73-8176-8A4C9A027B4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B644B-7B59-48E4-9D30-DD12F9A0C5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4048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2C55-3CD1-4C73-8176-8A4C9A027B4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B644B-7B59-48E4-9D30-DD12F9A0C5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31551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2C55-3CD1-4C73-8176-8A4C9A027B4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B644B-7B59-48E4-9D30-DD12F9A0C5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3071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2C55-3CD1-4C73-8176-8A4C9A027B4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B644B-7B59-48E4-9D30-DD12F9A0C5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9369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2C55-3CD1-4C73-8176-8A4C9A027B4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B644B-7B59-48E4-9D30-DD12F9A0C5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6374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2C55-3CD1-4C73-8176-8A4C9A027B4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B644B-7B59-48E4-9D30-DD12F9A0C5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6714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2C55-3CD1-4C73-8176-8A4C9A027B4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B644B-7B59-48E4-9D30-DD12F9A0C5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87208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2C55-3CD1-4C73-8176-8A4C9A027B4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B644B-7B59-48E4-9D30-DD12F9A0C5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98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2C55-3CD1-4C73-8176-8A4C9A027B47}" type="datetimeFigureOut">
              <a:rPr lang="ko-KR" altLang="en-US" smtClean="0"/>
              <a:t>2019-10-19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B644B-7B59-48E4-9D30-DD12F9A0C5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2682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2C55-3CD1-4C73-8176-8A4C9A027B4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B644B-7B59-48E4-9D30-DD12F9A0C5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930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2C55-3CD1-4C73-8176-8A4C9A027B47}" type="datetimeFigureOut">
              <a:rPr lang="ko-KR" altLang="en-US" smtClean="0"/>
              <a:t>2019-10-19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B644B-7B59-48E4-9D30-DD12F9A0C5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812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2C55-3CD1-4C73-8176-8A4C9A027B47}" type="datetimeFigureOut">
              <a:rPr lang="ko-KR" altLang="en-US" smtClean="0"/>
              <a:t>2019-10-19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B644B-7B59-48E4-9D30-DD12F9A0C5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102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2C55-3CD1-4C73-8176-8A4C9A027B47}" type="datetimeFigureOut">
              <a:rPr lang="ko-KR" altLang="en-US" smtClean="0"/>
              <a:t>2019-10-19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B644B-7B59-48E4-9D30-DD12F9A0C5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538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2C55-3CD1-4C73-8176-8A4C9A027B47}" type="datetimeFigureOut">
              <a:rPr lang="ko-KR" altLang="en-US" smtClean="0"/>
              <a:t>2019-10-19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B644B-7B59-48E4-9D30-DD12F9A0C5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333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F2C55-3CD1-4C73-8176-8A4C9A027B47}" type="datetimeFigureOut">
              <a:rPr lang="ko-KR" altLang="en-US" smtClean="0"/>
              <a:t>2019-10-19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B644B-7B59-48E4-9D30-DD12F9A0C5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826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00413"/>
            <a:ext cx="2133600" cy="276999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A01E7-113B-4D20-B74E-C589F085EA4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00413"/>
            <a:ext cx="2895600" cy="276999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768244" y="6471699"/>
            <a:ext cx="2133600" cy="24622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1000" b="1">
                <a:solidFill>
                  <a:schemeClr val="tx2"/>
                </a:solidFill>
              </a:defRPr>
            </a:lvl1pPr>
          </a:lstStyle>
          <a:p>
            <a:fld id="{888AB9F4-96E6-4C5F-8068-4B9C71A7656E}" type="slidenum">
              <a:rPr lang="ko-KR" altLang="en-US" smtClean="0">
                <a:solidFill>
                  <a:srgbClr val="0B5394"/>
                </a:solidFill>
              </a:rPr>
              <a:pPr/>
              <a:t>‹#›</a:t>
            </a:fld>
            <a:endParaRPr lang="ko-KR" altLang="en-US" dirty="0">
              <a:solidFill>
                <a:srgbClr val="0B53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307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FEA4D-F800-4533-BA0E-AA5742EEF5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2019-10-19</a:t>
            </a:fld>
            <a:endParaRPr lang="ko-KR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ED4CA-B678-47DB-9013-C5A0ED94BC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26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F2C55-3CD1-4C73-8176-8A4C9A027B4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B644B-7B59-48E4-9D30-DD12F9A0C5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142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F2C55-3CD1-4C73-8176-8A4C9A027B4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B644B-7B59-48E4-9D30-DD12F9A0C5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130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A5CG2j4rPD4?t=2m" TargetMode="External"/><Relationship Id="rId2" Type="http://schemas.openxmlformats.org/officeDocument/2006/relationships/hyperlink" Target="https://youtu.be/klbWxcgzRvI" TargetMode="Externa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youtu.be/asMWBKCIykI" TargetMode="External"/><Relationship Id="rId4" Type="http://schemas.openxmlformats.org/officeDocument/2006/relationships/hyperlink" Target="https://youtu.be/7UeLZWB1Kpw?t=1m30s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png"/><Relationship Id="rId7" Type="http://schemas.openxmlformats.org/officeDocument/2006/relationships/image" Target="../media/image21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10" Type="http://schemas.openxmlformats.org/officeDocument/2006/relationships/image" Target="../media/image24.png"/><Relationship Id="rId4" Type="http://schemas.openxmlformats.org/officeDocument/2006/relationships/image" Target="../media/image18.emf"/><Relationship Id="rId9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jpeg"/><Relationship Id="rId9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7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openxmlformats.org/officeDocument/2006/relationships/oleObject" Target="../embeddings/oleObject4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  <a:alpha val="9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91885" y="342537"/>
            <a:ext cx="1227909" cy="1227909"/>
          </a:xfrm>
          <a:prstGeom prst="rect">
            <a:avLst/>
          </a:prstGeom>
          <a:solidFill>
            <a:srgbClr val="DDC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82781" y="1017809"/>
            <a:ext cx="821254" cy="821254"/>
          </a:xfrm>
          <a:prstGeom prst="rect">
            <a:avLst/>
          </a:prstGeom>
          <a:solidFill>
            <a:srgbClr val="353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56953" y="1191981"/>
            <a:ext cx="472911" cy="472911"/>
          </a:xfrm>
          <a:prstGeom prst="rect">
            <a:avLst/>
          </a:prstGeom>
          <a:solidFill>
            <a:srgbClr val="88B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3758973" y="3204192"/>
            <a:ext cx="4556514" cy="2601072"/>
            <a:chOff x="784141" y="2751908"/>
            <a:chExt cx="4556514" cy="2601072"/>
          </a:xfrm>
        </p:grpSpPr>
        <p:sp>
          <p:nvSpPr>
            <p:cNvPr id="11" name="TextBox 10"/>
            <p:cNvSpPr txBox="1"/>
            <p:nvPr/>
          </p:nvSpPr>
          <p:spPr>
            <a:xfrm>
              <a:off x="840871" y="2823886"/>
              <a:ext cx="443903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R" sz="4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r>
                <a:rPr lang="ko-KR" altLang="en-US" sz="4000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울릉도B" pitchFamily="18" charset="-127"/>
                  <a:ea typeface="HY울릉도B" pitchFamily="18" charset="-127"/>
                </a:rPr>
                <a:t>사업계획서 작성법 </a:t>
              </a:r>
              <a:endParaRPr lang="ko-KR" altLang="en-US" sz="4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울릉도B" pitchFamily="18" charset="-127"/>
                <a:ea typeface="HY울릉도B" pitchFamily="18" charset="-127"/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784141" y="2751908"/>
              <a:ext cx="4556514" cy="1467395"/>
              <a:chOff x="960366" y="2751908"/>
              <a:chExt cx="4180115" cy="1467395"/>
            </a:xfrm>
          </p:grpSpPr>
          <p:cxnSp>
            <p:nvCxnSpPr>
              <p:cNvPr id="17" name="직선 연결선 16"/>
              <p:cNvCxnSpPr/>
              <p:nvPr/>
            </p:nvCxnSpPr>
            <p:spPr>
              <a:xfrm>
                <a:off x="960366" y="4219303"/>
                <a:ext cx="418011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/>
              <p:cNvCxnSpPr/>
              <p:nvPr/>
            </p:nvCxnSpPr>
            <p:spPr>
              <a:xfrm>
                <a:off x="960366" y="2751908"/>
                <a:ext cx="4180115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직사각형 13"/>
            <p:cNvSpPr/>
            <p:nvPr/>
          </p:nvSpPr>
          <p:spPr>
            <a:xfrm>
              <a:off x="1911655" y="4706649"/>
              <a:ext cx="3429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ko-KR" altLang="en-US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성공적인 </a:t>
              </a:r>
              <a:r>
                <a:rPr lang="en-US" altLang="ko-KR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IR</a:t>
              </a:r>
              <a:r>
                <a:rPr lang="ko-KR" altLang="en-US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을</a:t>
              </a:r>
              <a:r>
                <a:rPr lang="en-US" altLang="ko-KR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 </a:t>
              </a:r>
              <a:r>
                <a:rPr lang="ko-KR" altLang="en-US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위한 </a:t>
              </a:r>
              <a:endParaRPr lang="en-US" altLang="ko-KR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algn="r"/>
              <a:r>
                <a:rPr lang="ko-KR" altLang="en-US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사업계획서</a:t>
              </a:r>
              <a:r>
                <a:rPr lang="en-US" altLang="ko-KR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 </a:t>
              </a:r>
              <a:r>
                <a:rPr lang="ko-KR" altLang="en-US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작성기법</a:t>
              </a:r>
              <a:endParaRPr lang="en-US" altLang="ko-KR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784141" y="4319451"/>
              <a:ext cx="4556514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784141" y="4388031"/>
              <a:ext cx="4556514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237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23528" y="344858"/>
            <a:ext cx="1786511" cy="0"/>
          </a:xfrm>
          <a:prstGeom prst="line">
            <a:avLst/>
          </a:prstGeom>
          <a:ln w="63500">
            <a:solidFill>
              <a:srgbClr val="353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51520" y="401675"/>
            <a:ext cx="1907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작성방법</a:t>
            </a:r>
            <a:endParaRPr lang="ko-KR" altLang="en-US" sz="16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110039" y="344858"/>
            <a:ext cx="58463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8079437" y="188640"/>
            <a:ext cx="81304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 </a:t>
            </a:r>
            <a:endParaRPr lang="ko-KR" altLang="en-US" sz="105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572001" y="628753"/>
            <a:ext cx="4260278" cy="279967"/>
            <a:chOff x="3804920" y="546463"/>
            <a:chExt cx="3579949" cy="289560"/>
          </a:xfrm>
        </p:grpSpPr>
        <p:sp>
          <p:nvSpPr>
            <p:cNvPr id="15" name="양쪽 모서리가 둥근 사각형 14"/>
            <p:cNvSpPr/>
            <p:nvPr/>
          </p:nvSpPr>
          <p:spPr>
            <a:xfrm>
              <a:off x="6404429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6" name="양쪽 모서리가 둥근 사각형 15"/>
            <p:cNvSpPr/>
            <p:nvPr/>
          </p:nvSpPr>
          <p:spPr>
            <a:xfrm>
              <a:off x="5537926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DDC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7" name="양쪽 모서리가 둥근 사각형 16"/>
            <p:cNvSpPr/>
            <p:nvPr/>
          </p:nvSpPr>
          <p:spPr>
            <a:xfrm>
              <a:off x="4671423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88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8" name="양쪽 모서리가 둥근 사각형 17"/>
            <p:cNvSpPr/>
            <p:nvPr/>
          </p:nvSpPr>
          <p:spPr>
            <a:xfrm>
              <a:off x="3804920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353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4572000" y="630327"/>
            <a:ext cx="11667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01 </a:t>
            </a:r>
            <a:r>
              <a:rPr lang="ko-KR" altLang="en-US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개</a:t>
            </a:r>
            <a:r>
              <a:rPr lang="ko-KR" altLang="en-US" sz="11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요</a:t>
            </a:r>
            <a:endParaRPr lang="en-US" altLang="ko-KR" sz="1100" b="1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66827" y="865007"/>
            <a:ext cx="8480838" cy="56166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27584" y="1556792"/>
            <a:ext cx="7532914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dirty="0">
                <a:solidFill>
                  <a:prstClr val="black"/>
                </a:solidFill>
              </a:rPr>
              <a:t>자신의 아이템을 논리적으로 뒷받침해줄 수 </a:t>
            </a:r>
            <a:r>
              <a:rPr lang="en-US" altLang="ko-KR" dirty="0">
                <a:solidFill>
                  <a:prstClr val="black"/>
                </a:solidFill>
              </a:rPr>
              <a:t>FACT</a:t>
            </a:r>
            <a:r>
              <a:rPr lang="ko-KR" altLang="en-US" dirty="0">
                <a:solidFill>
                  <a:prstClr val="black"/>
                </a:solidFill>
              </a:rPr>
              <a:t>기반의 데이터가 </a:t>
            </a:r>
            <a:r>
              <a:rPr lang="ko-KR" altLang="en-US" dirty="0" smtClean="0">
                <a:solidFill>
                  <a:prstClr val="black"/>
                </a:solidFill>
              </a:rPr>
              <a:t>부족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en-US" altLang="ko-KR" dirty="0" smtClean="0">
                <a:solidFill>
                  <a:srgbClr val="C00000"/>
                </a:solidFill>
              </a:rPr>
              <a:t>( → </a:t>
            </a:r>
            <a:r>
              <a:rPr lang="ko-KR" altLang="en-US" dirty="0" smtClean="0">
                <a:solidFill>
                  <a:srgbClr val="C00000"/>
                </a:solidFill>
              </a:rPr>
              <a:t>설득하지 </a:t>
            </a:r>
            <a:r>
              <a:rPr lang="ko-KR" altLang="en-US" dirty="0">
                <a:solidFill>
                  <a:srgbClr val="C00000"/>
                </a:solidFill>
              </a:rPr>
              <a:t>못한 </a:t>
            </a:r>
            <a:r>
              <a:rPr lang="ko-KR" altLang="en-US" dirty="0" smtClean="0">
                <a:solidFill>
                  <a:srgbClr val="C00000"/>
                </a:solidFill>
              </a:rPr>
              <a:t>이유 </a:t>
            </a:r>
            <a:r>
              <a:rPr lang="en-US" altLang="ko-KR" dirty="0" smtClean="0">
                <a:solidFill>
                  <a:srgbClr val="C00000"/>
                </a:solidFill>
              </a:rPr>
              <a:t>)</a:t>
            </a:r>
            <a:endParaRPr lang="ko-KR" altLang="en-US" dirty="0">
              <a:solidFill>
                <a:srgbClr val="C00000"/>
              </a:solidFill>
            </a:endParaRPr>
          </a:p>
          <a:p>
            <a:pPr fontAlgn="base">
              <a:lnSpc>
                <a:spcPct val="150000"/>
              </a:lnSpc>
            </a:pPr>
            <a:endParaRPr lang="en-US" altLang="ko-KR" dirty="0" smtClean="0">
              <a:solidFill>
                <a:prstClr val="black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ko-KR" altLang="en-US" dirty="0" smtClean="0">
                <a:solidFill>
                  <a:prstClr val="black"/>
                </a:solidFill>
              </a:rPr>
              <a:t>사업계획서에서는 </a:t>
            </a:r>
            <a:r>
              <a:rPr lang="ko-KR" altLang="en-US" dirty="0">
                <a:solidFill>
                  <a:prstClr val="black"/>
                </a:solidFill>
              </a:rPr>
              <a:t>내 아이템에 대해 </a:t>
            </a:r>
            <a:r>
              <a:rPr lang="en-US" altLang="ko-KR" dirty="0">
                <a:solidFill>
                  <a:srgbClr val="C00000"/>
                </a:solidFill>
              </a:rPr>
              <a:t>YES OR NO </a:t>
            </a:r>
            <a:r>
              <a:rPr lang="ko-KR" altLang="en-US" dirty="0">
                <a:solidFill>
                  <a:srgbClr val="C00000"/>
                </a:solidFill>
              </a:rPr>
              <a:t>가 나오면 안 되며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ko-KR" altLang="en-US" dirty="0" smtClean="0">
                <a:solidFill>
                  <a:srgbClr val="C00000"/>
                </a:solidFill>
              </a:rPr>
              <a:t>반드시 </a:t>
            </a:r>
            <a:r>
              <a:rPr lang="en-US" altLang="ko-KR" dirty="0">
                <a:solidFill>
                  <a:srgbClr val="C00000"/>
                </a:solidFill>
              </a:rPr>
              <a:t>YES</a:t>
            </a:r>
            <a:r>
              <a:rPr lang="ko-KR" altLang="en-US" dirty="0">
                <a:solidFill>
                  <a:srgbClr val="C00000"/>
                </a:solidFill>
              </a:rPr>
              <a:t>가 나올 수 있도록 데이터 기반의 논리적 설계</a:t>
            </a:r>
            <a:r>
              <a:rPr lang="ko-KR" altLang="en-US" dirty="0">
                <a:solidFill>
                  <a:prstClr val="black"/>
                </a:solidFill>
              </a:rPr>
              <a:t>를 해야 </a:t>
            </a:r>
            <a:r>
              <a:rPr lang="ko-KR" altLang="en-US" dirty="0" smtClean="0">
                <a:solidFill>
                  <a:prstClr val="black"/>
                </a:solidFill>
              </a:rPr>
              <a:t>함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fontAlgn="base">
              <a:lnSpc>
                <a:spcPct val="150000"/>
              </a:lnSpc>
            </a:pPr>
            <a:endParaRPr lang="en-US" altLang="ko-KR" dirty="0">
              <a:solidFill>
                <a:prstClr val="black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ko-KR" altLang="en-US" b="1" dirty="0" smtClean="0">
                <a:solidFill>
                  <a:srgbClr val="002060"/>
                </a:solidFill>
              </a:rPr>
              <a:t>이 </a:t>
            </a:r>
            <a:r>
              <a:rPr lang="ko-KR" altLang="en-US" b="1" dirty="0">
                <a:solidFill>
                  <a:srgbClr val="002060"/>
                </a:solidFill>
              </a:rPr>
              <a:t>것이 사업계획서의 </a:t>
            </a:r>
            <a:r>
              <a:rPr lang="ko-KR" altLang="en-US" b="1" dirty="0" smtClean="0">
                <a:solidFill>
                  <a:srgbClr val="002060"/>
                </a:solidFill>
              </a:rPr>
              <a:t>핵심 </a:t>
            </a:r>
            <a:r>
              <a:rPr lang="en-US" altLang="ko-KR" b="1" dirty="0" smtClean="0">
                <a:solidFill>
                  <a:srgbClr val="002060"/>
                </a:solidFill>
              </a:rPr>
              <a:t>(</a:t>
            </a:r>
            <a:r>
              <a:rPr lang="ko-KR" altLang="en-US" b="1" dirty="0" smtClean="0">
                <a:solidFill>
                  <a:srgbClr val="002060"/>
                </a:solidFill>
              </a:rPr>
              <a:t>설득이 가능해야 한다</a:t>
            </a:r>
            <a:r>
              <a:rPr lang="en-US" altLang="ko-KR" b="1" dirty="0" smtClean="0">
                <a:solidFill>
                  <a:srgbClr val="002060"/>
                </a:solidFill>
              </a:rPr>
              <a:t>.)</a:t>
            </a:r>
            <a:endParaRPr lang="ko-KR" altLang="en-US" b="1" dirty="0">
              <a:solidFill>
                <a:srgbClr val="002060"/>
              </a:solidFill>
            </a:endParaRPr>
          </a:p>
          <a:p>
            <a:pPr fontAlgn="base">
              <a:lnSpc>
                <a:spcPct val="150000"/>
              </a:lnSpc>
            </a:pPr>
            <a:endParaRPr lang="en-US" altLang="ko-KR" dirty="0" smtClean="0">
              <a:solidFill>
                <a:prstClr val="black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ko-KR" altLang="en-US" dirty="0" smtClean="0">
                <a:solidFill>
                  <a:prstClr val="black"/>
                </a:solidFill>
              </a:rPr>
              <a:t>일반적으로 </a:t>
            </a:r>
            <a:r>
              <a:rPr lang="ko-KR" altLang="en-US" dirty="0">
                <a:solidFill>
                  <a:prstClr val="black"/>
                </a:solidFill>
              </a:rPr>
              <a:t>정책자금용 창업 양식에는 사업아이템의 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002060"/>
                </a:solidFill>
              </a:rPr>
              <a:t>독창성</a:t>
            </a:r>
            <a:r>
              <a:rPr lang="en-US" altLang="ko-KR" sz="2000" b="1" dirty="0">
                <a:solidFill>
                  <a:srgbClr val="002060"/>
                </a:solidFill>
              </a:rPr>
              <a:t>, </a:t>
            </a:r>
            <a:r>
              <a:rPr lang="ko-KR" altLang="en-US" sz="2000" b="1" dirty="0">
                <a:solidFill>
                  <a:srgbClr val="002060"/>
                </a:solidFill>
              </a:rPr>
              <a:t>차별성</a:t>
            </a:r>
            <a:r>
              <a:rPr lang="en-US" altLang="ko-KR" sz="2000" b="1" dirty="0">
                <a:solidFill>
                  <a:srgbClr val="002060"/>
                </a:solidFill>
              </a:rPr>
              <a:t>, </a:t>
            </a:r>
            <a:r>
              <a:rPr lang="ko-KR" altLang="en-US" sz="2000" b="1" dirty="0" err="1">
                <a:solidFill>
                  <a:srgbClr val="002060"/>
                </a:solidFill>
              </a:rPr>
              <a:t>경쟁성</a:t>
            </a:r>
            <a:r>
              <a:rPr lang="ko-KR" altLang="en-US" sz="2000" b="1" dirty="0">
                <a:solidFill>
                  <a:srgbClr val="002060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등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054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23528" y="344858"/>
            <a:ext cx="1786511" cy="0"/>
          </a:xfrm>
          <a:prstGeom prst="line">
            <a:avLst/>
          </a:prstGeom>
          <a:ln w="63500">
            <a:solidFill>
              <a:srgbClr val="353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51520" y="401675"/>
            <a:ext cx="1907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작성방법</a:t>
            </a:r>
            <a:endParaRPr lang="ko-KR" altLang="en-US" sz="16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110039" y="344858"/>
            <a:ext cx="58463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8079437" y="188640"/>
            <a:ext cx="81304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 </a:t>
            </a:r>
            <a:endParaRPr lang="ko-KR" altLang="en-US" sz="105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572001" y="628753"/>
            <a:ext cx="4260278" cy="279967"/>
            <a:chOff x="3804920" y="546463"/>
            <a:chExt cx="3579949" cy="289560"/>
          </a:xfrm>
        </p:grpSpPr>
        <p:sp>
          <p:nvSpPr>
            <p:cNvPr id="15" name="양쪽 모서리가 둥근 사각형 14"/>
            <p:cNvSpPr/>
            <p:nvPr/>
          </p:nvSpPr>
          <p:spPr>
            <a:xfrm>
              <a:off x="6404429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6" name="양쪽 모서리가 둥근 사각형 15"/>
            <p:cNvSpPr/>
            <p:nvPr/>
          </p:nvSpPr>
          <p:spPr>
            <a:xfrm>
              <a:off x="5537926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DDC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7" name="양쪽 모서리가 둥근 사각형 16"/>
            <p:cNvSpPr/>
            <p:nvPr/>
          </p:nvSpPr>
          <p:spPr>
            <a:xfrm>
              <a:off x="4671423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88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8" name="양쪽 모서리가 둥근 사각형 17"/>
            <p:cNvSpPr/>
            <p:nvPr/>
          </p:nvSpPr>
          <p:spPr>
            <a:xfrm>
              <a:off x="3804920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353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4572000" y="630327"/>
            <a:ext cx="11667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01 </a:t>
            </a:r>
            <a:r>
              <a:rPr lang="ko-KR" altLang="en-US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개</a:t>
            </a:r>
            <a:r>
              <a:rPr lang="ko-KR" altLang="en-US" sz="11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요</a:t>
            </a:r>
            <a:endParaRPr lang="en-US" altLang="ko-KR" sz="1100" b="1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66827" y="865007"/>
            <a:ext cx="8480838" cy="56166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35429" y="2867452"/>
            <a:ext cx="834934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n-US" altLang="ko-KR" sz="3600" dirty="0">
                <a:solidFill>
                  <a:srgbClr val="002060"/>
                </a:solidFill>
                <a:latin typeface="HY강M" pitchFamily="18" charset="-127"/>
                <a:ea typeface="HY강M" pitchFamily="18" charset="-127"/>
              </a:rPr>
              <a:t>3</a:t>
            </a:r>
            <a:r>
              <a:rPr lang="ko-KR" altLang="en-US" sz="3600" dirty="0">
                <a:solidFill>
                  <a:srgbClr val="002060"/>
                </a:solidFill>
                <a:latin typeface="HY강M" pitchFamily="18" charset="-127"/>
                <a:ea typeface="HY강M" pitchFamily="18" charset="-127"/>
              </a:rPr>
              <a:t>가지 구조</a:t>
            </a:r>
          </a:p>
          <a:p>
            <a:pPr algn="ctr" fontAlgn="base">
              <a:lnSpc>
                <a:spcPct val="150000"/>
              </a:lnSpc>
            </a:pPr>
            <a:r>
              <a:rPr lang="ko-KR" altLang="en-US" sz="2800" dirty="0">
                <a:solidFill>
                  <a:srgbClr val="002060"/>
                </a:solidFill>
                <a:latin typeface="HY강M" pitchFamily="18" charset="-127"/>
                <a:ea typeface="HY강M" pitchFamily="18" charset="-127"/>
              </a:rPr>
              <a:t>아이템검증 </a:t>
            </a:r>
            <a:r>
              <a:rPr lang="en-US" altLang="ko-KR" sz="2800" dirty="0">
                <a:solidFill>
                  <a:srgbClr val="002060"/>
                </a:solidFill>
                <a:latin typeface="HY강M" pitchFamily="18" charset="-127"/>
                <a:ea typeface="HY강M" pitchFamily="18" charset="-127"/>
              </a:rPr>
              <a:t>/ </a:t>
            </a:r>
            <a:r>
              <a:rPr lang="ko-KR" altLang="en-US" sz="2800" dirty="0">
                <a:solidFill>
                  <a:srgbClr val="002060"/>
                </a:solidFill>
                <a:latin typeface="HY강M" pitchFamily="18" charset="-127"/>
                <a:ea typeface="HY강M" pitchFamily="18" charset="-127"/>
              </a:rPr>
              <a:t>아이템 사업화 계획 </a:t>
            </a:r>
            <a:r>
              <a:rPr lang="en-US" altLang="ko-KR" sz="2800" dirty="0">
                <a:solidFill>
                  <a:srgbClr val="002060"/>
                </a:solidFill>
                <a:latin typeface="HY강M" pitchFamily="18" charset="-127"/>
                <a:ea typeface="HY강M" pitchFamily="18" charset="-127"/>
              </a:rPr>
              <a:t>/ </a:t>
            </a:r>
            <a:r>
              <a:rPr lang="ko-KR" altLang="en-US" sz="2800" dirty="0">
                <a:solidFill>
                  <a:srgbClr val="002060"/>
                </a:solidFill>
                <a:latin typeface="HY강M" pitchFamily="18" charset="-127"/>
                <a:ea typeface="HY강M" pitchFamily="18" charset="-127"/>
              </a:rPr>
              <a:t>효과 분석</a:t>
            </a:r>
          </a:p>
        </p:txBody>
      </p:sp>
      <p:sp>
        <p:nvSpPr>
          <p:cNvPr id="22" name="텍스트 개체 틀 39"/>
          <p:cNvSpPr txBox="1">
            <a:spLocks/>
          </p:cNvSpPr>
          <p:nvPr/>
        </p:nvSpPr>
        <p:spPr>
          <a:xfrm>
            <a:off x="611560" y="980728"/>
            <a:ext cx="5760640" cy="55399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2400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사업계획서 작성 전</a:t>
            </a:r>
            <a:endParaRPr lang="ko-KR" altLang="en-US" sz="2400" dirty="0">
              <a:solidFill>
                <a:srgbClr val="1F497D">
                  <a:lumMod val="75000"/>
                </a:srgbClr>
              </a:solidFill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6516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79437" y="188640"/>
            <a:ext cx="81304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 </a:t>
            </a:r>
            <a:endParaRPr lang="ko-KR" altLang="en-US" sz="105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87841" y="401675"/>
            <a:ext cx="1907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작성방법</a:t>
            </a:r>
            <a:endParaRPr lang="ko-KR" altLang="en-US" sz="16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572001" y="628753"/>
            <a:ext cx="4260278" cy="279967"/>
            <a:chOff x="3804920" y="546463"/>
            <a:chExt cx="3579949" cy="289560"/>
          </a:xfrm>
        </p:grpSpPr>
        <p:sp>
          <p:nvSpPr>
            <p:cNvPr id="7" name="양쪽 모서리가 둥근 사각형 6"/>
            <p:cNvSpPr/>
            <p:nvPr/>
          </p:nvSpPr>
          <p:spPr>
            <a:xfrm>
              <a:off x="6404429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>
              <a:off x="5537926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DDC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>
              <a:off x="4671423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88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0" name="양쪽 모서리가 둥근 사각형 9"/>
            <p:cNvSpPr/>
            <p:nvPr/>
          </p:nvSpPr>
          <p:spPr>
            <a:xfrm>
              <a:off x="3804920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353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4572000" y="620688"/>
            <a:ext cx="11667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01 </a:t>
            </a:r>
            <a:r>
              <a:rPr lang="ko-KR" altLang="en-US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개</a:t>
            </a:r>
            <a:r>
              <a:rPr lang="ko-KR" altLang="en-US" sz="11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요</a:t>
            </a:r>
            <a:endParaRPr lang="en-US" altLang="ko-KR" sz="1100" b="1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87" name="텍스트 개체 틀 39"/>
          <p:cNvSpPr txBox="1">
            <a:spLocks/>
          </p:cNvSpPr>
          <p:nvPr/>
        </p:nvSpPr>
        <p:spPr>
          <a:xfrm>
            <a:off x="611560" y="908720"/>
            <a:ext cx="3384551" cy="55399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2800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아이템검증방</a:t>
            </a:r>
            <a:r>
              <a:rPr lang="ko-KR" altLang="en-US" sz="2800" dirty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법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39552" y="1664072"/>
            <a:ext cx="8146481" cy="4501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sz="2400" b="1" dirty="0">
                <a:solidFill>
                  <a:srgbClr val="002060"/>
                </a:solidFill>
              </a:rPr>
              <a:t>아이템 </a:t>
            </a:r>
            <a:r>
              <a:rPr lang="ko-KR" altLang="en-US" sz="2400" b="1" dirty="0" smtClean="0">
                <a:solidFill>
                  <a:srgbClr val="002060"/>
                </a:solidFill>
              </a:rPr>
              <a:t>검증 방법</a:t>
            </a:r>
            <a:endParaRPr lang="en-US" altLang="ko-KR" sz="2400" b="1" dirty="0" smtClean="0">
              <a:solidFill>
                <a:srgbClr val="002060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  <a:latin typeface="맑은 고딕"/>
              </a:rPr>
              <a:t>(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</a:rPr>
              <a:t>예비창업자들은</a:t>
            </a:r>
            <a:r>
              <a:rPr lang="en-US" altLang="ko-KR" dirty="0" smtClean="0">
                <a:solidFill>
                  <a:prstClr val="black"/>
                </a:solidFill>
                <a:latin typeface="맑은 고딕"/>
              </a:rPr>
              <a:t>)</a:t>
            </a:r>
          </a:p>
          <a:p>
            <a:pPr fontAlgn="base">
              <a:lnSpc>
                <a:spcPct val="150000"/>
              </a:lnSpc>
            </a:pPr>
            <a:r>
              <a:rPr lang="ko-KR" altLang="en-US" dirty="0" smtClean="0">
                <a:solidFill>
                  <a:prstClr val="black"/>
                </a:solidFill>
                <a:latin typeface="맑은 고딕"/>
              </a:rPr>
              <a:t>자신의 </a:t>
            </a:r>
            <a:r>
              <a:rPr lang="ko-KR" altLang="en-US" dirty="0">
                <a:solidFill>
                  <a:prstClr val="black"/>
                </a:solidFill>
                <a:latin typeface="맑은 고딕"/>
              </a:rPr>
              <a:t>생각과 주장만 가지고 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</a:rPr>
              <a:t>기술하나 이는 </a:t>
            </a:r>
            <a:r>
              <a:rPr lang="ko-KR" altLang="en-US" b="1" dirty="0">
                <a:solidFill>
                  <a:srgbClr val="0000FF"/>
                </a:solidFill>
                <a:latin typeface="맑은 고딕"/>
              </a:rPr>
              <a:t>진실인지 거짓인지</a:t>
            </a:r>
            <a:r>
              <a:rPr lang="ko-KR" altLang="en-US" dirty="0">
                <a:solidFill>
                  <a:prstClr val="black"/>
                </a:solidFill>
                <a:latin typeface="맑은 고딕"/>
              </a:rPr>
              <a:t> 알 수 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</a:rPr>
              <a:t>없다</a:t>
            </a:r>
            <a:r>
              <a:rPr lang="en-US" altLang="ko-KR" dirty="0" smtClean="0">
                <a:solidFill>
                  <a:prstClr val="black"/>
                </a:solidFill>
                <a:latin typeface="맑은 고딕"/>
              </a:rPr>
              <a:t>.</a:t>
            </a:r>
            <a:endParaRPr lang="ko-KR" altLang="en-US" dirty="0">
              <a:solidFill>
                <a:prstClr val="black"/>
              </a:solidFill>
              <a:latin typeface="맑은 고딕"/>
            </a:endParaRPr>
          </a:p>
          <a:p>
            <a:pPr fontAlgn="base">
              <a:lnSpc>
                <a:spcPct val="150000"/>
              </a:lnSpc>
            </a:pPr>
            <a:endParaRPr lang="en-US" altLang="ko-KR" sz="1100" dirty="0" smtClean="0">
              <a:solidFill>
                <a:prstClr val="black"/>
              </a:solidFill>
              <a:latin typeface="맑은 고딕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dirty="0" smtClean="0">
                <a:solidFill>
                  <a:prstClr val="black"/>
                </a:solidFill>
                <a:latin typeface="맑은 고딕"/>
              </a:rPr>
              <a:t>심사과정에서 논리성이 결여되어 믿음과 </a:t>
            </a:r>
            <a:r>
              <a:rPr lang="ko-KR" altLang="en-US" dirty="0">
                <a:solidFill>
                  <a:prstClr val="black"/>
                </a:solidFill>
                <a:latin typeface="맑은 고딕"/>
              </a:rPr>
              <a:t>신뢰를 줄 수 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</a:rPr>
              <a:t>없음</a:t>
            </a:r>
            <a:endParaRPr lang="ko-KR" altLang="en-US" dirty="0">
              <a:solidFill>
                <a:prstClr val="black"/>
              </a:solidFill>
              <a:latin typeface="맑은 고딕"/>
            </a:endParaRPr>
          </a:p>
          <a:p>
            <a:pPr fontAlgn="base">
              <a:lnSpc>
                <a:spcPct val="150000"/>
              </a:lnSpc>
            </a:pPr>
            <a:endParaRPr lang="en-US" altLang="ko-KR" sz="1200" dirty="0">
              <a:solidFill>
                <a:prstClr val="black"/>
              </a:solidFill>
              <a:latin typeface="맑은 고딕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dirty="0">
                <a:solidFill>
                  <a:srgbClr val="0000FF"/>
                </a:solidFill>
                <a:latin typeface="맑은 고딕"/>
              </a:rPr>
              <a:t>F</a:t>
            </a:r>
            <a:r>
              <a:rPr lang="en-US" altLang="ko-KR" dirty="0" smtClean="0">
                <a:solidFill>
                  <a:srgbClr val="0000FF"/>
                </a:solidFill>
                <a:latin typeface="맑은 고딕"/>
              </a:rPr>
              <a:t>act</a:t>
            </a:r>
            <a:r>
              <a:rPr lang="ko-KR" altLang="en-US" dirty="0">
                <a:solidFill>
                  <a:srgbClr val="0000FF"/>
                </a:solidFill>
                <a:latin typeface="맑은 고딕"/>
              </a:rPr>
              <a:t>를 기반으로 한 </a:t>
            </a:r>
            <a:r>
              <a:rPr lang="en-US" altLang="ko-KR" dirty="0" smtClean="0">
                <a:solidFill>
                  <a:srgbClr val="0000FF"/>
                </a:solidFill>
                <a:latin typeface="맑은 고딕"/>
              </a:rPr>
              <a:t>Data</a:t>
            </a:r>
            <a:r>
              <a:rPr lang="ko-KR" altLang="en-US" dirty="0">
                <a:solidFill>
                  <a:prstClr val="black"/>
                </a:solidFill>
                <a:latin typeface="맑은 고딕"/>
              </a:rPr>
              <a:t>를 가지고 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</a:rPr>
              <a:t>설명해야 한다</a:t>
            </a:r>
            <a:r>
              <a:rPr lang="en-US" altLang="ko-KR" dirty="0" smtClean="0">
                <a:solidFill>
                  <a:prstClr val="black"/>
                </a:solidFill>
                <a:latin typeface="맑은 고딕"/>
              </a:rPr>
              <a:t>.</a:t>
            </a:r>
            <a:endParaRPr lang="ko-KR" altLang="en-US" dirty="0">
              <a:solidFill>
                <a:prstClr val="black"/>
              </a:solidFill>
              <a:latin typeface="맑은 고딕"/>
            </a:endParaRPr>
          </a:p>
          <a:p>
            <a:pPr fontAlgn="base">
              <a:lnSpc>
                <a:spcPct val="150000"/>
              </a:lnSpc>
            </a:pPr>
            <a:endParaRPr lang="en-US" altLang="ko-KR" dirty="0" smtClean="0">
              <a:solidFill>
                <a:prstClr val="black"/>
              </a:solidFill>
              <a:latin typeface="맑은 고딕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  <a:latin typeface="맑은 고딕"/>
              </a:rPr>
              <a:t>fact</a:t>
            </a:r>
            <a:r>
              <a:rPr lang="ko-KR" altLang="en-US" dirty="0">
                <a:solidFill>
                  <a:prstClr val="black"/>
                </a:solidFill>
                <a:latin typeface="맑은 고딕"/>
              </a:rPr>
              <a:t>를 기반으로 한 </a:t>
            </a:r>
            <a:r>
              <a:rPr lang="en-US" altLang="ko-KR" dirty="0">
                <a:solidFill>
                  <a:prstClr val="black"/>
                </a:solidFill>
                <a:latin typeface="맑은 고딕"/>
              </a:rPr>
              <a:t>data</a:t>
            </a:r>
            <a:r>
              <a:rPr lang="ko-KR" altLang="en-US" dirty="0">
                <a:solidFill>
                  <a:prstClr val="black"/>
                </a:solidFill>
                <a:latin typeface="맑은 고딕"/>
              </a:rPr>
              <a:t>의 구성방법</a:t>
            </a:r>
          </a:p>
          <a:p>
            <a:pPr fontAlgn="base">
              <a:lnSpc>
                <a:spcPct val="150000"/>
              </a:lnSpc>
            </a:pPr>
            <a:r>
              <a:rPr lang="ko-KR" altLang="en-US" b="1" dirty="0">
                <a:solidFill>
                  <a:srgbClr val="002060"/>
                </a:solidFill>
                <a:latin typeface="맑은 고딕"/>
              </a:rPr>
              <a:t>시장분석</a:t>
            </a:r>
            <a:r>
              <a:rPr lang="en-US" altLang="ko-KR" b="1" dirty="0">
                <a:solidFill>
                  <a:srgbClr val="002060"/>
                </a:solidFill>
                <a:latin typeface="맑은 고딕"/>
              </a:rPr>
              <a:t>(</a:t>
            </a:r>
            <a:r>
              <a:rPr lang="ko-KR" altLang="en-US" b="1" dirty="0">
                <a:solidFill>
                  <a:srgbClr val="002060"/>
                </a:solidFill>
                <a:latin typeface="맑은 고딕"/>
              </a:rPr>
              <a:t>시장조사</a:t>
            </a:r>
            <a:r>
              <a:rPr lang="en-US" altLang="ko-KR" b="1" dirty="0">
                <a:solidFill>
                  <a:srgbClr val="002060"/>
                </a:solidFill>
                <a:latin typeface="맑은 고딕"/>
              </a:rPr>
              <a:t>), </a:t>
            </a:r>
            <a:r>
              <a:rPr lang="ko-KR" altLang="en-US" b="1" dirty="0">
                <a:solidFill>
                  <a:srgbClr val="002060"/>
                </a:solidFill>
                <a:latin typeface="맑은 고딕"/>
              </a:rPr>
              <a:t>현황분석</a:t>
            </a:r>
            <a:r>
              <a:rPr lang="en-US" altLang="ko-KR" b="1" dirty="0">
                <a:solidFill>
                  <a:srgbClr val="002060"/>
                </a:solidFill>
                <a:latin typeface="맑은 고딕"/>
              </a:rPr>
              <a:t>(</a:t>
            </a:r>
            <a:r>
              <a:rPr lang="ko-KR" altLang="en-US" b="1" dirty="0">
                <a:solidFill>
                  <a:srgbClr val="002060"/>
                </a:solidFill>
                <a:latin typeface="맑은 고딕"/>
              </a:rPr>
              <a:t>현황조사</a:t>
            </a:r>
            <a:r>
              <a:rPr lang="en-US" altLang="ko-KR" b="1" dirty="0">
                <a:solidFill>
                  <a:srgbClr val="002060"/>
                </a:solidFill>
                <a:latin typeface="맑은 고딕"/>
              </a:rPr>
              <a:t>) </a:t>
            </a:r>
            <a:r>
              <a:rPr lang="ko-KR" altLang="en-US" dirty="0">
                <a:solidFill>
                  <a:prstClr val="black"/>
                </a:solidFill>
                <a:latin typeface="맑은 고딕"/>
              </a:rPr>
              <a:t>등을 조사합니다</a:t>
            </a:r>
            <a:r>
              <a:rPr lang="en-US" altLang="ko-KR" dirty="0">
                <a:solidFill>
                  <a:prstClr val="black"/>
                </a:solidFill>
                <a:latin typeface="맑은 고딕"/>
              </a:rPr>
              <a:t>. </a:t>
            </a:r>
            <a:endParaRPr lang="ko-KR" altLang="en-US" dirty="0">
              <a:solidFill>
                <a:prstClr val="black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96635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79437" y="188640"/>
            <a:ext cx="81304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 </a:t>
            </a:r>
            <a:endParaRPr lang="ko-KR" altLang="en-US" sz="105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87841" y="401675"/>
            <a:ext cx="1907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작성방법</a:t>
            </a:r>
            <a:endParaRPr lang="ko-KR" altLang="en-US" sz="16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572001" y="628753"/>
            <a:ext cx="4260278" cy="279967"/>
            <a:chOff x="3804920" y="546463"/>
            <a:chExt cx="3579949" cy="289560"/>
          </a:xfrm>
        </p:grpSpPr>
        <p:sp>
          <p:nvSpPr>
            <p:cNvPr id="7" name="양쪽 모서리가 둥근 사각형 6"/>
            <p:cNvSpPr/>
            <p:nvPr/>
          </p:nvSpPr>
          <p:spPr>
            <a:xfrm>
              <a:off x="6404429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>
              <a:off x="5537926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DDC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>
              <a:off x="4671423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88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0" name="양쪽 모서리가 둥근 사각형 9"/>
            <p:cNvSpPr/>
            <p:nvPr/>
          </p:nvSpPr>
          <p:spPr>
            <a:xfrm>
              <a:off x="3804920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353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4572000" y="620688"/>
            <a:ext cx="11667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01 </a:t>
            </a:r>
            <a:r>
              <a:rPr lang="ko-KR" altLang="en-US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개</a:t>
            </a:r>
            <a:r>
              <a:rPr lang="ko-KR" altLang="en-US" sz="11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요</a:t>
            </a:r>
            <a:endParaRPr lang="en-US" altLang="ko-KR" sz="1100" b="1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87" name="텍스트 개체 틀 39"/>
          <p:cNvSpPr txBox="1">
            <a:spLocks/>
          </p:cNvSpPr>
          <p:nvPr/>
        </p:nvSpPr>
        <p:spPr>
          <a:xfrm>
            <a:off x="611560" y="908720"/>
            <a:ext cx="3384551" cy="55399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2800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아이템검증방</a:t>
            </a:r>
            <a:r>
              <a:rPr lang="ko-KR" altLang="en-US" sz="2800" dirty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법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072288" y="1924070"/>
            <a:ext cx="6999352" cy="15337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065" marR="5080" indent="-14604" algn="ctr">
              <a:spcBef>
                <a:spcPts val="100"/>
              </a:spcBef>
            </a:pPr>
            <a:r>
              <a:rPr lang="ko-KR" altLang="en-US" sz="3200" b="1" spc="280" dirty="0" smtClean="0">
                <a:solidFill>
                  <a:srgbClr val="70AD47">
                    <a:lumMod val="50000"/>
                  </a:srgbClr>
                </a:solidFill>
                <a:latin typeface="HY강B" pitchFamily="18" charset="-127"/>
                <a:ea typeface="HY강B" pitchFamily="18" charset="-127"/>
                <a:cs typeface="Arial"/>
              </a:rPr>
              <a:t>고</a:t>
            </a:r>
            <a:r>
              <a:rPr lang="ko-KR" altLang="en-US" sz="3200" b="1" spc="280" dirty="0">
                <a:solidFill>
                  <a:srgbClr val="70AD47">
                    <a:lumMod val="50000"/>
                  </a:srgbClr>
                </a:solidFill>
                <a:latin typeface="HY강B" pitchFamily="18" charset="-127"/>
                <a:ea typeface="HY강B" pitchFamily="18" charset="-127"/>
                <a:cs typeface="Arial"/>
              </a:rPr>
              <a:t>객</a:t>
            </a:r>
            <a:r>
              <a:rPr lang="ko-KR" altLang="en-US" sz="3200" b="1" spc="280" dirty="0" smtClean="0">
                <a:solidFill>
                  <a:srgbClr val="70AD47">
                    <a:lumMod val="50000"/>
                  </a:srgbClr>
                </a:solidFill>
                <a:latin typeface="HY강B" pitchFamily="18" charset="-127"/>
                <a:ea typeface="HY강B" pitchFamily="18" charset="-127"/>
                <a:cs typeface="Arial"/>
              </a:rPr>
              <a:t>검증을 위한 기초작업</a:t>
            </a:r>
            <a:endParaRPr lang="en-US" altLang="ko-KR" sz="3200" b="1" spc="280" dirty="0" smtClean="0">
              <a:solidFill>
                <a:srgbClr val="70AD47">
                  <a:lumMod val="50000"/>
                </a:srgbClr>
              </a:solidFill>
              <a:latin typeface="HY강B" pitchFamily="18" charset="-127"/>
              <a:ea typeface="HY강B" pitchFamily="18" charset="-127"/>
              <a:cs typeface="Arial"/>
            </a:endParaRPr>
          </a:p>
          <a:p>
            <a:pPr marL="12065" marR="5080" indent="-14604" algn="ctr">
              <a:spcBef>
                <a:spcPts val="100"/>
              </a:spcBef>
            </a:pPr>
            <a:endParaRPr lang="en-US" altLang="ko-KR" sz="3200" b="1" spc="280" dirty="0" smtClean="0">
              <a:solidFill>
                <a:srgbClr val="70AD47">
                  <a:lumMod val="50000"/>
                </a:srgbClr>
              </a:solidFill>
              <a:latin typeface="HY강B" pitchFamily="18" charset="-127"/>
              <a:ea typeface="HY강B" pitchFamily="18" charset="-127"/>
              <a:cs typeface="Arial"/>
            </a:endParaRPr>
          </a:p>
          <a:p>
            <a:pPr marL="12065" marR="5080" indent="-14604" algn="ctr">
              <a:spcBef>
                <a:spcPts val="100"/>
              </a:spcBef>
            </a:pPr>
            <a:r>
              <a:rPr lang="ko-KR" altLang="en-US" sz="2800" spc="340" dirty="0" smtClean="0">
                <a:solidFill>
                  <a:srgbClr val="70AD47">
                    <a:lumMod val="75000"/>
                  </a:srgbClr>
                </a:solidFill>
                <a:latin typeface="HY강B" pitchFamily="18" charset="-127"/>
                <a:ea typeface="HY강B" pitchFamily="18" charset="-127"/>
                <a:cs typeface="Noto Sans CJK JP Regular"/>
              </a:rPr>
              <a:t>고객세그먼트</a:t>
            </a:r>
            <a:r>
              <a:rPr lang="en-US" altLang="ko-KR" sz="2800" spc="340" dirty="0" smtClean="0">
                <a:solidFill>
                  <a:srgbClr val="70AD47">
                    <a:lumMod val="75000"/>
                  </a:srgbClr>
                </a:solidFill>
                <a:latin typeface="HY강B" pitchFamily="18" charset="-127"/>
                <a:ea typeface="HY강B" pitchFamily="18" charset="-127"/>
                <a:cs typeface="Noto Sans CJK JP Regular"/>
              </a:rPr>
              <a:t>/</a:t>
            </a:r>
            <a:r>
              <a:rPr lang="ko-KR" altLang="en-US" sz="2800" spc="340" dirty="0" smtClean="0">
                <a:solidFill>
                  <a:srgbClr val="70AD47">
                    <a:lumMod val="75000"/>
                  </a:srgbClr>
                </a:solidFill>
                <a:latin typeface="HY강B" pitchFamily="18" charset="-127"/>
                <a:ea typeface="HY강B" pitchFamily="18" charset="-127"/>
                <a:cs typeface="Noto Sans CJK JP Regular"/>
              </a:rPr>
              <a:t>표적</a:t>
            </a:r>
            <a:r>
              <a:rPr lang="ko-KR" altLang="en-US" sz="2800" spc="330" dirty="0" smtClean="0">
                <a:solidFill>
                  <a:srgbClr val="70AD47">
                    <a:lumMod val="75000"/>
                  </a:srgbClr>
                </a:solidFill>
                <a:latin typeface="HY강B" pitchFamily="18" charset="-127"/>
                <a:ea typeface="HY강B" pitchFamily="18" charset="-127"/>
                <a:cs typeface="Noto Sans CJK JP Regular"/>
              </a:rPr>
              <a:t>시장</a:t>
            </a:r>
            <a:r>
              <a:rPr lang="ko-KR" altLang="en-US" sz="2800" spc="320" dirty="0" smtClean="0">
                <a:solidFill>
                  <a:srgbClr val="70AD47">
                    <a:lumMod val="75000"/>
                  </a:srgbClr>
                </a:solidFill>
                <a:latin typeface="HY강B" pitchFamily="18" charset="-127"/>
                <a:ea typeface="HY강B" pitchFamily="18" charset="-127"/>
                <a:cs typeface="Noto Sans CJK JP Regular"/>
              </a:rPr>
              <a:t>선</a:t>
            </a:r>
            <a:r>
              <a:rPr lang="ko-KR" altLang="en-US" sz="2800" spc="330" dirty="0" smtClean="0">
                <a:solidFill>
                  <a:srgbClr val="70AD47">
                    <a:lumMod val="75000"/>
                  </a:srgbClr>
                </a:solidFill>
                <a:latin typeface="HY강B" pitchFamily="18" charset="-127"/>
                <a:ea typeface="HY강B" pitchFamily="18" charset="-127"/>
                <a:cs typeface="Noto Sans CJK JP Regular"/>
              </a:rPr>
              <a:t>정</a:t>
            </a:r>
            <a:r>
              <a:rPr lang="en-US" altLang="ko-KR" sz="2800" spc="215" dirty="0">
                <a:solidFill>
                  <a:srgbClr val="70AD47">
                    <a:lumMod val="75000"/>
                  </a:srgbClr>
                </a:solidFill>
                <a:latin typeface="HY강B" pitchFamily="18" charset="-127"/>
                <a:ea typeface="HY강B" pitchFamily="18" charset="-127"/>
                <a:cs typeface="Noto Sans CJK JP Regular"/>
              </a:rPr>
              <a:t>/</a:t>
            </a:r>
            <a:r>
              <a:rPr lang="ko-KR" altLang="en-US" sz="2800" spc="360" dirty="0" err="1" smtClean="0">
                <a:solidFill>
                  <a:srgbClr val="70AD47">
                    <a:lumMod val="75000"/>
                  </a:srgbClr>
                </a:solidFill>
                <a:latin typeface="HY강B" pitchFamily="18" charset="-127"/>
                <a:ea typeface="HY강B" pitchFamily="18" charset="-127"/>
                <a:cs typeface="Noto Sans CJK JP Regular"/>
              </a:rPr>
              <a:t>포지셔닝</a:t>
            </a:r>
            <a:endParaRPr lang="ko-KR" altLang="en-US" sz="2800" dirty="0">
              <a:solidFill>
                <a:srgbClr val="70AD47">
                  <a:lumMod val="75000"/>
                </a:srgbClr>
              </a:solidFill>
              <a:latin typeface="HY강B" pitchFamily="18" charset="-127"/>
              <a:ea typeface="HY강B" pitchFamily="18" charset="-127"/>
              <a:cs typeface="Noto Sans CJK JP Regular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16422" y="4793188"/>
            <a:ext cx="7696201" cy="796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algn="ctr">
              <a:lnSpc>
                <a:spcPct val="150000"/>
              </a:lnSpc>
              <a:spcBef>
                <a:spcPts val="95"/>
              </a:spcBef>
            </a:pPr>
            <a:r>
              <a:rPr lang="ko-KR" altLang="en-US" sz="1600" b="1" spc="200" dirty="0">
                <a:solidFill>
                  <a:srgbClr val="4472C4">
                    <a:lumMod val="50000"/>
                  </a:srgbClr>
                </a:solidFill>
                <a:latin typeface="Noto Sans CJK JP Regular"/>
                <a:cs typeface="Noto Sans CJK JP Regular"/>
              </a:rPr>
              <a:t>표적 </a:t>
            </a:r>
            <a:r>
              <a:rPr lang="ko-KR" altLang="en-US" sz="1600" b="1" spc="135" dirty="0">
                <a:solidFill>
                  <a:srgbClr val="4472C4">
                    <a:lumMod val="50000"/>
                  </a:srgbClr>
                </a:solidFill>
                <a:latin typeface="Noto Sans CJK JP Regular"/>
                <a:cs typeface="Noto Sans CJK JP Regular"/>
              </a:rPr>
              <a:t>마케팅</a:t>
            </a:r>
            <a:r>
              <a:rPr lang="en-US" altLang="ko-KR" sz="1600" b="1" spc="135" dirty="0">
                <a:solidFill>
                  <a:srgbClr val="4472C4">
                    <a:lumMod val="50000"/>
                  </a:srgbClr>
                </a:solidFill>
                <a:latin typeface="Arial"/>
                <a:cs typeface="Arial"/>
              </a:rPr>
              <a:t>: </a:t>
            </a:r>
            <a:r>
              <a:rPr lang="ko-KR" altLang="en-US" sz="1600" b="1" spc="190" dirty="0">
                <a:solidFill>
                  <a:srgbClr val="4472C4">
                    <a:lumMod val="50000"/>
                  </a:srgbClr>
                </a:solidFill>
                <a:latin typeface="Noto Sans CJK JP Regular"/>
                <a:cs typeface="Noto Sans CJK JP Regular"/>
              </a:rPr>
              <a:t>전체시장을 </a:t>
            </a:r>
            <a:r>
              <a:rPr lang="ko-KR" altLang="en-US" sz="1600" b="1" spc="185" dirty="0">
                <a:solidFill>
                  <a:srgbClr val="0000FF"/>
                </a:solidFill>
                <a:latin typeface="Noto Sans CJK JP Regular"/>
                <a:cs typeface="Noto Sans CJK JP Regular"/>
              </a:rPr>
              <a:t>세분시장</a:t>
            </a:r>
            <a:r>
              <a:rPr lang="ko-KR" altLang="en-US" sz="1600" b="1" spc="185" dirty="0">
                <a:solidFill>
                  <a:srgbClr val="4472C4">
                    <a:lumMod val="50000"/>
                  </a:srgbClr>
                </a:solidFill>
                <a:latin typeface="Noto Sans CJK JP Regular"/>
                <a:cs typeface="Noto Sans CJK JP Regular"/>
              </a:rPr>
              <a:t>으로 </a:t>
            </a:r>
            <a:r>
              <a:rPr lang="ko-KR" altLang="en-US" sz="1600" b="1" spc="114" dirty="0">
                <a:solidFill>
                  <a:srgbClr val="4472C4">
                    <a:lumMod val="50000"/>
                  </a:srgbClr>
                </a:solidFill>
                <a:latin typeface="Noto Sans CJK JP Regular"/>
                <a:cs typeface="Noto Sans CJK JP Regular"/>
              </a:rPr>
              <a:t>나눔</a:t>
            </a:r>
            <a:r>
              <a:rPr lang="en-US" altLang="ko-KR" sz="1600" b="1" spc="114" dirty="0">
                <a:solidFill>
                  <a:srgbClr val="4472C4">
                    <a:lumMod val="50000"/>
                  </a:srgbClr>
                </a:solidFill>
                <a:latin typeface="Arial"/>
                <a:cs typeface="Arial"/>
              </a:rPr>
              <a:t>,  </a:t>
            </a:r>
            <a:endParaRPr lang="en-US" altLang="ko-KR" sz="1600" b="1" spc="114" dirty="0" smtClean="0">
              <a:solidFill>
                <a:srgbClr val="4472C4">
                  <a:lumMod val="50000"/>
                </a:srgbClr>
              </a:solidFill>
              <a:latin typeface="Arial"/>
              <a:cs typeface="Arial"/>
            </a:endParaRPr>
          </a:p>
          <a:p>
            <a:pPr marL="12700" marR="5080" algn="ctr">
              <a:lnSpc>
                <a:spcPct val="150000"/>
              </a:lnSpc>
              <a:spcBef>
                <a:spcPts val="95"/>
              </a:spcBef>
            </a:pPr>
            <a:r>
              <a:rPr lang="ko-KR" altLang="en-US" sz="1600" b="1" spc="200" dirty="0" smtClean="0">
                <a:solidFill>
                  <a:srgbClr val="4472C4">
                    <a:lumMod val="50000"/>
                  </a:srgbClr>
                </a:solidFill>
                <a:latin typeface="Noto Sans CJK JP Regular"/>
                <a:cs typeface="Noto Sans CJK JP Regular"/>
              </a:rPr>
              <a:t>표적</a:t>
            </a:r>
            <a:r>
              <a:rPr lang="ko-KR" altLang="en-US" sz="1600" b="1" spc="80" dirty="0" smtClean="0">
                <a:solidFill>
                  <a:srgbClr val="4472C4">
                    <a:lumMod val="50000"/>
                  </a:srgbClr>
                </a:solidFill>
                <a:latin typeface="Noto Sans CJK JP Regular"/>
                <a:cs typeface="Noto Sans CJK JP Regular"/>
              </a:rPr>
              <a:t> </a:t>
            </a:r>
            <a:r>
              <a:rPr lang="ko-KR" altLang="en-US" sz="1600" b="1" spc="190" dirty="0">
                <a:solidFill>
                  <a:srgbClr val="4472C4">
                    <a:lumMod val="50000"/>
                  </a:srgbClr>
                </a:solidFill>
                <a:latin typeface="Noto Sans CJK JP Regular"/>
                <a:cs typeface="Noto Sans CJK JP Regular"/>
              </a:rPr>
              <a:t>세분시장</a:t>
            </a:r>
            <a:r>
              <a:rPr lang="ko-KR" altLang="en-US" sz="1600" b="1" spc="50" dirty="0">
                <a:solidFill>
                  <a:srgbClr val="4472C4">
                    <a:lumMod val="50000"/>
                  </a:srgbClr>
                </a:solidFill>
                <a:latin typeface="Noto Sans CJK JP Regular"/>
                <a:cs typeface="Noto Sans CJK JP Regular"/>
              </a:rPr>
              <a:t> </a:t>
            </a:r>
            <a:r>
              <a:rPr lang="ko-KR" altLang="en-US" sz="1600" b="1" spc="120" dirty="0">
                <a:solidFill>
                  <a:srgbClr val="4472C4">
                    <a:lumMod val="50000"/>
                  </a:srgbClr>
                </a:solidFill>
                <a:latin typeface="Noto Sans CJK JP Regular"/>
                <a:cs typeface="Noto Sans CJK JP Regular"/>
              </a:rPr>
              <a:t>선택</a:t>
            </a:r>
            <a:r>
              <a:rPr lang="en-US" altLang="ko-KR" sz="1600" b="1" spc="120" dirty="0">
                <a:solidFill>
                  <a:srgbClr val="4472C4">
                    <a:lumMod val="50000"/>
                  </a:srgbClr>
                </a:solidFill>
                <a:latin typeface="Arial"/>
                <a:cs typeface="Arial"/>
              </a:rPr>
              <a:t>,</a:t>
            </a:r>
            <a:r>
              <a:rPr lang="ko-KR" altLang="en-US" sz="1600" b="1" spc="-30" dirty="0">
                <a:solidFill>
                  <a:srgbClr val="4472C4">
                    <a:lumMod val="50000"/>
                  </a:srgbClr>
                </a:solidFill>
                <a:latin typeface="Arial"/>
                <a:cs typeface="Arial"/>
              </a:rPr>
              <a:t> </a:t>
            </a:r>
            <a:r>
              <a:rPr lang="ko-KR" altLang="en-US" sz="1600" b="1" spc="190" dirty="0">
                <a:solidFill>
                  <a:srgbClr val="0000FF"/>
                </a:solidFill>
                <a:latin typeface="Noto Sans CJK JP Regular"/>
                <a:cs typeface="Noto Sans CJK JP Regular"/>
              </a:rPr>
              <a:t>세분시장</a:t>
            </a:r>
            <a:r>
              <a:rPr lang="ko-KR" altLang="en-US" sz="1600" b="1" spc="55" dirty="0">
                <a:solidFill>
                  <a:srgbClr val="0000FF"/>
                </a:solidFill>
                <a:latin typeface="Noto Sans CJK JP Regular"/>
                <a:cs typeface="Noto Sans CJK JP Regular"/>
              </a:rPr>
              <a:t> </a:t>
            </a:r>
            <a:r>
              <a:rPr lang="ko-KR" altLang="en-US" sz="1600" b="1" spc="195" dirty="0">
                <a:solidFill>
                  <a:srgbClr val="0000FF"/>
                </a:solidFill>
                <a:latin typeface="Noto Sans CJK JP Regular"/>
                <a:cs typeface="Noto Sans CJK JP Regular"/>
              </a:rPr>
              <a:t>욕구에</a:t>
            </a:r>
            <a:r>
              <a:rPr lang="ko-KR" altLang="en-US" sz="1600" b="1" spc="65" dirty="0">
                <a:solidFill>
                  <a:srgbClr val="0000FF"/>
                </a:solidFill>
                <a:latin typeface="Noto Sans CJK JP Regular"/>
                <a:cs typeface="Noto Sans CJK JP Regular"/>
              </a:rPr>
              <a:t> </a:t>
            </a:r>
            <a:r>
              <a:rPr lang="ko-KR" altLang="en-US" sz="1600" b="1" spc="200" dirty="0">
                <a:solidFill>
                  <a:srgbClr val="0000FF"/>
                </a:solidFill>
                <a:latin typeface="Noto Sans CJK JP Regular"/>
                <a:cs typeface="Noto Sans CJK JP Regular"/>
              </a:rPr>
              <a:t>맞는</a:t>
            </a:r>
            <a:r>
              <a:rPr lang="ko-KR" altLang="en-US" sz="1600" b="1" spc="80" dirty="0">
                <a:solidFill>
                  <a:srgbClr val="0000FF"/>
                </a:solidFill>
                <a:latin typeface="Noto Sans CJK JP Regular"/>
                <a:cs typeface="Noto Sans CJK JP Regular"/>
              </a:rPr>
              <a:t> </a:t>
            </a:r>
            <a:r>
              <a:rPr lang="ko-KR" altLang="en-US" sz="1600" b="1" spc="185" dirty="0" smtClean="0">
                <a:solidFill>
                  <a:srgbClr val="0000FF"/>
                </a:solidFill>
                <a:latin typeface="Noto Sans CJK JP Regular"/>
                <a:cs typeface="Noto Sans CJK JP Regular"/>
              </a:rPr>
              <a:t>제품 개발</a:t>
            </a:r>
            <a:endParaRPr lang="ko-KR" altLang="en-US" sz="1600" b="1" dirty="0">
              <a:solidFill>
                <a:srgbClr val="0000FF"/>
              </a:solidFill>
              <a:latin typeface="Noto Sans CJK JP Regular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885273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79437" y="188640"/>
            <a:ext cx="81304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 </a:t>
            </a:r>
            <a:endParaRPr lang="ko-KR" altLang="en-US" sz="105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87841" y="401675"/>
            <a:ext cx="1907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작성방법</a:t>
            </a:r>
            <a:endParaRPr lang="ko-KR" altLang="en-US" sz="16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572001" y="628753"/>
            <a:ext cx="4260278" cy="279967"/>
            <a:chOff x="3804920" y="546463"/>
            <a:chExt cx="3579949" cy="289560"/>
          </a:xfrm>
        </p:grpSpPr>
        <p:sp>
          <p:nvSpPr>
            <p:cNvPr id="7" name="양쪽 모서리가 둥근 사각형 6"/>
            <p:cNvSpPr/>
            <p:nvPr/>
          </p:nvSpPr>
          <p:spPr>
            <a:xfrm>
              <a:off x="6404429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>
              <a:off x="5537926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DDC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>
              <a:off x="4671423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88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0" name="양쪽 모서리가 둥근 사각형 9"/>
            <p:cNvSpPr/>
            <p:nvPr/>
          </p:nvSpPr>
          <p:spPr>
            <a:xfrm>
              <a:off x="3804920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353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4572000" y="620688"/>
            <a:ext cx="11667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01 </a:t>
            </a:r>
            <a:r>
              <a:rPr lang="ko-KR" altLang="en-US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개</a:t>
            </a:r>
            <a:r>
              <a:rPr lang="ko-KR" altLang="en-US" sz="11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요</a:t>
            </a:r>
            <a:endParaRPr lang="en-US" altLang="ko-KR" sz="1100" b="1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87" name="텍스트 개체 틀 39"/>
          <p:cNvSpPr txBox="1">
            <a:spLocks/>
          </p:cNvSpPr>
          <p:nvPr/>
        </p:nvSpPr>
        <p:spPr>
          <a:xfrm>
            <a:off x="611560" y="908720"/>
            <a:ext cx="3384551" cy="55399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2800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고객세분</a:t>
            </a:r>
            <a:r>
              <a:rPr lang="ko-KR" altLang="en-US" sz="2800" dirty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화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90310" y="2031660"/>
            <a:ext cx="46297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2400" dirty="0">
                <a:solidFill>
                  <a:srgbClr val="C00000"/>
                </a:solidFill>
              </a:rPr>
              <a:t>S</a:t>
            </a:r>
            <a:r>
              <a:rPr lang="ko-KR" altLang="en-US" sz="2000" dirty="0">
                <a:solidFill>
                  <a:prstClr val="black"/>
                </a:solidFill>
              </a:rPr>
              <a:t>는 </a:t>
            </a:r>
            <a:r>
              <a:rPr lang="en-US" altLang="ko-KR" sz="2000" dirty="0">
                <a:solidFill>
                  <a:prstClr val="black"/>
                </a:solidFill>
              </a:rPr>
              <a:t>Segmentation </a:t>
            </a:r>
            <a:r>
              <a:rPr lang="ko-KR" altLang="en-US" sz="2000" dirty="0">
                <a:solidFill>
                  <a:srgbClr val="C00000"/>
                </a:solidFill>
              </a:rPr>
              <a:t>시장을 세분화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90310" y="2980109"/>
            <a:ext cx="78939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2400" dirty="0" smtClean="0">
                <a:solidFill>
                  <a:srgbClr val="C00000"/>
                </a:solidFill>
              </a:rPr>
              <a:t>T</a:t>
            </a:r>
            <a:r>
              <a:rPr lang="ko-KR" altLang="en-US" sz="2000" dirty="0" smtClean="0">
                <a:solidFill>
                  <a:prstClr val="black"/>
                </a:solidFill>
              </a:rPr>
              <a:t>는 </a:t>
            </a:r>
            <a:r>
              <a:rPr lang="en-US" altLang="ko-KR" sz="2000" dirty="0" smtClean="0">
                <a:solidFill>
                  <a:prstClr val="black"/>
                </a:solidFill>
              </a:rPr>
              <a:t>Targeting </a:t>
            </a:r>
            <a:r>
              <a:rPr lang="ko-KR" altLang="en-US" sz="2000" dirty="0">
                <a:solidFill>
                  <a:prstClr val="black"/>
                </a:solidFill>
              </a:rPr>
              <a:t> </a:t>
            </a:r>
            <a:r>
              <a:rPr lang="ko-KR" altLang="en-US" sz="2000" dirty="0" smtClean="0">
                <a:solidFill>
                  <a:srgbClr val="C00000"/>
                </a:solidFill>
              </a:rPr>
              <a:t>목표고객</a:t>
            </a:r>
            <a:r>
              <a:rPr lang="ko-KR" altLang="en-US" sz="2000" dirty="0" smtClean="0">
                <a:solidFill>
                  <a:prstClr val="black"/>
                </a:solidFill>
              </a:rPr>
              <a:t>을 정한다</a:t>
            </a:r>
            <a:r>
              <a:rPr lang="en-US" altLang="ko-KR" sz="2000" dirty="0" smtClean="0">
                <a:solidFill>
                  <a:prstClr val="black"/>
                </a:solidFill>
              </a:rPr>
              <a:t>.</a:t>
            </a:r>
          </a:p>
          <a:p>
            <a:pPr fontAlgn="base"/>
            <a:endParaRPr lang="en-US" altLang="ko-KR" sz="2000" dirty="0">
              <a:solidFill>
                <a:prstClr val="black"/>
              </a:solidFill>
            </a:endParaRPr>
          </a:p>
          <a:p>
            <a:pPr fontAlgn="base"/>
            <a:r>
              <a:rPr lang="ko-KR" altLang="en-US" sz="2000" dirty="0" smtClean="0">
                <a:solidFill>
                  <a:prstClr val="black"/>
                </a:solidFill>
              </a:rPr>
              <a:t>여러 가지 </a:t>
            </a:r>
            <a:r>
              <a:rPr lang="ko-KR" altLang="en-US" sz="2000" dirty="0">
                <a:solidFill>
                  <a:prstClr val="black"/>
                </a:solidFill>
              </a:rPr>
              <a:t>세분화한 시장에서 어디를 목표로 할 것인지에 따라서 </a:t>
            </a:r>
            <a:endParaRPr lang="en-US" altLang="ko-KR" sz="2000" dirty="0" smtClean="0">
              <a:solidFill>
                <a:prstClr val="black"/>
              </a:solidFill>
            </a:endParaRPr>
          </a:p>
          <a:p>
            <a:pPr fontAlgn="base"/>
            <a:r>
              <a:rPr lang="ko-KR" altLang="en-US" sz="2000" dirty="0" err="1" smtClean="0">
                <a:solidFill>
                  <a:prstClr val="black"/>
                </a:solidFill>
              </a:rPr>
              <a:t>타겟팅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44011" y="4728046"/>
            <a:ext cx="829904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2400" dirty="0" smtClean="0">
                <a:solidFill>
                  <a:srgbClr val="C00000"/>
                </a:solidFill>
              </a:rPr>
              <a:t>P</a:t>
            </a:r>
            <a:r>
              <a:rPr lang="ko-KR" altLang="en-US" sz="2000" dirty="0" smtClean="0">
                <a:solidFill>
                  <a:prstClr val="black"/>
                </a:solidFill>
              </a:rPr>
              <a:t>는 </a:t>
            </a:r>
            <a:r>
              <a:rPr lang="en-US" altLang="ko-KR" sz="2000" dirty="0" smtClean="0">
                <a:solidFill>
                  <a:prstClr val="black"/>
                </a:solidFill>
              </a:rPr>
              <a:t>Positioning  </a:t>
            </a:r>
            <a:r>
              <a:rPr lang="ko-KR" altLang="en-US" sz="2000" dirty="0" smtClean="0">
                <a:solidFill>
                  <a:prstClr val="black"/>
                </a:solidFill>
              </a:rPr>
              <a:t>목표고의 </a:t>
            </a:r>
            <a:r>
              <a:rPr lang="ko-KR" altLang="en-US" sz="2000" dirty="0">
                <a:solidFill>
                  <a:prstClr val="black"/>
                </a:solidFill>
              </a:rPr>
              <a:t>마음속에 내 제품을 </a:t>
            </a:r>
            <a:r>
              <a:rPr lang="ko-KR" altLang="en-US" sz="2000" dirty="0" smtClean="0">
                <a:solidFill>
                  <a:prstClr val="black"/>
                </a:solidFill>
              </a:rPr>
              <a:t>어느 지점에 놓을까</a:t>
            </a:r>
            <a:r>
              <a:rPr lang="en-US" altLang="ko-KR" sz="2000" dirty="0" smtClean="0">
                <a:solidFill>
                  <a:prstClr val="black"/>
                </a:solidFill>
              </a:rPr>
              <a:t>?</a:t>
            </a:r>
          </a:p>
          <a:p>
            <a:pPr fontAlgn="base"/>
            <a:endParaRPr lang="en-US" altLang="ko-KR" sz="2000" dirty="0">
              <a:solidFill>
                <a:prstClr val="black"/>
              </a:solidFill>
            </a:endParaRPr>
          </a:p>
          <a:p>
            <a:pPr fontAlgn="base"/>
            <a:r>
              <a:rPr lang="ko-KR" altLang="en-US" sz="2000" dirty="0" smtClean="0">
                <a:solidFill>
                  <a:prstClr val="black"/>
                </a:solidFill>
              </a:rPr>
              <a:t>마음속의 위치를 잡아주는 것</a:t>
            </a:r>
            <a:r>
              <a:rPr lang="en-US" altLang="ko-KR" sz="2000" dirty="0" smtClean="0">
                <a:solidFill>
                  <a:prstClr val="black"/>
                </a:solidFill>
              </a:rPr>
              <a:t>(</a:t>
            </a:r>
            <a:r>
              <a:rPr lang="ko-KR" altLang="en-US" sz="2000" dirty="0" smtClean="0">
                <a:solidFill>
                  <a:prstClr val="black"/>
                </a:solidFill>
              </a:rPr>
              <a:t>저렴한</a:t>
            </a:r>
            <a:r>
              <a:rPr lang="en-US" altLang="ko-KR" sz="2000" dirty="0" smtClean="0">
                <a:solidFill>
                  <a:prstClr val="black"/>
                </a:solidFill>
              </a:rPr>
              <a:t>? </a:t>
            </a:r>
            <a:r>
              <a:rPr lang="ko-KR" altLang="en-US" sz="2000" dirty="0" smtClean="0">
                <a:solidFill>
                  <a:prstClr val="black"/>
                </a:solidFill>
              </a:rPr>
              <a:t>기능이 좋은</a:t>
            </a:r>
            <a:r>
              <a:rPr lang="en-US" altLang="ko-KR" sz="2000" dirty="0" smtClean="0">
                <a:solidFill>
                  <a:prstClr val="black"/>
                </a:solidFill>
              </a:rPr>
              <a:t>? </a:t>
            </a:r>
            <a:r>
              <a:rPr lang="ko-KR" altLang="en-US" sz="2000" dirty="0" smtClean="0">
                <a:solidFill>
                  <a:prstClr val="black"/>
                </a:solidFill>
              </a:rPr>
              <a:t>명품</a:t>
            </a:r>
            <a:r>
              <a:rPr lang="en-US" altLang="ko-KR" sz="2000" dirty="0" smtClean="0">
                <a:solidFill>
                  <a:prstClr val="black"/>
                </a:solidFill>
              </a:rPr>
              <a:t>? </a:t>
            </a:r>
            <a:r>
              <a:rPr lang="ko-KR" altLang="en-US" sz="2000" dirty="0" smtClean="0">
                <a:solidFill>
                  <a:prstClr val="black"/>
                </a:solidFill>
              </a:rPr>
              <a:t>디자인</a:t>
            </a:r>
            <a:r>
              <a:rPr lang="en-US" altLang="ko-KR" sz="2000" dirty="0" smtClean="0">
                <a:solidFill>
                  <a:prstClr val="black"/>
                </a:solidFill>
              </a:rPr>
              <a:t>?)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182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79437" y="188640"/>
            <a:ext cx="81304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 </a:t>
            </a:r>
            <a:endParaRPr lang="ko-KR" altLang="en-US" sz="105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87841" y="401675"/>
            <a:ext cx="1907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작성방법</a:t>
            </a:r>
            <a:endParaRPr lang="ko-KR" altLang="en-US" sz="16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572001" y="628753"/>
            <a:ext cx="4260278" cy="279967"/>
            <a:chOff x="3804920" y="546463"/>
            <a:chExt cx="3579949" cy="289560"/>
          </a:xfrm>
        </p:grpSpPr>
        <p:sp>
          <p:nvSpPr>
            <p:cNvPr id="7" name="양쪽 모서리가 둥근 사각형 6"/>
            <p:cNvSpPr/>
            <p:nvPr/>
          </p:nvSpPr>
          <p:spPr>
            <a:xfrm>
              <a:off x="6404429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>
              <a:off x="5537926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DDC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>
              <a:off x="4671423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88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0" name="양쪽 모서리가 둥근 사각형 9"/>
            <p:cNvSpPr/>
            <p:nvPr/>
          </p:nvSpPr>
          <p:spPr>
            <a:xfrm>
              <a:off x="3804920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353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4572000" y="620688"/>
            <a:ext cx="11667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01 </a:t>
            </a:r>
            <a:r>
              <a:rPr lang="ko-KR" altLang="en-US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개</a:t>
            </a:r>
            <a:r>
              <a:rPr lang="ko-KR" altLang="en-US" sz="11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요</a:t>
            </a:r>
            <a:endParaRPr lang="en-US" altLang="ko-KR" sz="1100" b="1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87" name="텍스트 개체 틀 39"/>
          <p:cNvSpPr txBox="1">
            <a:spLocks/>
          </p:cNvSpPr>
          <p:nvPr/>
        </p:nvSpPr>
        <p:spPr>
          <a:xfrm>
            <a:off x="611560" y="908720"/>
            <a:ext cx="3384551" cy="55399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2800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고객세분</a:t>
            </a:r>
            <a:r>
              <a:rPr lang="ko-KR" altLang="en-US" sz="2800" dirty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86206" y="1605855"/>
            <a:ext cx="8262258" cy="4847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2400" dirty="0" smtClean="0">
                <a:solidFill>
                  <a:srgbClr val="0000FF"/>
                </a:solidFill>
              </a:rPr>
              <a:t>STP </a:t>
            </a:r>
            <a:r>
              <a:rPr lang="ko-KR" altLang="en-US" sz="2400" dirty="0" smtClean="0">
                <a:solidFill>
                  <a:prstClr val="black"/>
                </a:solidFill>
              </a:rPr>
              <a:t>에서 가장 </a:t>
            </a:r>
            <a:r>
              <a:rPr lang="ko-KR" altLang="en-US" sz="2400" dirty="0">
                <a:solidFill>
                  <a:prstClr val="black"/>
                </a:solidFill>
              </a:rPr>
              <a:t>앞에 있는 것이 </a:t>
            </a:r>
            <a:r>
              <a:rPr lang="ko-KR" altLang="en-US" sz="2400" dirty="0" smtClean="0">
                <a:solidFill>
                  <a:prstClr val="black"/>
                </a:solidFill>
              </a:rPr>
              <a:t>고객세분화</a:t>
            </a:r>
            <a:endParaRPr lang="en-US" altLang="ko-KR" sz="2400" dirty="0" smtClean="0">
              <a:solidFill>
                <a:prstClr val="black"/>
              </a:solidFill>
            </a:endParaRPr>
          </a:p>
          <a:p>
            <a:pPr fontAlgn="base"/>
            <a:endParaRPr lang="en-US" altLang="ko-KR" dirty="0" smtClean="0">
              <a:solidFill>
                <a:prstClr val="black"/>
              </a:solidFill>
            </a:endParaRPr>
          </a:p>
          <a:p>
            <a:pPr fontAlgn="base"/>
            <a:endParaRPr lang="ko-KR" altLang="en-US" dirty="0">
              <a:solidFill>
                <a:prstClr val="black"/>
              </a:solidFill>
            </a:endParaRPr>
          </a:p>
          <a:p>
            <a:pPr fontAlgn="base"/>
            <a:r>
              <a:rPr lang="ko-KR" altLang="en-US" dirty="0" smtClean="0">
                <a:solidFill>
                  <a:prstClr val="black"/>
                </a:solidFill>
              </a:rPr>
              <a:t>고객세분화 정의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fontAlgn="base"/>
            <a:endParaRPr lang="en-US" altLang="ko-KR" dirty="0" smtClean="0">
              <a:solidFill>
                <a:prstClr val="black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‘수요층별로 시장을 </a:t>
            </a:r>
            <a:r>
              <a:rPr lang="ko-KR" altLang="en-US" b="1" dirty="0" smtClean="0">
                <a:solidFill>
                  <a:srgbClr val="4472C4">
                    <a:lumMod val="50000"/>
                  </a:srgbClr>
                </a:solidFill>
              </a:rPr>
              <a:t>분할화</a:t>
            </a:r>
            <a:r>
              <a:rPr lang="ko-KR" altLang="en-US" dirty="0" smtClean="0">
                <a:solidFill>
                  <a:prstClr val="black"/>
                </a:solidFill>
              </a:rPr>
              <a:t>하고 </a:t>
            </a:r>
            <a:r>
              <a:rPr lang="ko-KR" altLang="en-US" dirty="0">
                <a:solidFill>
                  <a:prstClr val="black"/>
                </a:solidFill>
              </a:rPr>
              <a:t>단편화하여 각 층에 대해 </a:t>
            </a:r>
            <a:r>
              <a:rPr lang="ko-KR" altLang="en-US" b="1" dirty="0">
                <a:solidFill>
                  <a:srgbClr val="4472C4">
                    <a:lumMod val="50000"/>
                  </a:srgbClr>
                </a:solidFill>
              </a:rPr>
              <a:t>집중적으로 마케팅 </a:t>
            </a:r>
            <a:r>
              <a:rPr lang="ko-KR" altLang="en-US" dirty="0">
                <a:solidFill>
                  <a:prstClr val="black"/>
                </a:solidFill>
              </a:rPr>
              <a:t>전략을 펴는 것’ 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fontAlgn="base">
              <a:lnSpc>
                <a:spcPct val="150000"/>
              </a:lnSpc>
            </a:pPr>
            <a:endParaRPr lang="en-US" altLang="ko-KR" dirty="0">
              <a:solidFill>
                <a:prstClr val="black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ko-KR" altLang="en-US" dirty="0" smtClean="0">
                <a:solidFill>
                  <a:prstClr val="black"/>
                </a:solidFill>
              </a:rPr>
              <a:t>또는 </a:t>
            </a:r>
            <a:r>
              <a:rPr lang="ko-KR" altLang="en-US" dirty="0">
                <a:solidFill>
                  <a:prstClr val="black"/>
                </a:solidFill>
              </a:rPr>
              <a:t>‘</a:t>
            </a:r>
            <a:r>
              <a:rPr lang="ko-KR" altLang="en-US" b="1" dirty="0">
                <a:solidFill>
                  <a:srgbClr val="4472C4">
                    <a:lumMod val="50000"/>
                  </a:srgbClr>
                </a:solidFill>
              </a:rPr>
              <a:t>비슷한 선호와 취향</a:t>
            </a:r>
            <a:r>
              <a:rPr lang="ko-KR" altLang="en-US" dirty="0">
                <a:solidFill>
                  <a:prstClr val="black"/>
                </a:solidFill>
              </a:rPr>
              <a:t>을 가진 소비자를 </a:t>
            </a:r>
            <a:r>
              <a:rPr lang="ko-KR" altLang="en-US" b="1" dirty="0">
                <a:solidFill>
                  <a:srgbClr val="4472C4">
                    <a:lumMod val="50000"/>
                  </a:srgbClr>
                </a:solidFill>
              </a:rPr>
              <a:t>묶어서 몇 개의 고객집단</a:t>
            </a:r>
            <a:r>
              <a:rPr lang="ko-KR" altLang="en-US" dirty="0">
                <a:solidFill>
                  <a:prstClr val="black"/>
                </a:solidFill>
              </a:rPr>
              <a:t>으로 나누고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이중에 특정집단을 골라 기업의 마케팅 자원과 노력을 집중하는 것</a:t>
            </a:r>
            <a:r>
              <a:rPr lang="ko-KR" altLang="en-US" dirty="0" smtClean="0">
                <a:solidFill>
                  <a:prstClr val="black"/>
                </a:solidFill>
              </a:rPr>
              <a:t>’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fontAlgn="base"/>
            <a:endParaRPr lang="en-US" altLang="ko-KR" dirty="0">
              <a:solidFill>
                <a:prstClr val="black"/>
              </a:solidFill>
            </a:endParaRPr>
          </a:p>
          <a:p>
            <a:pPr fontAlgn="base"/>
            <a:endParaRPr lang="en-US" altLang="ko-KR" dirty="0">
              <a:solidFill>
                <a:prstClr val="black"/>
              </a:solidFill>
            </a:endParaRPr>
          </a:p>
          <a:p>
            <a:pPr fontAlgn="base"/>
            <a:endParaRPr lang="ko-KR" altLang="en-US" dirty="0">
              <a:solidFill>
                <a:prstClr val="black"/>
              </a:solidFill>
            </a:endParaRPr>
          </a:p>
          <a:p>
            <a:pPr fontAlgn="base"/>
            <a:r>
              <a:rPr lang="ko-KR" altLang="en-US" dirty="0">
                <a:solidFill>
                  <a:prstClr val="black"/>
                </a:solidFill>
              </a:rPr>
              <a:t>고객세분화란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ko-KR" altLang="en-US" sz="2200" dirty="0" smtClean="0">
                <a:solidFill>
                  <a:srgbClr val="C00000"/>
                </a:solidFill>
              </a:rPr>
              <a:t> </a:t>
            </a:r>
            <a:r>
              <a:rPr lang="ko-KR" altLang="en-US" sz="2200" b="1" dirty="0" smtClean="0">
                <a:solidFill>
                  <a:srgbClr val="C00000"/>
                </a:solidFill>
              </a:rPr>
              <a:t>‘</a:t>
            </a:r>
            <a:r>
              <a:rPr lang="ko-KR" altLang="en-US" sz="2200" b="1" dirty="0">
                <a:solidFill>
                  <a:srgbClr val="C00000"/>
                </a:solidFill>
              </a:rPr>
              <a:t>소비자를 특성에 따라 고객 집단으로 구분하는 것’</a:t>
            </a:r>
          </a:p>
        </p:txBody>
      </p:sp>
    </p:spTree>
    <p:extLst>
      <p:ext uri="{BB962C8B-B14F-4D97-AF65-F5344CB8AC3E}">
        <p14:creationId xmlns:p14="http://schemas.microsoft.com/office/powerpoint/2010/main" val="1029541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79437" y="188640"/>
            <a:ext cx="81304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 </a:t>
            </a:r>
            <a:endParaRPr lang="ko-KR" altLang="en-US" sz="105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87841" y="401675"/>
            <a:ext cx="1907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작성방법</a:t>
            </a:r>
            <a:endParaRPr lang="ko-KR" altLang="en-US" sz="16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572001" y="628753"/>
            <a:ext cx="4260278" cy="279967"/>
            <a:chOff x="3804920" y="546463"/>
            <a:chExt cx="3579949" cy="289560"/>
          </a:xfrm>
        </p:grpSpPr>
        <p:sp>
          <p:nvSpPr>
            <p:cNvPr id="7" name="양쪽 모서리가 둥근 사각형 6"/>
            <p:cNvSpPr/>
            <p:nvPr/>
          </p:nvSpPr>
          <p:spPr>
            <a:xfrm>
              <a:off x="6404429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>
              <a:off x="5537926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DDC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>
              <a:off x="4671423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88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0" name="양쪽 모서리가 둥근 사각형 9"/>
            <p:cNvSpPr/>
            <p:nvPr/>
          </p:nvSpPr>
          <p:spPr>
            <a:xfrm>
              <a:off x="3804920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353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4572000" y="620688"/>
            <a:ext cx="11667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01 </a:t>
            </a:r>
            <a:r>
              <a:rPr lang="ko-KR" altLang="en-US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개</a:t>
            </a:r>
            <a:r>
              <a:rPr lang="ko-KR" altLang="en-US" sz="11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요</a:t>
            </a:r>
            <a:endParaRPr lang="en-US" altLang="ko-KR" sz="1100" b="1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87" name="텍스트 개체 틀 39"/>
          <p:cNvSpPr txBox="1">
            <a:spLocks/>
          </p:cNvSpPr>
          <p:nvPr/>
        </p:nvSpPr>
        <p:spPr>
          <a:xfrm>
            <a:off x="611560" y="908720"/>
            <a:ext cx="3384551" cy="55399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2800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고객세분</a:t>
            </a:r>
            <a:r>
              <a:rPr lang="ko-KR" altLang="en-US" sz="2800" dirty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화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718456" y="1437739"/>
            <a:ext cx="8030007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0000FF"/>
                </a:solidFill>
              </a:rPr>
              <a:t>①고객만족도를 </a:t>
            </a:r>
            <a:r>
              <a:rPr lang="ko-KR" altLang="en-US" sz="2000" b="1" dirty="0">
                <a:solidFill>
                  <a:srgbClr val="0000FF"/>
                </a:solidFill>
              </a:rPr>
              <a:t>올릴 수 있다</a:t>
            </a:r>
            <a:r>
              <a:rPr lang="en-US" altLang="ko-KR" sz="2000" b="1" dirty="0">
                <a:solidFill>
                  <a:srgbClr val="0000FF"/>
                </a:solidFill>
              </a:rPr>
              <a:t>.</a:t>
            </a:r>
            <a:endParaRPr lang="ko-KR" altLang="en-US" sz="2000" b="1" dirty="0">
              <a:solidFill>
                <a:srgbClr val="0000FF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ko-KR" altLang="en-US" dirty="0">
                <a:solidFill>
                  <a:prstClr val="black"/>
                </a:solidFill>
              </a:rPr>
              <a:t>고객만족도를 올리려면 고객이 누군지를 알아야 한다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  <a:endParaRPr lang="ko-KR" altLang="en-US" dirty="0">
              <a:solidFill>
                <a:prstClr val="black"/>
              </a:solidFill>
            </a:endParaRPr>
          </a:p>
          <a:p>
            <a:pPr fontAlgn="base">
              <a:lnSpc>
                <a:spcPct val="150000"/>
              </a:lnSpc>
            </a:pPr>
            <a:endParaRPr lang="en-US" altLang="ko-KR" sz="700" dirty="0" smtClean="0">
              <a:solidFill>
                <a:prstClr val="black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</a:rPr>
              <a:t>BUT </a:t>
            </a:r>
            <a:r>
              <a:rPr lang="ko-KR" altLang="en-US" dirty="0" smtClean="0">
                <a:solidFill>
                  <a:srgbClr val="0000FF"/>
                </a:solidFill>
              </a:rPr>
              <a:t>고객이 </a:t>
            </a:r>
            <a:r>
              <a:rPr lang="ko-KR" altLang="en-US" dirty="0">
                <a:solidFill>
                  <a:srgbClr val="0000FF"/>
                </a:solidFill>
              </a:rPr>
              <a:t>국민 모두 라거나</a:t>
            </a:r>
            <a:r>
              <a:rPr lang="en-US" altLang="ko-KR" dirty="0">
                <a:solidFill>
                  <a:srgbClr val="0000FF"/>
                </a:solidFill>
              </a:rPr>
              <a:t>, 30</a:t>
            </a:r>
            <a:r>
              <a:rPr lang="ko-KR" altLang="en-US" dirty="0">
                <a:solidFill>
                  <a:srgbClr val="0000FF"/>
                </a:solidFill>
              </a:rPr>
              <a:t>대 </a:t>
            </a:r>
            <a:r>
              <a:rPr lang="ko-KR" altLang="en-US" dirty="0" smtClean="0">
                <a:solidFill>
                  <a:srgbClr val="0000FF"/>
                </a:solidFill>
              </a:rPr>
              <a:t>남성</a:t>
            </a:r>
            <a:r>
              <a:rPr lang="ko-KR" altLang="en-US" dirty="0" smtClean="0">
                <a:solidFill>
                  <a:prstClr val="black"/>
                </a:solidFill>
              </a:rPr>
              <a:t>이라든가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하</a:t>
            </a:r>
            <a:r>
              <a:rPr lang="ko-KR" altLang="en-US" dirty="0">
                <a:solidFill>
                  <a:prstClr val="black"/>
                </a:solidFill>
              </a:rPr>
              <a:t>면</a:t>
            </a:r>
            <a:r>
              <a:rPr lang="ko-KR" altLang="en-US" dirty="0" smtClean="0">
                <a:solidFill>
                  <a:prstClr val="black"/>
                </a:solidFill>
              </a:rPr>
              <a:t> 고객 </a:t>
            </a:r>
            <a:r>
              <a:rPr lang="ko-KR" altLang="en-US" dirty="0">
                <a:solidFill>
                  <a:prstClr val="black"/>
                </a:solidFill>
              </a:rPr>
              <a:t>군이 너무 넓다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  <a:endParaRPr lang="ko-KR" altLang="en-US" dirty="0">
              <a:solidFill>
                <a:prstClr val="black"/>
              </a:solidFill>
            </a:endParaRPr>
          </a:p>
          <a:p>
            <a:pPr fontAlgn="base">
              <a:lnSpc>
                <a:spcPct val="150000"/>
              </a:lnSpc>
            </a:pPr>
            <a:endParaRPr lang="en-US" altLang="ko-KR" sz="700" dirty="0" smtClean="0">
              <a:solidFill>
                <a:prstClr val="black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ko-KR" altLang="en-US" dirty="0" smtClean="0">
                <a:solidFill>
                  <a:prstClr val="black"/>
                </a:solidFill>
              </a:rPr>
              <a:t>다양한 사람들의 </a:t>
            </a:r>
            <a:r>
              <a:rPr lang="ko-KR" altLang="en-US" dirty="0">
                <a:solidFill>
                  <a:prstClr val="black"/>
                </a:solidFill>
              </a:rPr>
              <a:t>다양한 </a:t>
            </a:r>
            <a:r>
              <a:rPr lang="ko-KR" altLang="en-US" dirty="0" smtClean="0">
                <a:solidFill>
                  <a:prstClr val="black"/>
                </a:solidFill>
              </a:rPr>
              <a:t>취향들</a:t>
            </a:r>
            <a:r>
              <a:rPr lang="en-US" altLang="ko-KR" dirty="0" smtClean="0">
                <a:solidFill>
                  <a:prstClr val="black"/>
                </a:solidFill>
              </a:rPr>
              <a:t>,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모두를 만족시킬 수 없다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  <a:endParaRPr lang="ko-KR" altLang="en-US" dirty="0">
              <a:solidFill>
                <a:prstClr val="black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ko-KR" altLang="en-US" dirty="0" smtClean="0">
                <a:solidFill>
                  <a:prstClr val="black"/>
                </a:solidFill>
              </a:rPr>
              <a:t>누구를 목표</a:t>
            </a:r>
            <a:r>
              <a:rPr lang="en-US" altLang="ko-KR" dirty="0" smtClean="0">
                <a:solidFill>
                  <a:prstClr val="black"/>
                </a:solidFill>
              </a:rPr>
              <a:t>?</a:t>
            </a:r>
            <a:r>
              <a:rPr lang="ko-KR" altLang="en-US" dirty="0" smtClean="0">
                <a:solidFill>
                  <a:prstClr val="black"/>
                </a:solidFill>
              </a:rPr>
              <a:t> 제품에 </a:t>
            </a:r>
            <a:r>
              <a:rPr lang="ko-KR" altLang="en-US" dirty="0">
                <a:solidFill>
                  <a:prstClr val="black"/>
                </a:solidFill>
              </a:rPr>
              <a:t>대한 </a:t>
            </a:r>
            <a:r>
              <a:rPr lang="ko-KR" altLang="en-US" dirty="0" smtClean="0">
                <a:solidFill>
                  <a:prstClr val="black"/>
                </a:solidFill>
              </a:rPr>
              <a:t>성분</a:t>
            </a:r>
            <a:r>
              <a:rPr lang="en-US" altLang="ko-KR" dirty="0" smtClean="0">
                <a:solidFill>
                  <a:prstClr val="black"/>
                </a:solidFill>
              </a:rPr>
              <a:t>? </a:t>
            </a:r>
            <a:r>
              <a:rPr lang="ko-KR" altLang="en-US" dirty="0" smtClean="0">
                <a:solidFill>
                  <a:prstClr val="black"/>
                </a:solidFill>
              </a:rPr>
              <a:t> 디자인</a:t>
            </a:r>
            <a:r>
              <a:rPr lang="en-US" altLang="ko-KR" dirty="0" smtClean="0">
                <a:solidFill>
                  <a:prstClr val="black"/>
                </a:solidFill>
              </a:rPr>
              <a:t>? </a:t>
            </a:r>
            <a:r>
              <a:rPr lang="ko-KR" altLang="en-US" dirty="0" smtClean="0">
                <a:solidFill>
                  <a:prstClr val="black"/>
                </a:solidFill>
              </a:rPr>
              <a:t>이런 부분을 구체화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fontAlgn="base">
              <a:lnSpc>
                <a:spcPct val="150000"/>
              </a:lnSpc>
            </a:pPr>
            <a:endParaRPr lang="en-US" altLang="ko-KR" dirty="0">
              <a:solidFill>
                <a:prstClr val="black"/>
              </a:solidFill>
            </a:endParaRPr>
          </a:p>
          <a:p>
            <a:pPr fontAlgn="base">
              <a:lnSpc>
                <a:spcPct val="150000"/>
              </a:lnSpc>
            </a:pPr>
            <a:endParaRPr lang="en-US" altLang="ko-KR" dirty="0" smtClean="0">
              <a:solidFill>
                <a:prstClr val="black"/>
              </a:solidFill>
            </a:endParaRPr>
          </a:p>
          <a:p>
            <a:pPr fontAlgn="base">
              <a:lnSpc>
                <a:spcPct val="150000"/>
              </a:lnSpc>
            </a:pPr>
            <a:endParaRPr lang="en-US" altLang="ko-KR" dirty="0">
              <a:solidFill>
                <a:prstClr val="black"/>
              </a:solidFill>
            </a:endParaRPr>
          </a:p>
          <a:p>
            <a:pPr fontAlgn="base">
              <a:lnSpc>
                <a:spcPct val="150000"/>
              </a:lnSpc>
            </a:pPr>
            <a:endParaRPr lang="en-US" altLang="ko-KR" dirty="0" smtClean="0">
              <a:solidFill>
                <a:prstClr val="black"/>
              </a:solidFill>
            </a:endParaRPr>
          </a:p>
          <a:p>
            <a:pPr fontAlgn="base">
              <a:lnSpc>
                <a:spcPct val="150000"/>
              </a:lnSpc>
            </a:pPr>
            <a:endParaRPr lang="en-US" altLang="ko-KR" dirty="0" smtClean="0">
              <a:solidFill>
                <a:prstClr val="black"/>
              </a:solidFill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b="1" dirty="0" smtClean="0">
                <a:solidFill>
                  <a:srgbClr val="0000FF"/>
                </a:solidFill>
              </a:rPr>
              <a:t>시장 </a:t>
            </a:r>
            <a:r>
              <a:rPr lang="ko-KR" altLang="en-US" b="1" dirty="0">
                <a:solidFill>
                  <a:srgbClr val="0000FF"/>
                </a:solidFill>
              </a:rPr>
              <a:t>고객을 세분화해야 </a:t>
            </a:r>
            <a:r>
              <a:rPr lang="ko-KR" altLang="en-US" b="1" dirty="0" smtClean="0">
                <a:solidFill>
                  <a:srgbClr val="0000FF"/>
                </a:solidFill>
              </a:rPr>
              <a:t>고객의 </a:t>
            </a:r>
            <a:r>
              <a:rPr lang="ko-KR" altLang="en-US" b="1" dirty="0">
                <a:solidFill>
                  <a:srgbClr val="0000FF"/>
                </a:solidFill>
              </a:rPr>
              <a:t>만족도를 높일 수 </a:t>
            </a:r>
            <a:r>
              <a:rPr lang="ko-KR" altLang="en-US" b="1" dirty="0" smtClean="0">
                <a:solidFill>
                  <a:srgbClr val="0000FF"/>
                </a:solidFill>
              </a:rPr>
              <a:t>있다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530" y="4224074"/>
            <a:ext cx="1595766" cy="156661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23" y="4005064"/>
            <a:ext cx="1572165" cy="188225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94" y="4077072"/>
            <a:ext cx="905936" cy="180229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60" y="4005064"/>
            <a:ext cx="1379383" cy="191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759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79437" y="188640"/>
            <a:ext cx="81304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 </a:t>
            </a:r>
            <a:endParaRPr lang="ko-KR" altLang="en-US" sz="105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87841" y="401675"/>
            <a:ext cx="1907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작성방법</a:t>
            </a:r>
            <a:endParaRPr lang="ko-KR" altLang="en-US" sz="16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572001" y="628753"/>
            <a:ext cx="4260278" cy="279967"/>
            <a:chOff x="3804920" y="546463"/>
            <a:chExt cx="3579949" cy="289560"/>
          </a:xfrm>
        </p:grpSpPr>
        <p:sp>
          <p:nvSpPr>
            <p:cNvPr id="7" name="양쪽 모서리가 둥근 사각형 6"/>
            <p:cNvSpPr/>
            <p:nvPr/>
          </p:nvSpPr>
          <p:spPr>
            <a:xfrm>
              <a:off x="6404429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>
              <a:off x="5537926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DDC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>
              <a:off x="4671423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88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0" name="양쪽 모서리가 둥근 사각형 9"/>
            <p:cNvSpPr/>
            <p:nvPr/>
          </p:nvSpPr>
          <p:spPr>
            <a:xfrm>
              <a:off x="3804920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353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4572000" y="620688"/>
            <a:ext cx="11667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01 </a:t>
            </a:r>
            <a:r>
              <a:rPr lang="ko-KR" altLang="en-US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개</a:t>
            </a:r>
            <a:r>
              <a:rPr lang="ko-KR" altLang="en-US" sz="11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요</a:t>
            </a:r>
            <a:endParaRPr lang="en-US" altLang="ko-KR" sz="1100" b="1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87" name="텍스트 개체 틀 39"/>
          <p:cNvSpPr txBox="1">
            <a:spLocks/>
          </p:cNvSpPr>
          <p:nvPr/>
        </p:nvSpPr>
        <p:spPr>
          <a:xfrm>
            <a:off x="611560" y="908720"/>
            <a:ext cx="3384551" cy="55399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2800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고객세분</a:t>
            </a:r>
            <a:r>
              <a:rPr lang="ko-KR" altLang="en-US" sz="2800" dirty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95535" y="1314048"/>
            <a:ext cx="8436743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0000FF"/>
                </a:solidFill>
              </a:rPr>
              <a:t>②한정적인 자원을 활용해야 하기 때문</a:t>
            </a:r>
            <a:endParaRPr lang="ko-KR" altLang="en-US" sz="2000" b="1" dirty="0">
              <a:solidFill>
                <a:srgbClr val="0000FF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ko-KR" altLang="en-US" dirty="0" smtClean="0">
                <a:solidFill>
                  <a:prstClr val="black"/>
                </a:solidFill>
              </a:rPr>
              <a:t>내가 돈이 너무 많아 모든 사람을 만족시키고 싶으면 그렇게 하면 그만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fontAlgn="base">
              <a:lnSpc>
                <a:spcPct val="150000"/>
              </a:lnSpc>
            </a:pPr>
            <a:endParaRPr lang="en-US" altLang="ko-KR" sz="1100" dirty="0">
              <a:solidFill>
                <a:prstClr val="black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</a:rPr>
              <a:t>BUT </a:t>
            </a:r>
            <a:r>
              <a:rPr lang="ko-KR" altLang="en-US" dirty="0" smtClean="0">
                <a:solidFill>
                  <a:prstClr val="black"/>
                </a:solidFill>
              </a:rPr>
              <a:t>현실적으로 </a:t>
            </a:r>
            <a:r>
              <a:rPr lang="ko-KR" altLang="en-US" b="1" dirty="0" err="1" smtClean="0">
                <a:solidFill>
                  <a:srgbClr val="002060"/>
                </a:solidFill>
              </a:rPr>
              <a:t>스타트업</a:t>
            </a:r>
            <a:r>
              <a:rPr lang="ko-KR" altLang="en-US" b="1" dirty="0" smtClean="0">
                <a:solidFill>
                  <a:srgbClr val="002060"/>
                </a:solidFill>
              </a:rPr>
              <a:t> 기업의 예산은 </a:t>
            </a:r>
            <a:r>
              <a:rPr lang="en-US" altLang="ko-KR" b="1" dirty="0" smtClean="0">
                <a:solidFill>
                  <a:srgbClr val="002060"/>
                </a:solidFill>
              </a:rPr>
              <a:t/>
            </a:r>
            <a:br>
              <a:rPr lang="en-US" altLang="ko-KR" b="1" dirty="0" smtClean="0">
                <a:solidFill>
                  <a:srgbClr val="002060"/>
                </a:solidFill>
              </a:rPr>
            </a:br>
            <a:r>
              <a:rPr lang="ko-KR" altLang="en-US" b="1" dirty="0" smtClean="0">
                <a:solidFill>
                  <a:srgbClr val="002060"/>
                </a:solidFill>
              </a:rPr>
              <a:t>몇 </a:t>
            </a:r>
            <a:r>
              <a:rPr lang="ko-KR" altLang="en-US" b="1" dirty="0" err="1" smtClean="0">
                <a:solidFill>
                  <a:srgbClr val="002060"/>
                </a:solidFill>
              </a:rPr>
              <a:t>천만원</a:t>
            </a:r>
            <a:r>
              <a:rPr lang="ko-KR" altLang="en-US" dirty="0" smtClean="0">
                <a:solidFill>
                  <a:prstClr val="black"/>
                </a:solidFill>
              </a:rPr>
              <a:t> 정도이다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  <a:endParaRPr lang="ko-KR" altLang="en-US" dirty="0">
              <a:solidFill>
                <a:prstClr val="black"/>
              </a:solidFill>
            </a:endParaRPr>
          </a:p>
          <a:p>
            <a:pPr fontAlgn="base">
              <a:lnSpc>
                <a:spcPct val="150000"/>
              </a:lnSpc>
            </a:pPr>
            <a:endParaRPr lang="en-US" altLang="ko-KR" sz="700" dirty="0" smtClean="0">
              <a:solidFill>
                <a:prstClr val="black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/>
                </a:solidFill>
              </a:rPr>
              <a:t>몇 </a:t>
            </a:r>
            <a:r>
              <a:rPr lang="ko-KR" altLang="en-US" b="1" dirty="0" err="1" smtClean="0">
                <a:solidFill>
                  <a:prstClr val="black"/>
                </a:solidFill>
              </a:rPr>
              <a:t>천만원</a:t>
            </a:r>
            <a:r>
              <a:rPr lang="ko-KR" altLang="en-US" b="1" dirty="0" smtClean="0">
                <a:solidFill>
                  <a:prstClr val="black"/>
                </a:solidFill>
              </a:rPr>
              <a:t> 가지고 </a:t>
            </a:r>
            <a:r>
              <a:rPr lang="en-US" altLang="ko-KR" b="1" dirty="0" smtClean="0">
                <a:solidFill>
                  <a:prstClr val="black"/>
                </a:solidFill>
              </a:rPr>
              <a:t>20</a:t>
            </a:r>
            <a:r>
              <a:rPr lang="ko-KR" altLang="en-US" b="1" dirty="0" smtClean="0">
                <a:solidFill>
                  <a:prstClr val="black"/>
                </a:solidFill>
              </a:rPr>
              <a:t>대의 모든 여성이나 </a:t>
            </a:r>
            <a:r>
              <a:rPr lang="en-US" altLang="ko-KR" b="1" dirty="0" smtClean="0">
                <a:solidFill>
                  <a:prstClr val="black"/>
                </a:solidFill>
              </a:rPr>
              <a:t/>
            </a:r>
            <a:br>
              <a:rPr lang="en-US" altLang="ko-KR" b="1" dirty="0" smtClean="0">
                <a:solidFill>
                  <a:prstClr val="black"/>
                </a:solidFill>
              </a:rPr>
            </a:br>
            <a:r>
              <a:rPr lang="ko-KR" altLang="en-US" b="1" dirty="0" smtClean="0">
                <a:solidFill>
                  <a:prstClr val="black"/>
                </a:solidFill>
              </a:rPr>
              <a:t>남성을 만족시킬 수 없다</a:t>
            </a:r>
            <a:r>
              <a:rPr lang="en-US" altLang="ko-KR" b="1" dirty="0" smtClean="0">
                <a:solidFill>
                  <a:prstClr val="black"/>
                </a:solidFill>
              </a:rPr>
              <a:t>.</a:t>
            </a:r>
          </a:p>
          <a:p>
            <a:pPr fontAlgn="base">
              <a:lnSpc>
                <a:spcPct val="150000"/>
              </a:lnSpc>
            </a:pPr>
            <a:endParaRPr lang="en-US" altLang="ko-KR" sz="1050" dirty="0" smtClean="0">
              <a:solidFill>
                <a:prstClr val="black"/>
              </a:solidFill>
            </a:endParaRPr>
          </a:p>
          <a:p>
            <a:pPr fontAlgn="base">
              <a:lnSpc>
                <a:spcPct val="150000"/>
              </a:lnSpc>
            </a:pPr>
            <a:endParaRPr lang="en-US" altLang="ko-KR" dirty="0">
              <a:solidFill>
                <a:prstClr val="black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ko-KR" altLang="en-US" b="1" dirty="0" smtClean="0">
                <a:solidFill>
                  <a:srgbClr val="0000FF"/>
                </a:solidFill>
              </a:rPr>
              <a:t>물고기를 잡으려면 </a:t>
            </a:r>
            <a:r>
              <a:rPr lang="ko-KR" altLang="en-US" sz="2400" b="1" dirty="0" smtClean="0">
                <a:solidFill>
                  <a:srgbClr val="70AD47">
                    <a:lumMod val="75000"/>
                  </a:srgbClr>
                </a:solidFill>
              </a:rPr>
              <a:t>물고기가 많은 곳</a:t>
            </a:r>
            <a:r>
              <a:rPr lang="ko-KR" altLang="en-US" b="1" dirty="0" smtClean="0">
                <a:solidFill>
                  <a:srgbClr val="0000FF"/>
                </a:solidFill>
              </a:rPr>
              <a:t>에 그물을 치고</a:t>
            </a:r>
            <a:r>
              <a:rPr lang="en-US" altLang="ko-KR" b="1" dirty="0" smtClean="0">
                <a:solidFill>
                  <a:srgbClr val="0000FF"/>
                </a:solidFill>
              </a:rPr>
              <a:t>,</a:t>
            </a:r>
            <a:r>
              <a:rPr lang="ko-KR" altLang="en-US" b="1" dirty="0" smtClean="0">
                <a:solidFill>
                  <a:srgbClr val="0000FF"/>
                </a:solidFill>
              </a:rPr>
              <a:t> 낚시를 내리는 것</a:t>
            </a:r>
            <a:endParaRPr lang="en-US" altLang="ko-KR" b="1" dirty="0" smtClean="0">
              <a:solidFill>
                <a:srgbClr val="0000FF"/>
              </a:solidFill>
            </a:endParaRPr>
          </a:p>
          <a:p>
            <a:pPr fontAlgn="base">
              <a:lnSpc>
                <a:spcPct val="150000"/>
              </a:lnSpc>
            </a:pPr>
            <a:endParaRPr lang="en-US" altLang="ko-KR" sz="300" dirty="0" smtClean="0">
              <a:solidFill>
                <a:srgbClr val="C00000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ko-KR" altLang="en-US" dirty="0" smtClean="0">
                <a:solidFill>
                  <a:srgbClr val="C00000"/>
                </a:solidFill>
              </a:rPr>
              <a:t>한정된 </a:t>
            </a:r>
            <a:r>
              <a:rPr lang="ko-KR" altLang="en-US" dirty="0">
                <a:solidFill>
                  <a:srgbClr val="C00000"/>
                </a:solidFill>
              </a:rPr>
              <a:t>예산</a:t>
            </a:r>
            <a:r>
              <a:rPr lang="ko-KR" altLang="en-US" dirty="0">
                <a:solidFill>
                  <a:prstClr val="black"/>
                </a:solidFill>
              </a:rPr>
              <a:t>으로 효과를 내려면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srgbClr val="C00000"/>
                </a:solidFill>
              </a:rPr>
              <a:t>일단 내 제품을 가장 필요로 하는 사람</a:t>
            </a:r>
            <a:r>
              <a:rPr lang="ko-KR" altLang="en-US" dirty="0">
                <a:solidFill>
                  <a:prstClr val="black"/>
                </a:solidFill>
              </a:rPr>
              <a:t>들이 있는 </a:t>
            </a:r>
            <a:r>
              <a:rPr lang="ko-KR" altLang="en-US" dirty="0">
                <a:solidFill>
                  <a:srgbClr val="C00000"/>
                </a:solidFill>
              </a:rPr>
              <a:t>곳을 </a:t>
            </a:r>
            <a:r>
              <a:rPr lang="ko-KR" altLang="en-US" dirty="0" smtClean="0">
                <a:solidFill>
                  <a:srgbClr val="C00000"/>
                </a:solidFill>
              </a:rPr>
              <a:t>찾아서</a:t>
            </a:r>
            <a:r>
              <a:rPr lang="en-US" altLang="ko-KR" dirty="0" smtClean="0">
                <a:solidFill>
                  <a:prstClr val="black"/>
                </a:solidFill>
              </a:rPr>
              <a:t>,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그 사람들에게 </a:t>
            </a:r>
            <a:r>
              <a:rPr lang="ko-KR" altLang="en-US" dirty="0">
                <a:solidFill>
                  <a:srgbClr val="C00000"/>
                </a:solidFill>
              </a:rPr>
              <a:t>마케팅을 하고 </a:t>
            </a:r>
            <a:r>
              <a:rPr lang="ko-KR" altLang="en-US" dirty="0" smtClean="0">
                <a:solidFill>
                  <a:srgbClr val="C00000"/>
                </a:solidFill>
              </a:rPr>
              <a:t>홍보</a:t>
            </a:r>
            <a:r>
              <a:rPr lang="ko-KR" altLang="en-US" dirty="0" smtClean="0">
                <a:solidFill>
                  <a:prstClr val="black"/>
                </a:solidFill>
              </a:rPr>
              <a:t>를 하는 것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806" y="2322630"/>
            <a:ext cx="3361024" cy="247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98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79437" y="188640"/>
            <a:ext cx="81304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 </a:t>
            </a:r>
            <a:endParaRPr lang="ko-KR" altLang="en-US" sz="105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87841" y="401675"/>
            <a:ext cx="1907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작성방법</a:t>
            </a:r>
            <a:endParaRPr lang="ko-KR" altLang="en-US" sz="16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572001" y="628753"/>
            <a:ext cx="4260278" cy="279967"/>
            <a:chOff x="3804920" y="546463"/>
            <a:chExt cx="3579949" cy="289560"/>
          </a:xfrm>
        </p:grpSpPr>
        <p:sp>
          <p:nvSpPr>
            <p:cNvPr id="7" name="양쪽 모서리가 둥근 사각형 6"/>
            <p:cNvSpPr/>
            <p:nvPr/>
          </p:nvSpPr>
          <p:spPr>
            <a:xfrm>
              <a:off x="6404429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>
              <a:off x="5537926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DDC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>
              <a:off x="4671423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88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0" name="양쪽 모서리가 둥근 사각형 9"/>
            <p:cNvSpPr/>
            <p:nvPr/>
          </p:nvSpPr>
          <p:spPr>
            <a:xfrm>
              <a:off x="3804920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353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4572000" y="620688"/>
            <a:ext cx="11667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01 </a:t>
            </a:r>
            <a:r>
              <a:rPr lang="ko-KR" altLang="en-US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개</a:t>
            </a:r>
            <a:r>
              <a:rPr lang="ko-KR" altLang="en-US" sz="11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요</a:t>
            </a:r>
            <a:endParaRPr lang="en-US" altLang="ko-KR" sz="1100" b="1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87" name="텍스트 개체 틀 39"/>
          <p:cNvSpPr txBox="1">
            <a:spLocks/>
          </p:cNvSpPr>
          <p:nvPr/>
        </p:nvSpPr>
        <p:spPr>
          <a:xfrm>
            <a:off x="611560" y="908720"/>
            <a:ext cx="3384551" cy="55399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2800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고객세분</a:t>
            </a:r>
            <a:r>
              <a:rPr lang="ko-KR" altLang="en-US" sz="2800" dirty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화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67544" y="1445942"/>
            <a:ext cx="8424935" cy="4689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2000" b="1" dirty="0" smtClean="0">
                <a:solidFill>
                  <a:srgbClr val="0000FF"/>
                </a:solidFill>
              </a:rPr>
              <a:t>③ 큰 기업과의 경쟁을 회피할 수 있는 방법이 된다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.</a:t>
            </a:r>
          </a:p>
          <a:p>
            <a:pPr fontAlgn="base"/>
            <a:endParaRPr lang="en-US" altLang="ko-KR" sz="2000" b="1" dirty="0">
              <a:solidFill>
                <a:srgbClr val="0000FF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2000" dirty="0" smtClean="0">
                <a:solidFill>
                  <a:prstClr val="black"/>
                </a:solidFill>
              </a:rPr>
              <a:t>대규모 회사가 </a:t>
            </a:r>
            <a:r>
              <a:rPr lang="ko-KR" altLang="en-US" sz="2000" dirty="0">
                <a:solidFill>
                  <a:prstClr val="black"/>
                </a:solidFill>
              </a:rPr>
              <a:t>많은 제품을 만든다 하더라도 그 회사가 </a:t>
            </a:r>
            <a:endParaRPr lang="en-US" altLang="ko-KR" sz="2000" dirty="0" smtClean="0">
              <a:solidFill>
                <a:prstClr val="black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002060"/>
                </a:solidFill>
              </a:rPr>
              <a:t>세상의 </a:t>
            </a:r>
            <a:r>
              <a:rPr lang="ko-KR" altLang="en-US" sz="2000" b="1" dirty="0">
                <a:solidFill>
                  <a:srgbClr val="002060"/>
                </a:solidFill>
              </a:rPr>
              <a:t>모든 제품을 다 </a:t>
            </a:r>
            <a:r>
              <a:rPr lang="ko-KR" altLang="en-US" sz="2000" b="1" dirty="0" smtClean="0">
                <a:solidFill>
                  <a:srgbClr val="002060"/>
                </a:solidFill>
              </a:rPr>
              <a:t>만들거나</a:t>
            </a:r>
            <a:r>
              <a:rPr lang="en-US" altLang="ko-KR" sz="2000" b="1" dirty="0" smtClean="0">
                <a:solidFill>
                  <a:srgbClr val="002060"/>
                </a:solidFill>
              </a:rPr>
              <a:t>,</a:t>
            </a:r>
            <a:r>
              <a:rPr lang="ko-KR" altLang="en-US" sz="2000" b="1" dirty="0" smtClean="0">
                <a:solidFill>
                  <a:srgbClr val="002060"/>
                </a:solidFill>
              </a:rPr>
              <a:t> </a:t>
            </a:r>
            <a:r>
              <a:rPr lang="ko-KR" altLang="en-US" sz="2000" b="1" dirty="0">
                <a:solidFill>
                  <a:srgbClr val="002060"/>
                </a:solidFill>
              </a:rPr>
              <a:t>다 </a:t>
            </a:r>
            <a:r>
              <a:rPr lang="ko-KR" altLang="en-US" sz="2000" b="1" dirty="0" smtClean="0">
                <a:solidFill>
                  <a:srgbClr val="002060"/>
                </a:solidFill>
              </a:rPr>
              <a:t>잘 만들지는 </a:t>
            </a:r>
            <a:r>
              <a:rPr lang="ko-KR" altLang="en-US" sz="2000" b="1" dirty="0">
                <a:solidFill>
                  <a:srgbClr val="002060"/>
                </a:solidFill>
              </a:rPr>
              <a:t>못한다</a:t>
            </a:r>
            <a:r>
              <a:rPr lang="en-US" altLang="ko-KR" sz="2000" dirty="0" smtClean="0">
                <a:solidFill>
                  <a:prstClr val="black"/>
                </a:solidFill>
              </a:rPr>
              <a:t>.</a:t>
            </a:r>
          </a:p>
          <a:p>
            <a:pPr fontAlgn="base">
              <a:lnSpc>
                <a:spcPct val="150000"/>
              </a:lnSpc>
            </a:pPr>
            <a:endParaRPr lang="en-US" altLang="ko-KR" sz="1050" dirty="0">
              <a:solidFill>
                <a:prstClr val="black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2000" dirty="0" smtClean="0">
                <a:solidFill>
                  <a:prstClr val="black"/>
                </a:solidFill>
              </a:rPr>
              <a:t>히트상품이고</a:t>
            </a:r>
            <a:r>
              <a:rPr lang="en-US" altLang="ko-KR" sz="2000" dirty="0" smtClean="0">
                <a:solidFill>
                  <a:prstClr val="black"/>
                </a:solidFill>
              </a:rPr>
              <a:t>, </a:t>
            </a:r>
            <a:r>
              <a:rPr lang="ko-KR" altLang="en-US" sz="2000" dirty="0" smtClean="0">
                <a:solidFill>
                  <a:prstClr val="black"/>
                </a:solidFill>
              </a:rPr>
              <a:t>대중이 많이 사용하는 제품이라도 그 제품을 좋아하지</a:t>
            </a:r>
            <a:endParaRPr lang="en-US" altLang="ko-KR" sz="2000" dirty="0" smtClean="0">
              <a:solidFill>
                <a:prstClr val="black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2000" dirty="0" smtClean="0">
                <a:solidFill>
                  <a:prstClr val="black"/>
                </a:solidFill>
              </a:rPr>
              <a:t>않는 부류가 있다</a:t>
            </a:r>
            <a:r>
              <a:rPr lang="en-US" altLang="ko-KR" sz="2000" dirty="0" smtClean="0">
                <a:solidFill>
                  <a:prstClr val="black"/>
                </a:solidFill>
              </a:rPr>
              <a:t>.</a:t>
            </a:r>
          </a:p>
          <a:p>
            <a:pPr fontAlgn="base">
              <a:lnSpc>
                <a:spcPct val="150000"/>
              </a:lnSpc>
            </a:pPr>
            <a:endParaRPr lang="en-US" altLang="ko-KR" sz="1000" dirty="0">
              <a:solidFill>
                <a:prstClr val="black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2000" dirty="0" smtClean="0">
                <a:solidFill>
                  <a:srgbClr val="0000FF"/>
                </a:solidFill>
              </a:rPr>
              <a:t>나이</a:t>
            </a:r>
            <a:r>
              <a:rPr lang="ko-KR" altLang="en-US" sz="2000" dirty="0" smtClean="0">
                <a:solidFill>
                  <a:prstClr val="black"/>
                </a:solidFill>
              </a:rPr>
              <a:t>가 다른</a:t>
            </a:r>
            <a:r>
              <a:rPr lang="en-US" altLang="ko-KR" sz="2000" dirty="0" smtClean="0">
                <a:solidFill>
                  <a:prstClr val="black"/>
                </a:solidFill>
              </a:rPr>
              <a:t>, </a:t>
            </a:r>
            <a:r>
              <a:rPr lang="ko-KR" altLang="en-US" sz="2000" dirty="0" smtClean="0">
                <a:solidFill>
                  <a:srgbClr val="0000FF"/>
                </a:solidFill>
              </a:rPr>
              <a:t>세대</a:t>
            </a:r>
            <a:r>
              <a:rPr lang="ko-KR" altLang="en-US" sz="2000" dirty="0" smtClean="0">
                <a:solidFill>
                  <a:prstClr val="black"/>
                </a:solidFill>
              </a:rPr>
              <a:t>가 다른</a:t>
            </a:r>
            <a:r>
              <a:rPr lang="en-US" altLang="ko-KR" sz="2000" dirty="0" smtClean="0">
                <a:solidFill>
                  <a:prstClr val="black"/>
                </a:solidFill>
              </a:rPr>
              <a:t>, </a:t>
            </a:r>
            <a:r>
              <a:rPr lang="ko-KR" altLang="en-US" sz="2000" dirty="0" smtClean="0">
                <a:solidFill>
                  <a:srgbClr val="0000FF"/>
                </a:solidFill>
              </a:rPr>
              <a:t>생활패턴</a:t>
            </a:r>
            <a:r>
              <a:rPr lang="ko-KR" altLang="en-US" sz="2000" dirty="0" smtClean="0">
                <a:solidFill>
                  <a:prstClr val="black"/>
                </a:solidFill>
              </a:rPr>
              <a:t>이 다른</a:t>
            </a:r>
            <a:r>
              <a:rPr lang="en-US" altLang="ko-KR" sz="2000" dirty="0" smtClean="0">
                <a:solidFill>
                  <a:prstClr val="black"/>
                </a:solidFill>
              </a:rPr>
              <a:t>, </a:t>
            </a:r>
            <a:r>
              <a:rPr lang="ko-KR" altLang="en-US" sz="2000" dirty="0" smtClean="0">
                <a:solidFill>
                  <a:srgbClr val="0000FF"/>
                </a:solidFill>
              </a:rPr>
              <a:t>사고방식</a:t>
            </a:r>
            <a:r>
              <a:rPr lang="ko-KR" altLang="en-US" sz="2000" dirty="0" smtClean="0">
                <a:solidFill>
                  <a:prstClr val="black"/>
                </a:solidFill>
              </a:rPr>
              <a:t>이 다른</a:t>
            </a:r>
            <a:endParaRPr lang="en-US" altLang="ko-KR" sz="2000" dirty="0" smtClean="0">
              <a:solidFill>
                <a:prstClr val="black"/>
              </a:solidFill>
            </a:endParaRPr>
          </a:p>
          <a:p>
            <a:pPr fontAlgn="base">
              <a:lnSpc>
                <a:spcPct val="150000"/>
              </a:lnSpc>
            </a:pPr>
            <a:endParaRPr lang="en-US" altLang="ko-KR" sz="1200" dirty="0" smtClean="0">
              <a:solidFill>
                <a:prstClr val="black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2000" dirty="0">
                <a:solidFill>
                  <a:prstClr val="black"/>
                </a:solidFill>
              </a:rPr>
              <a:t>그 </a:t>
            </a:r>
            <a:r>
              <a:rPr lang="ko-KR" altLang="en-US" sz="2000" dirty="0" smtClean="0">
                <a:solidFill>
                  <a:prstClr val="black"/>
                </a:solidFill>
              </a:rPr>
              <a:t>사람들을 </a:t>
            </a:r>
            <a:r>
              <a:rPr lang="en-US" altLang="ko-KR" sz="2000" dirty="0" smtClean="0">
                <a:solidFill>
                  <a:srgbClr val="FF0000"/>
                </a:solidFill>
              </a:rPr>
              <a:t>Segmentation(</a:t>
            </a:r>
            <a:r>
              <a:rPr lang="ko-KR" altLang="en-US" sz="2000" dirty="0" smtClean="0">
                <a:solidFill>
                  <a:srgbClr val="FF0000"/>
                </a:solidFill>
              </a:rPr>
              <a:t>세분화</a:t>
            </a:r>
            <a:r>
              <a:rPr lang="en-US" altLang="ko-KR" sz="2000" dirty="0" smtClean="0">
                <a:solidFill>
                  <a:srgbClr val="FF0000"/>
                </a:solidFill>
              </a:rPr>
              <a:t>) </a:t>
            </a:r>
            <a:r>
              <a:rPr lang="ko-KR" altLang="en-US" sz="2000" dirty="0" smtClean="0"/>
              <a:t>통해</a:t>
            </a:r>
            <a:endParaRPr lang="en-US" altLang="ko-KR" sz="2000" dirty="0" smtClean="0"/>
          </a:p>
          <a:p>
            <a:pPr fontAlgn="base">
              <a:lnSpc>
                <a:spcPct val="150000"/>
              </a:lnSpc>
            </a:pPr>
            <a:r>
              <a:rPr lang="ko-KR" altLang="en-US" sz="2000" dirty="0" smtClean="0">
                <a:solidFill>
                  <a:prstClr val="black"/>
                </a:solidFill>
              </a:rPr>
              <a:t>그 </a:t>
            </a:r>
            <a:r>
              <a:rPr lang="ko-KR" altLang="en-US" sz="2000" dirty="0">
                <a:solidFill>
                  <a:prstClr val="black"/>
                </a:solidFill>
              </a:rPr>
              <a:t>대상으로 뭔가</a:t>
            </a:r>
            <a:r>
              <a:rPr lang="en-US" altLang="ko-KR" sz="2000" dirty="0">
                <a:solidFill>
                  <a:prstClr val="black"/>
                </a:solidFill>
              </a:rPr>
              <a:t>(</a:t>
            </a:r>
            <a:r>
              <a:rPr lang="ko-KR" altLang="en-US" sz="2000" b="1" dirty="0">
                <a:solidFill>
                  <a:srgbClr val="FF0000"/>
                </a:solidFill>
              </a:rPr>
              <a:t>혜택이나 불만제거</a:t>
            </a:r>
            <a:r>
              <a:rPr lang="en-US" altLang="ko-KR" sz="2000" dirty="0">
                <a:solidFill>
                  <a:prstClr val="black"/>
                </a:solidFill>
              </a:rPr>
              <a:t>)</a:t>
            </a:r>
            <a:r>
              <a:rPr lang="ko-KR" altLang="en-US" sz="2000" dirty="0">
                <a:solidFill>
                  <a:prstClr val="black"/>
                </a:solidFill>
              </a:rPr>
              <a:t>를 </a:t>
            </a:r>
            <a:r>
              <a:rPr lang="en-US" altLang="ko-KR" sz="2000" dirty="0" smtClean="0">
                <a:solidFill>
                  <a:prstClr val="black"/>
                </a:solidFill>
              </a:rPr>
              <a:t> </a:t>
            </a:r>
            <a:r>
              <a:rPr lang="ko-KR" altLang="en-US" sz="2000" dirty="0" smtClean="0">
                <a:solidFill>
                  <a:prstClr val="black"/>
                </a:solidFill>
              </a:rPr>
              <a:t>해 줄 </a:t>
            </a:r>
            <a:r>
              <a:rPr lang="ko-KR" altLang="en-US" sz="2000" dirty="0">
                <a:solidFill>
                  <a:prstClr val="black"/>
                </a:solidFill>
              </a:rPr>
              <a:t>수 있다</a:t>
            </a:r>
            <a:r>
              <a:rPr lang="en-US" altLang="ko-KR" sz="2000" dirty="0" smtClean="0">
                <a:solidFill>
                  <a:prstClr val="black"/>
                </a:solidFill>
              </a:rPr>
              <a:t>.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32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23528" y="344858"/>
            <a:ext cx="1786511" cy="0"/>
          </a:xfrm>
          <a:prstGeom prst="line">
            <a:avLst/>
          </a:prstGeom>
          <a:ln w="63500">
            <a:solidFill>
              <a:srgbClr val="353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51520" y="401675"/>
            <a:ext cx="1907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작성방법</a:t>
            </a:r>
            <a:endParaRPr lang="ko-KR" altLang="en-US" sz="16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110039" y="344858"/>
            <a:ext cx="58463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8079437" y="188640"/>
            <a:ext cx="81304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 </a:t>
            </a:r>
            <a:endParaRPr lang="ko-KR" altLang="en-US" sz="105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572001" y="628753"/>
            <a:ext cx="4260278" cy="279967"/>
            <a:chOff x="3804920" y="546463"/>
            <a:chExt cx="3579949" cy="289560"/>
          </a:xfrm>
        </p:grpSpPr>
        <p:sp>
          <p:nvSpPr>
            <p:cNvPr id="15" name="양쪽 모서리가 둥근 사각형 14"/>
            <p:cNvSpPr/>
            <p:nvPr/>
          </p:nvSpPr>
          <p:spPr>
            <a:xfrm>
              <a:off x="6404429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6" name="양쪽 모서리가 둥근 사각형 15"/>
            <p:cNvSpPr/>
            <p:nvPr/>
          </p:nvSpPr>
          <p:spPr>
            <a:xfrm>
              <a:off x="5537926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DDC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7" name="양쪽 모서리가 둥근 사각형 16"/>
            <p:cNvSpPr/>
            <p:nvPr/>
          </p:nvSpPr>
          <p:spPr>
            <a:xfrm>
              <a:off x="4671423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88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8" name="양쪽 모서리가 둥근 사각형 17"/>
            <p:cNvSpPr/>
            <p:nvPr/>
          </p:nvSpPr>
          <p:spPr>
            <a:xfrm>
              <a:off x="3804920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353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5637487" y="620688"/>
            <a:ext cx="11667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02 </a:t>
            </a:r>
            <a:r>
              <a:rPr lang="ko-KR" altLang="en-US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구</a:t>
            </a:r>
            <a:r>
              <a:rPr lang="ko-KR" altLang="en-US" sz="11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성</a:t>
            </a:r>
            <a:endParaRPr lang="en-US" altLang="ko-KR" sz="1100" b="1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66827" y="865007"/>
            <a:ext cx="8480838" cy="56166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36" name="텍스트 개체 틀 46"/>
          <p:cNvSpPr txBox="1">
            <a:spLocks/>
          </p:cNvSpPr>
          <p:nvPr/>
        </p:nvSpPr>
        <p:spPr>
          <a:xfrm>
            <a:off x="1471326" y="1844823"/>
            <a:ext cx="1439863" cy="3222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3663" indent="-93663">
              <a:buFont typeface="Arial" pitchFamily="34" charset="0"/>
              <a:buNone/>
            </a:pPr>
            <a:r>
              <a:rPr lang="ko-KR" altLang="en-US" sz="2000" b="1" dirty="0" smtClean="0">
                <a:solidFill>
                  <a:schemeClr val="tx2"/>
                </a:solidFill>
              </a:rPr>
              <a:t>회사소개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sp>
        <p:nvSpPr>
          <p:cNvPr id="37" name="Freeform 7"/>
          <p:cNvSpPr>
            <a:spLocks/>
          </p:cNvSpPr>
          <p:nvPr/>
        </p:nvSpPr>
        <p:spPr bwMode="auto">
          <a:xfrm>
            <a:off x="895262" y="1772815"/>
            <a:ext cx="521899" cy="504056"/>
          </a:xfrm>
          <a:custGeom>
            <a:avLst/>
            <a:gdLst>
              <a:gd name="T0" fmla="*/ 224 w 224"/>
              <a:gd name="T1" fmla="*/ 112 h 224"/>
              <a:gd name="T2" fmla="*/ 224 w 224"/>
              <a:gd name="T3" fmla="*/ 112 h 224"/>
              <a:gd name="T4" fmla="*/ 222 w 224"/>
              <a:gd name="T5" fmla="*/ 136 h 224"/>
              <a:gd name="T6" fmla="*/ 214 w 224"/>
              <a:gd name="T7" fmla="*/ 156 h 224"/>
              <a:gd name="T8" fmla="*/ 204 w 224"/>
              <a:gd name="T9" fmla="*/ 176 h 224"/>
              <a:gd name="T10" fmla="*/ 190 w 224"/>
              <a:gd name="T11" fmla="*/ 192 h 224"/>
              <a:gd name="T12" fmla="*/ 174 w 224"/>
              <a:gd name="T13" fmla="*/ 206 h 224"/>
              <a:gd name="T14" fmla="*/ 156 w 224"/>
              <a:gd name="T15" fmla="*/ 216 h 224"/>
              <a:gd name="T16" fmla="*/ 134 w 224"/>
              <a:gd name="T17" fmla="*/ 222 h 224"/>
              <a:gd name="T18" fmla="*/ 112 w 224"/>
              <a:gd name="T19" fmla="*/ 224 h 224"/>
              <a:gd name="T20" fmla="*/ 112 w 224"/>
              <a:gd name="T21" fmla="*/ 224 h 224"/>
              <a:gd name="T22" fmla="*/ 88 w 224"/>
              <a:gd name="T23" fmla="*/ 222 h 224"/>
              <a:gd name="T24" fmla="*/ 68 w 224"/>
              <a:gd name="T25" fmla="*/ 216 h 224"/>
              <a:gd name="T26" fmla="*/ 48 w 224"/>
              <a:gd name="T27" fmla="*/ 206 h 224"/>
              <a:gd name="T28" fmla="*/ 32 w 224"/>
              <a:gd name="T29" fmla="*/ 192 h 224"/>
              <a:gd name="T30" fmla="*/ 18 w 224"/>
              <a:gd name="T31" fmla="*/ 176 h 224"/>
              <a:gd name="T32" fmla="*/ 8 w 224"/>
              <a:gd name="T33" fmla="*/ 156 h 224"/>
              <a:gd name="T34" fmla="*/ 2 w 224"/>
              <a:gd name="T35" fmla="*/ 136 h 224"/>
              <a:gd name="T36" fmla="*/ 0 w 224"/>
              <a:gd name="T37" fmla="*/ 112 h 224"/>
              <a:gd name="T38" fmla="*/ 0 w 224"/>
              <a:gd name="T39" fmla="*/ 112 h 224"/>
              <a:gd name="T40" fmla="*/ 2 w 224"/>
              <a:gd name="T41" fmla="*/ 90 h 224"/>
              <a:gd name="T42" fmla="*/ 8 w 224"/>
              <a:gd name="T43" fmla="*/ 70 h 224"/>
              <a:gd name="T44" fmla="*/ 18 w 224"/>
              <a:gd name="T45" fmla="*/ 50 h 224"/>
              <a:gd name="T46" fmla="*/ 32 w 224"/>
              <a:gd name="T47" fmla="*/ 34 h 224"/>
              <a:gd name="T48" fmla="*/ 48 w 224"/>
              <a:gd name="T49" fmla="*/ 20 h 224"/>
              <a:gd name="T50" fmla="*/ 68 w 224"/>
              <a:gd name="T51" fmla="*/ 10 h 224"/>
              <a:gd name="T52" fmla="*/ 88 w 224"/>
              <a:gd name="T53" fmla="*/ 2 h 224"/>
              <a:gd name="T54" fmla="*/ 112 w 224"/>
              <a:gd name="T55" fmla="*/ 0 h 224"/>
              <a:gd name="T56" fmla="*/ 112 w 224"/>
              <a:gd name="T57" fmla="*/ 0 h 224"/>
              <a:gd name="T58" fmla="*/ 134 w 224"/>
              <a:gd name="T59" fmla="*/ 2 h 224"/>
              <a:gd name="T60" fmla="*/ 156 w 224"/>
              <a:gd name="T61" fmla="*/ 10 h 224"/>
              <a:gd name="T62" fmla="*/ 174 w 224"/>
              <a:gd name="T63" fmla="*/ 20 h 224"/>
              <a:gd name="T64" fmla="*/ 190 w 224"/>
              <a:gd name="T65" fmla="*/ 34 h 224"/>
              <a:gd name="T66" fmla="*/ 204 w 224"/>
              <a:gd name="T67" fmla="*/ 50 h 224"/>
              <a:gd name="T68" fmla="*/ 214 w 224"/>
              <a:gd name="T69" fmla="*/ 70 h 224"/>
              <a:gd name="T70" fmla="*/ 222 w 224"/>
              <a:gd name="T71" fmla="*/ 90 h 224"/>
              <a:gd name="T72" fmla="*/ 224 w 224"/>
              <a:gd name="T73" fmla="*/ 112 h 224"/>
              <a:gd name="T74" fmla="*/ 224 w 224"/>
              <a:gd name="T75" fmla="*/ 112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4" h="224">
                <a:moveTo>
                  <a:pt x="224" y="112"/>
                </a:moveTo>
                <a:lnTo>
                  <a:pt x="224" y="112"/>
                </a:lnTo>
                <a:lnTo>
                  <a:pt x="222" y="136"/>
                </a:lnTo>
                <a:lnTo>
                  <a:pt x="214" y="156"/>
                </a:lnTo>
                <a:lnTo>
                  <a:pt x="204" y="176"/>
                </a:lnTo>
                <a:lnTo>
                  <a:pt x="190" y="192"/>
                </a:lnTo>
                <a:lnTo>
                  <a:pt x="174" y="206"/>
                </a:lnTo>
                <a:lnTo>
                  <a:pt x="156" y="216"/>
                </a:lnTo>
                <a:lnTo>
                  <a:pt x="134" y="222"/>
                </a:lnTo>
                <a:lnTo>
                  <a:pt x="112" y="224"/>
                </a:lnTo>
                <a:lnTo>
                  <a:pt x="112" y="224"/>
                </a:lnTo>
                <a:lnTo>
                  <a:pt x="88" y="222"/>
                </a:lnTo>
                <a:lnTo>
                  <a:pt x="68" y="216"/>
                </a:lnTo>
                <a:lnTo>
                  <a:pt x="48" y="206"/>
                </a:lnTo>
                <a:lnTo>
                  <a:pt x="32" y="192"/>
                </a:lnTo>
                <a:lnTo>
                  <a:pt x="18" y="176"/>
                </a:lnTo>
                <a:lnTo>
                  <a:pt x="8" y="156"/>
                </a:lnTo>
                <a:lnTo>
                  <a:pt x="2" y="136"/>
                </a:lnTo>
                <a:lnTo>
                  <a:pt x="0" y="112"/>
                </a:lnTo>
                <a:lnTo>
                  <a:pt x="0" y="112"/>
                </a:lnTo>
                <a:lnTo>
                  <a:pt x="2" y="90"/>
                </a:lnTo>
                <a:lnTo>
                  <a:pt x="8" y="70"/>
                </a:lnTo>
                <a:lnTo>
                  <a:pt x="18" y="50"/>
                </a:lnTo>
                <a:lnTo>
                  <a:pt x="32" y="34"/>
                </a:lnTo>
                <a:lnTo>
                  <a:pt x="48" y="20"/>
                </a:lnTo>
                <a:lnTo>
                  <a:pt x="68" y="10"/>
                </a:lnTo>
                <a:lnTo>
                  <a:pt x="88" y="2"/>
                </a:lnTo>
                <a:lnTo>
                  <a:pt x="112" y="0"/>
                </a:lnTo>
                <a:lnTo>
                  <a:pt x="112" y="0"/>
                </a:lnTo>
                <a:lnTo>
                  <a:pt x="134" y="2"/>
                </a:lnTo>
                <a:lnTo>
                  <a:pt x="156" y="10"/>
                </a:lnTo>
                <a:lnTo>
                  <a:pt x="174" y="20"/>
                </a:lnTo>
                <a:lnTo>
                  <a:pt x="190" y="34"/>
                </a:lnTo>
                <a:lnTo>
                  <a:pt x="204" y="50"/>
                </a:lnTo>
                <a:lnTo>
                  <a:pt x="214" y="70"/>
                </a:lnTo>
                <a:lnTo>
                  <a:pt x="222" y="90"/>
                </a:lnTo>
                <a:lnTo>
                  <a:pt x="224" y="112"/>
                </a:lnTo>
                <a:lnTo>
                  <a:pt x="224" y="112"/>
                </a:lnTo>
                <a:close/>
              </a:path>
            </a:pathLst>
          </a:cu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</a:rPr>
              <a:t>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8" name="텍스트 개체 틀 46"/>
          <p:cNvSpPr txBox="1">
            <a:spLocks/>
          </p:cNvSpPr>
          <p:nvPr/>
        </p:nvSpPr>
        <p:spPr>
          <a:xfrm>
            <a:off x="2767767" y="1844823"/>
            <a:ext cx="1439863" cy="3222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3663" indent="-93663">
              <a:buFont typeface="Arial" pitchFamily="34" charset="0"/>
              <a:buNone/>
            </a:pPr>
            <a:r>
              <a:rPr lang="en-US" altLang="ko-KR" sz="2000" b="1" dirty="0" smtClean="0">
                <a:solidFill>
                  <a:schemeClr val="tx2"/>
                </a:solidFill>
              </a:rPr>
              <a:t>(</a:t>
            </a:r>
            <a:r>
              <a:rPr lang="ko-KR" altLang="en-US" sz="2000" b="1" dirty="0" smtClean="0">
                <a:solidFill>
                  <a:schemeClr val="tx2"/>
                </a:solidFill>
              </a:rPr>
              <a:t>기업개요</a:t>
            </a:r>
            <a:r>
              <a:rPr lang="en-US" altLang="ko-KR" sz="2000" b="1" dirty="0" smtClean="0">
                <a:solidFill>
                  <a:schemeClr val="tx2"/>
                </a:solidFill>
              </a:rPr>
              <a:t>)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sp>
        <p:nvSpPr>
          <p:cNvPr id="39" name="텍스트 개체 틀 46"/>
          <p:cNvSpPr txBox="1">
            <a:spLocks/>
          </p:cNvSpPr>
          <p:nvPr/>
        </p:nvSpPr>
        <p:spPr>
          <a:xfrm>
            <a:off x="5647790" y="1844823"/>
            <a:ext cx="1439863" cy="3222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3663" indent="-93663">
              <a:buFont typeface="Arial" pitchFamily="34" charset="0"/>
              <a:buNone/>
            </a:pPr>
            <a:r>
              <a:rPr lang="ko-KR" altLang="en-US" sz="2000" b="1" dirty="0" smtClean="0">
                <a:solidFill>
                  <a:schemeClr val="tx2"/>
                </a:solidFill>
              </a:rPr>
              <a:t>사업현황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sp>
        <p:nvSpPr>
          <p:cNvPr id="40" name="Freeform 7"/>
          <p:cNvSpPr>
            <a:spLocks/>
          </p:cNvSpPr>
          <p:nvPr/>
        </p:nvSpPr>
        <p:spPr bwMode="auto">
          <a:xfrm>
            <a:off x="5071726" y="1772815"/>
            <a:ext cx="521899" cy="504056"/>
          </a:xfrm>
          <a:custGeom>
            <a:avLst/>
            <a:gdLst>
              <a:gd name="T0" fmla="*/ 224 w 224"/>
              <a:gd name="T1" fmla="*/ 112 h 224"/>
              <a:gd name="T2" fmla="*/ 224 w 224"/>
              <a:gd name="T3" fmla="*/ 112 h 224"/>
              <a:gd name="T4" fmla="*/ 222 w 224"/>
              <a:gd name="T5" fmla="*/ 136 h 224"/>
              <a:gd name="T6" fmla="*/ 214 w 224"/>
              <a:gd name="T7" fmla="*/ 156 h 224"/>
              <a:gd name="T8" fmla="*/ 204 w 224"/>
              <a:gd name="T9" fmla="*/ 176 h 224"/>
              <a:gd name="T10" fmla="*/ 190 w 224"/>
              <a:gd name="T11" fmla="*/ 192 h 224"/>
              <a:gd name="T12" fmla="*/ 174 w 224"/>
              <a:gd name="T13" fmla="*/ 206 h 224"/>
              <a:gd name="T14" fmla="*/ 156 w 224"/>
              <a:gd name="T15" fmla="*/ 216 h 224"/>
              <a:gd name="T16" fmla="*/ 134 w 224"/>
              <a:gd name="T17" fmla="*/ 222 h 224"/>
              <a:gd name="T18" fmla="*/ 112 w 224"/>
              <a:gd name="T19" fmla="*/ 224 h 224"/>
              <a:gd name="T20" fmla="*/ 112 w 224"/>
              <a:gd name="T21" fmla="*/ 224 h 224"/>
              <a:gd name="T22" fmla="*/ 88 w 224"/>
              <a:gd name="T23" fmla="*/ 222 h 224"/>
              <a:gd name="T24" fmla="*/ 68 w 224"/>
              <a:gd name="T25" fmla="*/ 216 h 224"/>
              <a:gd name="T26" fmla="*/ 48 w 224"/>
              <a:gd name="T27" fmla="*/ 206 h 224"/>
              <a:gd name="T28" fmla="*/ 32 w 224"/>
              <a:gd name="T29" fmla="*/ 192 h 224"/>
              <a:gd name="T30" fmla="*/ 18 w 224"/>
              <a:gd name="T31" fmla="*/ 176 h 224"/>
              <a:gd name="T32" fmla="*/ 8 w 224"/>
              <a:gd name="T33" fmla="*/ 156 h 224"/>
              <a:gd name="T34" fmla="*/ 2 w 224"/>
              <a:gd name="T35" fmla="*/ 136 h 224"/>
              <a:gd name="T36" fmla="*/ 0 w 224"/>
              <a:gd name="T37" fmla="*/ 112 h 224"/>
              <a:gd name="T38" fmla="*/ 0 w 224"/>
              <a:gd name="T39" fmla="*/ 112 h 224"/>
              <a:gd name="T40" fmla="*/ 2 w 224"/>
              <a:gd name="T41" fmla="*/ 90 h 224"/>
              <a:gd name="T42" fmla="*/ 8 w 224"/>
              <a:gd name="T43" fmla="*/ 70 h 224"/>
              <a:gd name="T44" fmla="*/ 18 w 224"/>
              <a:gd name="T45" fmla="*/ 50 h 224"/>
              <a:gd name="T46" fmla="*/ 32 w 224"/>
              <a:gd name="T47" fmla="*/ 34 h 224"/>
              <a:gd name="T48" fmla="*/ 48 w 224"/>
              <a:gd name="T49" fmla="*/ 20 h 224"/>
              <a:gd name="T50" fmla="*/ 68 w 224"/>
              <a:gd name="T51" fmla="*/ 10 h 224"/>
              <a:gd name="T52" fmla="*/ 88 w 224"/>
              <a:gd name="T53" fmla="*/ 2 h 224"/>
              <a:gd name="T54" fmla="*/ 112 w 224"/>
              <a:gd name="T55" fmla="*/ 0 h 224"/>
              <a:gd name="T56" fmla="*/ 112 w 224"/>
              <a:gd name="T57" fmla="*/ 0 h 224"/>
              <a:gd name="T58" fmla="*/ 134 w 224"/>
              <a:gd name="T59" fmla="*/ 2 h 224"/>
              <a:gd name="T60" fmla="*/ 156 w 224"/>
              <a:gd name="T61" fmla="*/ 10 h 224"/>
              <a:gd name="T62" fmla="*/ 174 w 224"/>
              <a:gd name="T63" fmla="*/ 20 h 224"/>
              <a:gd name="T64" fmla="*/ 190 w 224"/>
              <a:gd name="T65" fmla="*/ 34 h 224"/>
              <a:gd name="T66" fmla="*/ 204 w 224"/>
              <a:gd name="T67" fmla="*/ 50 h 224"/>
              <a:gd name="T68" fmla="*/ 214 w 224"/>
              <a:gd name="T69" fmla="*/ 70 h 224"/>
              <a:gd name="T70" fmla="*/ 222 w 224"/>
              <a:gd name="T71" fmla="*/ 90 h 224"/>
              <a:gd name="T72" fmla="*/ 224 w 224"/>
              <a:gd name="T73" fmla="*/ 112 h 224"/>
              <a:gd name="T74" fmla="*/ 224 w 224"/>
              <a:gd name="T75" fmla="*/ 112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4" h="224">
                <a:moveTo>
                  <a:pt x="224" y="112"/>
                </a:moveTo>
                <a:lnTo>
                  <a:pt x="224" y="112"/>
                </a:lnTo>
                <a:lnTo>
                  <a:pt x="222" y="136"/>
                </a:lnTo>
                <a:lnTo>
                  <a:pt x="214" y="156"/>
                </a:lnTo>
                <a:lnTo>
                  <a:pt x="204" y="176"/>
                </a:lnTo>
                <a:lnTo>
                  <a:pt x="190" y="192"/>
                </a:lnTo>
                <a:lnTo>
                  <a:pt x="174" y="206"/>
                </a:lnTo>
                <a:lnTo>
                  <a:pt x="156" y="216"/>
                </a:lnTo>
                <a:lnTo>
                  <a:pt x="134" y="222"/>
                </a:lnTo>
                <a:lnTo>
                  <a:pt x="112" y="224"/>
                </a:lnTo>
                <a:lnTo>
                  <a:pt x="112" y="224"/>
                </a:lnTo>
                <a:lnTo>
                  <a:pt x="88" y="222"/>
                </a:lnTo>
                <a:lnTo>
                  <a:pt x="68" y="216"/>
                </a:lnTo>
                <a:lnTo>
                  <a:pt x="48" y="206"/>
                </a:lnTo>
                <a:lnTo>
                  <a:pt x="32" y="192"/>
                </a:lnTo>
                <a:lnTo>
                  <a:pt x="18" y="176"/>
                </a:lnTo>
                <a:lnTo>
                  <a:pt x="8" y="156"/>
                </a:lnTo>
                <a:lnTo>
                  <a:pt x="2" y="136"/>
                </a:lnTo>
                <a:lnTo>
                  <a:pt x="0" y="112"/>
                </a:lnTo>
                <a:lnTo>
                  <a:pt x="0" y="112"/>
                </a:lnTo>
                <a:lnTo>
                  <a:pt x="2" y="90"/>
                </a:lnTo>
                <a:lnTo>
                  <a:pt x="8" y="70"/>
                </a:lnTo>
                <a:lnTo>
                  <a:pt x="18" y="50"/>
                </a:lnTo>
                <a:lnTo>
                  <a:pt x="32" y="34"/>
                </a:lnTo>
                <a:lnTo>
                  <a:pt x="48" y="20"/>
                </a:lnTo>
                <a:lnTo>
                  <a:pt x="68" y="10"/>
                </a:lnTo>
                <a:lnTo>
                  <a:pt x="88" y="2"/>
                </a:lnTo>
                <a:lnTo>
                  <a:pt x="112" y="0"/>
                </a:lnTo>
                <a:lnTo>
                  <a:pt x="112" y="0"/>
                </a:lnTo>
                <a:lnTo>
                  <a:pt x="134" y="2"/>
                </a:lnTo>
                <a:lnTo>
                  <a:pt x="156" y="10"/>
                </a:lnTo>
                <a:lnTo>
                  <a:pt x="174" y="20"/>
                </a:lnTo>
                <a:lnTo>
                  <a:pt x="190" y="34"/>
                </a:lnTo>
                <a:lnTo>
                  <a:pt x="204" y="50"/>
                </a:lnTo>
                <a:lnTo>
                  <a:pt x="214" y="70"/>
                </a:lnTo>
                <a:lnTo>
                  <a:pt x="222" y="90"/>
                </a:lnTo>
                <a:lnTo>
                  <a:pt x="224" y="112"/>
                </a:lnTo>
                <a:lnTo>
                  <a:pt x="224" y="112"/>
                </a:lnTo>
                <a:close/>
              </a:path>
            </a:pathLst>
          </a:cu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42" name="텍스트 개체 틀 28"/>
          <p:cNvSpPr txBox="1">
            <a:spLocks/>
          </p:cNvSpPr>
          <p:nvPr/>
        </p:nvSpPr>
        <p:spPr>
          <a:xfrm>
            <a:off x="1471623" y="2317862"/>
            <a:ext cx="2159943" cy="7510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3663" indent="-93663">
              <a:defRPr/>
            </a:pP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회사소개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조직구성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3663" indent="-93663">
              <a:defRPr/>
            </a:pP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경영이념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협력업체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텍스트 개체 틀 28"/>
          <p:cNvSpPr txBox="1">
            <a:spLocks/>
          </p:cNvSpPr>
          <p:nvPr/>
        </p:nvSpPr>
        <p:spPr>
          <a:xfrm>
            <a:off x="5647790" y="2276872"/>
            <a:ext cx="2740634" cy="720081"/>
          </a:xfrm>
          <a:prstGeom prst="rect">
            <a:avLst/>
          </a:prstGeom>
        </p:spPr>
        <p:txBody>
          <a:bodyPr/>
          <a:lstStyle/>
          <a:p>
            <a:pPr marL="93663" marR="0" indent="-93663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사업동기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사업소개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marL="93663" marR="0" indent="-93663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제품구성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시설현황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텍스트 개체 틀 46"/>
          <p:cNvSpPr txBox="1">
            <a:spLocks/>
          </p:cNvSpPr>
          <p:nvPr/>
        </p:nvSpPr>
        <p:spPr>
          <a:xfrm>
            <a:off x="1471326" y="3429000"/>
            <a:ext cx="1439863" cy="3222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3663" indent="-93663">
              <a:buFont typeface="Arial" pitchFamily="34" charset="0"/>
              <a:buNone/>
            </a:pPr>
            <a:r>
              <a:rPr lang="ko-KR" altLang="en-US" sz="2000" b="1" dirty="0" smtClean="0">
                <a:solidFill>
                  <a:schemeClr val="tx2"/>
                </a:solidFill>
              </a:rPr>
              <a:t>시장분석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sp>
        <p:nvSpPr>
          <p:cNvPr id="45" name="Freeform 7"/>
          <p:cNvSpPr>
            <a:spLocks/>
          </p:cNvSpPr>
          <p:nvPr/>
        </p:nvSpPr>
        <p:spPr bwMode="auto">
          <a:xfrm>
            <a:off x="895262" y="3356992"/>
            <a:ext cx="521899" cy="504056"/>
          </a:xfrm>
          <a:custGeom>
            <a:avLst/>
            <a:gdLst>
              <a:gd name="T0" fmla="*/ 224 w 224"/>
              <a:gd name="T1" fmla="*/ 112 h 224"/>
              <a:gd name="T2" fmla="*/ 224 w 224"/>
              <a:gd name="T3" fmla="*/ 112 h 224"/>
              <a:gd name="T4" fmla="*/ 222 w 224"/>
              <a:gd name="T5" fmla="*/ 136 h 224"/>
              <a:gd name="T6" fmla="*/ 214 w 224"/>
              <a:gd name="T7" fmla="*/ 156 h 224"/>
              <a:gd name="T8" fmla="*/ 204 w 224"/>
              <a:gd name="T9" fmla="*/ 176 h 224"/>
              <a:gd name="T10" fmla="*/ 190 w 224"/>
              <a:gd name="T11" fmla="*/ 192 h 224"/>
              <a:gd name="T12" fmla="*/ 174 w 224"/>
              <a:gd name="T13" fmla="*/ 206 h 224"/>
              <a:gd name="T14" fmla="*/ 156 w 224"/>
              <a:gd name="T15" fmla="*/ 216 h 224"/>
              <a:gd name="T16" fmla="*/ 134 w 224"/>
              <a:gd name="T17" fmla="*/ 222 h 224"/>
              <a:gd name="T18" fmla="*/ 112 w 224"/>
              <a:gd name="T19" fmla="*/ 224 h 224"/>
              <a:gd name="T20" fmla="*/ 112 w 224"/>
              <a:gd name="T21" fmla="*/ 224 h 224"/>
              <a:gd name="T22" fmla="*/ 88 w 224"/>
              <a:gd name="T23" fmla="*/ 222 h 224"/>
              <a:gd name="T24" fmla="*/ 68 w 224"/>
              <a:gd name="T25" fmla="*/ 216 h 224"/>
              <a:gd name="T26" fmla="*/ 48 w 224"/>
              <a:gd name="T27" fmla="*/ 206 h 224"/>
              <a:gd name="T28" fmla="*/ 32 w 224"/>
              <a:gd name="T29" fmla="*/ 192 h 224"/>
              <a:gd name="T30" fmla="*/ 18 w 224"/>
              <a:gd name="T31" fmla="*/ 176 h 224"/>
              <a:gd name="T32" fmla="*/ 8 w 224"/>
              <a:gd name="T33" fmla="*/ 156 h 224"/>
              <a:gd name="T34" fmla="*/ 2 w 224"/>
              <a:gd name="T35" fmla="*/ 136 h 224"/>
              <a:gd name="T36" fmla="*/ 0 w 224"/>
              <a:gd name="T37" fmla="*/ 112 h 224"/>
              <a:gd name="T38" fmla="*/ 0 w 224"/>
              <a:gd name="T39" fmla="*/ 112 h 224"/>
              <a:gd name="T40" fmla="*/ 2 w 224"/>
              <a:gd name="T41" fmla="*/ 90 h 224"/>
              <a:gd name="T42" fmla="*/ 8 w 224"/>
              <a:gd name="T43" fmla="*/ 70 h 224"/>
              <a:gd name="T44" fmla="*/ 18 w 224"/>
              <a:gd name="T45" fmla="*/ 50 h 224"/>
              <a:gd name="T46" fmla="*/ 32 w 224"/>
              <a:gd name="T47" fmla="*/ 34 h 224"/>
              <a:gd name="T48" fmla="*/ 48 w 224"/>
              <a:gd name="T49" fmla="*/ 20 h 224"/>
              <a:gd name="T50" fmla="*/ 68 w 224"/>
              <a:gd name="T51" fmla="*/ 10 h 224"/>
              <a:gd name="T52" fmla="*/ 88 w 224"/>
              <a:gd name="T53" fmla="*/ 2 h 224"/>
              <a:gd name="T54" fmla="*/ 112 w 224"/>
              <a:gd name="T55" fmla="*/ 0 h 224"/>
              <a:gd name="T56" fmla="*/ 112 w 224"/>
              <a:gd name="T57" fmla="*/ 0 h 224"/>
              <a:gd name="T58" fmla="*/ 134 w 224"/>
              <a:gd name="T59" fmla="*/ 2 h 224"/>
              <a:gd name="T60" fmla="*/ 156 w 224"/>
              <a:gd name="T61" fmla="*/ 10 h 224"/>
              <a:gd name="T62" fmla="*/ 174 w 224"/>
              <a:gd name="T63" fmla="*/ 20 h 224"/>
              <a:gd name="T64" fmla="*/ 190 w 224"/>
              <a:gd name="T65" fmla="*/ 34 h 224"/>
              <a:gd name="T66" fmla="*/ 204 w 224"/>
              <a:gd name="T67" fmla="*/ 50 h 224"/>
              <a:gd name="T68" fmla="*/ 214 w 224"/>
              <a:gd name="T69" fmla="*/ 70 h 224"/>
              <a:gd name="T70" fmla="*/ 222 w 224"/>
              <a:gd name="T71" fmla="*/ 90 h 224"/>
              <a:gd name="T72" fmla="*/ 224 w 224"/>
              <a:gd name="T73" fmla="*/ 112 h 224"/>
              <a:gd name="T74" fmla="*/ 224 w 224"/>
              <a:gd name="T75" fmla="*/ 112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4" h="224">
                <a:moveTo>
                  <a:pt x="224" y="112"/>
                </a:moveTo>
                <a:lnTo>
                  <a:pt x="224" y="112"/>
                </a:lnTo>
                <a:lnTo>
                  <a:pt x="222" y="136"/>
                </a:lnTo>
                <a:lnTo>
                  <a:pt x="214" y="156"/>
                </a:lnTo>
                <a:lnTo>
                  <a:pt x="204" y="176"/>
                </a:lnTo>
                <a:lnTo>
                  <a:pt x="190" y="192"/>
                </a:lnTo>
                <a:lnTo>
                  <a:pt x="174" y="206"/>
                </a:lnTo>
                <a:lnTo>
                  <a:pt x="156" y="216"/>
                </a:lnTo>
                <a:lnTo>
                  <a:pt x="134" y="222"/>
                </a:lnTo>
                <a:lnTo>
                  <a:pt x="112" y="224"/>
                </a:lnTo>
                <a:lnTo>
                  <a:pt x="112" y="224"/>
                </a:lnTo>
                <a:lnTo>
                  <a:pt x="88" y="222"/>
                </a:lnTo>
                <a:lnTo>
                  <a:pt x="68" y="216"/>
                </a:lnTo>
                <a:lnTo>
                  <a:pt x="48" y="206"/>
                </a:lnTo>
                <a:lnTo>
                  <a:pt x="32" y="192"/>
                </a:lnTo>
                <a:lnTo>
                  <a:pt x="18" y="176"/>
                </a:lnTo>
                <a:lnTo>
                  <a:pt x="8" y="156"/>
                </a:lnTo>
                <a:lnTo>
                  <a:pt x="2" y="136"/>
                </a:lnTo>
                <a:lnTo>
                  <a:pt x="0" y="112"/>
                </a:lnTo>
                <a:lnTo>
                  <a:pt x="0" y="112"/>
                </a:lnTo>
                <a:lnTo>
                  <a:pt x="2" y="90"/>
                </a:lnTo>
                <a:lnTo>
                  <a:pt x="8" y="70"/>
                </a:lnTo>
                <a:lnTo>
                  <a:pt x="18" y="50"/>
                </a:lnTo>
                <a:lnTo>
                  <a:pt x="32" y="34"/>
                </a:lnTo>
                <a:lnTo>
                  <a:pt x="48" y="20"/>
                </a:lnTo>
                <a:lnTo>
                  <a:pt x="68" y="10"/>
                </a:lnTo>
                <a:lnTo>
                  <a:pt x="88" y="2"/>
                </a:lnTo>
                <a:lnTo>
                  <a:pt x="112" y="0"/>
                </a:lnTo>
                <a:lnTo>
                  <a:pt x="112" y="0"/>
                </a:lnTo>
                <a:lnTo>
                  <a:pt x="134" y="2"/>
                </a:lnTo>
                <a:lnTo>
                  <a:pt x="156" y="10"/>
                </a:lnTo>
                <a:lnTo>
                  <a:pt x="174" y="20"/>
                </a:lnTo>
                <a:lnTo>
                  <a:pt x="190" y="34"/>
                </a:lnTo>
                <a:lnTo>
                  <a:pt x="204" y="50"/>
                </a:lnTo>
                <a:lnTo>
                  <a:pt x="214" y="70"/>
                </a:lnTo>
                <a:lnTo>
                  <a:pt x="222" y="90"/>
                </a:lnTo>
                <a:lnTo>
                  <a:pt x="224" y="112"/>
                </a:lnTo>
                <a:lnTo>
                  <a:pt x="224" y="112"/>
                </a:lnTo>
                <a:close/>
              </a:path>
            </a:pathLst>
          </a:cu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</a:rPr>
              <a:t>3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46" name="텍스트 개체 틀 28"/>
          <p:cNvSpPr txBox="1">
            <a:spLocks/>
          </p:cNvSpPr>
          <p:nvPr/>
        </p:nvSpPr>
        <p:spPr>
          <a:xfrm>
            <a:off x="1471326" y="3861049"/>
            <a:ext cx="2360693" cy="720080"/>
          </a:xfrm>
          <a:prstGeom prst="rect">
            <a:avLst/>
          </a:prstGeom>
        </p:spPr>
        <p:txBody>
          <a:bodyPr/>
          <a:lstStyle/>
          <a:p>
            <a:pPr marL="93663" lvl="0" indent="-93663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시장현황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경쟁업체 분석 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3663" lvl="0" indent="-93663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SWOT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분석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고객니즈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분석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8" name="텍스트 개체 틀 46"/>
          <p:cNvSpPr txBox="1">
            <a:spLocks/>
          </p:cNvSpPr>
          <p:nvPr/>
        </p:nvSpPr>
        <p:spPr>
          <a:xfrm>
            <a:off x="5648087" y="3356992"/>
            <a:ext cx="2519983" cy="3222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3663" indent="-93663">
              <a:buFont typeface="Arial" pitchFamily="34" charset="0"/>
              <a:buNone/>
            </a:pPr>
            <a:r>
              <a:rPr lang="ko-KR" altLang="en-US" sz="2000" b="1" dirty="0" smtClean="0">
                <a:solidFill>
                  <a:schemeClr val="tx2"/>
                </a:solidFill>
              </a:rPr>
              <a:t>사업추진계획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sp>
        <p:nvSpPr>
          <p:cNvPr id="49" name="Freeform 7"/>
          <p:cNvSpPr>
            <a:spLocks/>
          </p:cNvSpPr>
          <p:nvPr/>
        </p:nvSpPr>
        <p:spPr bwMode="auto">
          <a:xfrm>
            <a:off x="5072023" y="3284984"/>
            <a:ext cx="521899" cy="504056"/>
          </a:xfrm>
          <a:custGeom>
            <a:avLst/>
            <a:gdLst>
              <a:gd name="T0" fmla="*/ 224 w 224"/>
              <a:gd name="T1" fmla="*/ 112 h 224"/>
              <a:gd name="T2" fmla="*/ 224 w 224"/>
              <a:gd name="T3" fmla="*/ 112 h 224"/>
              <a:gd name="T4" fmla="*/ 222 w 224"/>
              <a:gd name="T5" fmla="*/ 136 h 224"/>
              <a:gd name="T6" fmla="*/ 214 w 224"/>
              <a:gd name="T7" fmla="*/ 156 h 224"/>
              <a:gd name="T8" fmla="*/ 204 w 224"/>
              <a:gd name="T9" fmla="*/ 176 h 224"/>
              <a:gd name="T10" fmla="*/ 190 w 224"/>
              <a:gd name="T11" fmla="*/ 192 h 224"/>
              <a:gd name="T12" fmla="*/ 174 w 224"/>
              <a:gd name="T13" fmla="*/ 206 h 224"/>
              <a:gd name="T14" fmla="*/ 156 w 224"/>
              <a:gd name="T15" fmla="*/ 216 h 224"/>
              <a:gd name="T16" fmla="*/ 134 w 224"/>
              <a:gd name="T17" fmla="*/ 222 h 224"/>
              <a:gd name="T18" fmla="*/ 112 w 224"/>
              <a:gd name="T19" fmla="*/ 224 h 224"/>
              <a:gd name="T20" fmla="*/ 112 w 224"/>
              <a:gd name="T21" fmla="*/ 224 h 224"/>
              <a:gd name="T22" fmla="*/ 88 w 224"/>
              <a:gd name="T23" fmla="*/ 222 h 224"/>
              <a:gd name="T24" fmla="*/ 68 w 224"/>
              <a:gd name="T25" fmla="*/ 216 h 224"/>
              <a:gd name="T26" fmla="*/ 48 w 224"/>
              <a:gd name="T27" fmla="*/ 206 h 224"/>
              <a:gd name="T28" fmla="*/ 32 w 224"/>
              <a:gd name="T29" fmla="*/ 192 h 224"/>
              <a:gd name="T30" fmla="*/ 18 w 224"/>
              <a:gd name="T31" fmla="*/ 176 h 224"/>
              <a:gd name="T32" fmla="*/ 8 w 224"/>
              <a:gd name="T33" fmla="*/ 156 h 224"/>
              <a:gd name="T34" fmla="*/ 2 w 224"/>
              <a:gd name="T35" fmla="*/ 136 h 224"/>
              <a:gd name="T36" fmla="*/ 0 w 224"/>
              <a:gd name="T37" fmla="*/ 112 h 224"/>
              <a:gd name="T38" fmla="*/ 0 w 224"/>
              <a:gd name="T39" fmla="*/ 112 h 224"/>
              <a:gd name="T40" fmla="*/ 2 w 224"/>
              <a:gd name="T41" fmla="*/ 90 h 224"/>
              <a:gd name="T42" fmla="*/ 8 w 224"/>
              <a:gd name="T43" fmla="*/ 70 h 224"/>
              <a:gd name="T44" fmla="*/ 18 w 224"/>
              <a:gd name="T45" fmla="*/ 50 h 224"/>
              <a:gd name="T46" fmla="*/ 32 w 224"/>
              <a:gd name="T47" fmla="*/ 34 h 224"/>
              <a:gd name="T48" fmla="*/ 48 w 224"/>
              <a:gd name="T49" fmla="*/ 20 h 224"/>
              <a:gd name="T50" fmla="*/ 68 w 224"/>
              <a:gd name="T51" fmla="*/ 10 h 224"/>
              <a:gd name="T52" fmla="*/ 88 w 224"/>
              <a:gd name="T53" fmla="*/ 2 h 224"/>
              <a:gd name="T54" fmla="*/ 112 w 224"/>
              <a:gd name="T55" fmla="*/ 0 h 224"/>
              <a:gd name="T56" fmla="*/ 112 w 224"/>
              <a:gd name="T57" fmla="*/ 0 h 224"/>
              <a:gd name="T58" fmla="*/ 134 w 224"/>
              <a:gd name="T59" fmla="*/ 2 h 224"/>
              <a:gd name="T60" fmla="*/ 156 w 224"/>
              <a:gd name="T61" fmla="*/ 10 h 224"/>
              <a:gd name="T62" fmla="*/ 174 w 224"/>
              <a:gd name="T63" fmla="*/ 20 h 224"/>
              <a:gd name="T64" fmla="*/ 190 w 224"/>
              <a:gd name="T65" fmla="*/ 34 h 224"/>
              <a:gd name="T66" fmla="*/ 204 w 224"/>
              <a:gd name="T67" fmla="*/ 50 h 224"/>
              <a:gd name="T68" fmla="*/ 214 w 224"/>
              <a:gd name="T69" fmla="*/ 70 h 224"/>
              <a:gd name="T70" fmla="*/ 222 w 224"/>
              <a:gd name="T71" fmla="*/ 90 h 224"/>
              <a:gd name="T72" fmla="*/ 224 w 224"/>
              <a:gd name="T73" fmla="*/ 112 h 224"/>
              <a:gd name="T74" fmla="*/ 224 w 224"/>
              <a:gd name="T75" fmla="*/ 112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4" h="224">
                <a:moveTo>
                  <a:pt x="224" y="112"/>
                </a:moveTo>
                <a:lnTo>
                  <a:pt x="224" y="112"/>
                </a:lnTo>
                <a:lnTo>
                  <a:pt x="222" y="136"/>
                </a:lnTo>
                <a:lnTo>
                  <a:pt x="214" y="156"/>
                </a:lnTo>
                <a:lnTo>
                  <a:pt x="204" y="176"/>
                </a:lnTo>
                <a:lnTo>
                  <a:pt x="190" y="192"/>
                </a:lnTo>
                <a:lnTo>
                  <a:pt x="174" y="206"/>
                </a:lnTo>
                <a:lnTo>
                  <a:pt x="156" y="216"/>
                </a:lnTo>
                <a:lnTo>
                  <a:pt x="134" y="222"/>
                </a:lnTo>
                <a:lnTo>
                  <a:pt x="112" y="224"/>
                </a:lnTo>
                <a:lnTo>
                  <a:pt x="112" y="224"/>
                </a:lnTo>
                <a:lnTo>
                  <a:pt x="88" y="222"/>
                </a:lnTo>
                <a:lnTo>
                  <a:pt x="68" y="216"/>
                </a:lnTo>
                <a:lnTo>
                  <a:pt x="48" y="206"/>
                </a:lnTo>
                <a:lnTo>
                  <a:pt x="32" y="192"/>
                </a:lnTo>
                <a:lnTo>
                  <a:pt x="18" y="176"/>
                </a:lnTo>
                <a:lnTo>
                  <a:pt x="8" y="156"/>
                </a:lnTo>
                <a:lnTo>
                  <a:pt x="2" y="136"/>
                </a:lnTo>
                <a:lnTo>
                  <a:pt x="0" y="112"/>
                </a:lnTo>
                <a:lnTo>
                  <a:pt x="0" y="112"/>
                </a:lnTo>
                <a:lnTo>
                  <a:pt x="2" y="90"/>
                </a:lnTo>
                <a:lnTo>
                  <a:pt x="8" y="70"/>
                </a:lnTo>
                <a:lnTo>
                  <a:pt x="18" y="50"/>
                </a:lnTo>
                <a:lnTo>
                  <a:pt x="32" y="34"/>
                </a:lnTo>
                <a:lnTo>
                  <a:pt x="48" y="20"/>
                </a:lnTo>
                <a:lnTo>
                  <a:pt x="68" y="10"/>
                </a:lnTo>
                <a:lnTo>
                  <a:pt x="88" y="2"/>
                </a:lnTo>
                <a:lnTo>
                  <a:pt x="112" y="0"/>
                </a:lnTo>
                <a:lnTo>
                  <a:pt x="112" y="0"/>
                </a:lnTo>
                <a:lnTo>
                  <a:pt x="134" y="2"/>
                </a:lnTo>
                <a:lnTo>
                  <a:pt x="156" y="10"/>
                </a:lnTo>
                <a:lnTo>
                  <a:pt x="174" y="20"/>
                </a:lnTo>
                <a:lnTo>
                  <a:pt x="190" y="34"/>
                </a:lnTo>
                <a:lnTo>
                  <a:pt x="204" y="50"/>
                </a:lnTo>
                <a:lnTo>
                  <a:pt x="214" y="70"/>
                </a:lnTo>
                <a:lnTo>
                  <a:pt x="222" y="90"/>
                </a:lnTo>
                <a:lnTo>
                  <a:pt x="224" y="112"/>
                </a:lnTo>
                <a:lnTo>
                  <a:pt x="224" y="112"/>
                </a:lnTo>
                <a:close/>
              </a:path>
            </a:pathLst>
          </a:cu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4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50" name="텍스트 개체 틀 28"/>
          <p:cNvSpPr txBox="1">
            <a:spLocks/>
          </p:cNvSpPr>
          <p:nvPr/>
        </p:nvSpPr>
        <p:spPr>
          <a:xfrm>
            <a:off x="5647790" y="3811309"/>
            <a:ext cx="2643341" cy="1201867"/>
          </a:xfrm>
          <a:prstGeom prst="rect">
            <a:avLst/>
          </a:prstGeom>
        </p:spPr>
        <p:txBody>
          <a:bodyPr/>
          <a:lstStyle/>
          <a:p>
            <a:pPr marL="93663" lvl="0" indent="-93663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설립계획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운영계획 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3663" lvl="0" indent="-93663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마케팅계획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</a:p>
          <a:p>
            <a:pPr marL="93663" lvl="0" indent="-93663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소요자금 및 조달계획 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3663" lvl="0" indent="-93663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수익전망 및 기대효과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1" name="텍스트 개체 틀 46"/>
          <p:cNvSpPr txBox="1">
            <a:spLocks/>
          </p:cNvSpPr>
          <p:nvPr/>
        </p:nvSpPr>
        <p:spPr>
          <a:xfrm>
            <a:off x="1471326" y="5085184"/>
            <a:ext cx="2519983" cy="3222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3663" indent="-93663">
              <a:buFont typeface="Arial" pitchFamily="34" charset="0"/>
              <a:buNone/>
            </a:pPr>
            <a:r>
              <a:rPr lang="ko-KR" altLang="en-US" sz="2000" b="1" dirty="0" smtClean="0">
                <a:solidFill>
                  <a:schemeClr val="tx2"/>
                </a:solidFill>
              </a:rPr>
              <a:t>사업추진계획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sp>
        <p:nvSpPr>
          <p:cNvPr id="52" name="Freeform 7"/>
          <p:cNvSpPr>
            <a:spLocks/>
          </p:cNvSpPr>
          <p:nvPr/>
        </p:nvSpPr>
        <p:spPr bwMode="auto">
          <a:xfrm>
            <a:off x="895262" y="5013176"/>
            <a:ext cx="521899" cy="504056"/>
          </a:xfrm>
          <a:custGeom>
            <a:avLst/>
            <a:gdLst>
              <a:gd name="T0" fmla="*/ 224 w 224"/>
              <a:gd name="T1" fmla="*/ 112 h 224"/>
              <a:gd name="T2" fmla="*/ 224 w 224"/>
              <a:gd name="T3" fmla="*/ 112 h 224"/>
              <a:gd name="T4" fmla="*/ 222 w 224"/>
              <a:gd name="T5" fmla="*/ 136 h 224"/>
              <a:gd name="T6" fmla="*/ 214 w 224"/>
              <a:gd name="T7" fmla="*/ 156 h 224"/>
              <a:gd name="T8" fmla="*/ 204 w 224"/>
              <a:gd name="T9" fmla="*/ 176 h 224"/>
              <a:gd name="T10" fmla="*/ 190 w 224"/>
              <a:gd name="T11" fmla="*/ 192 h 224"/>
              <a:gd name="T12" fmla="*/ 174 w 224"/>
              <a:gd name="T13" fmla="*/ 206 h 224"/>
              <a:gd name="T14" fmla="*/ 156 w 224"/>
              <a:gd name="T15" fmla="*/ 216 h 224"/>
              <a:gd name="T16" fmla="*/ 134 w 224"/>
              <a:gd name="T17" fmla="*/ 222 h 224"/>
              <a:gd name="T18" fmla="*/ 112 w 224"/>
              <a:gd name="T19" fmla="*/ 224 h 224"/>
              <a:gd name="T20" fmla="*/ 112 w 224"/>
              <a:gd name="T21" fmla="*/ 224 h 224"/>
              <a:gd name="T22" fmla="*/ 88 w 224"/>
              <a:gd name="T23" fmla="*/ 222 h 224"/>
              <a:gd name="T24" fmla="*/ 68 w 224"/>
              <a:gd name="T25" fmla="*/ 216 h 224"/>
              <a:gd name="T26" fmla="*/ 48 w 224"/>
              <a:gd name="T27" fmla="*/ 206 h 224"/>
              <a:gd name="T28" fmla="*/ 32 w 224"/>
              <a:gd name="T29" fmla="*/ 192 h 224"/>
              <a:gd name="T30" fmla="*/ 18 w 224"/>
              <a:gd name="T31" fmla="*/ 176 h 224"/>
              <a:gd name="T32" fmla="*/ 8 w 224"/>
              <a:gd name="T33" fmla="*/ 156 h 224"/>
              <a:gd name="T34" fmla="*/ 2 w 224"/>
              <a:gd name="T35" fmla="*/ 136 h 224"/>
              <a:gd name="T36" fmla="*/ 0 w 224"/>
              <a:gd name="T37" fmla="*/ 112 h 224"/>
              <a:gd name="T38" fmla="*/ 0 w 224"/>
              <a:gd name="T39" fmla="*/ 112 h 224"/>
              <a:gd name="T40" fmla="*/ 2 w 224"/>
              <a:gd name="T41" fmla="*/ 90 h 224"/>
              <a:gd name="T42" fmla="*/ 8 w 224"/>
              <a:gd name="T43" fmla="*/ 70 h 224"/>
              <a:gd name="T44" fmla="*/ 18 w 224"/>
              <a:gd name="T45" fmla="*/ 50 h 224"/>
              <a:gd name="T46" fmla="*/ 32 w 224"/>
              <a:gd name="T47" fmla="*/ 34 h 224"/>
              <a:gd name="T48" fmla="*/ 48 w 224"/>
              <a:gd name="T49" fmla="*/ 20 h 224"/>
              <a:gd name="T50" fmla="*/ 68 w 224"/>
              <a:gd name="T51" fmla="*/ 10 h 224"/>
              <a:gd name="T52" fmla="*/ 88 w 224"/>
              <a:gd name="T53" fmla="*/ 2 h 224"/>
              <a:gd name="T54" fmla="*/ 112 w 224"/>
              <a:gd name="T55" fmla="*/ 0 h 224"/>
              <a:gd name="T56" fmla="*/ 112 w 224"/>
              <a:gd name="T57" fmla="*/ 0 h 224"/>
              <a:gd name="T58" fmla="*/ 134 w 224"/>
              <a:gd name="T59" fmla="*/ 2 h 224"/>
              <a:gd name="T60" fmla="*/ 156 w 224"/>
              <a:gd name="T61" fmla="*/ 10 h 224"/>
              <a:gd name="T62" fmla="*/ 174 w 224"/>
              <a:gd name="T63" fmla="*/ 20 h 224"/>
              <a:gd name="T64" fmla="*/ 190 w 224"/>
              <a:gd name="T65" fmla="*/ 34 h 224"/>
              <a:gd name="T66" fmla="*/ 204 w 224"/>
              <a:gd name="T67" fmla="*/ 50 h 224"/>
              <a:gd name="T68" fmla="*/ 214 w 224"/>
              <a:gd name="T69" fmla="*/ 70 h 224"/>
              <a:gd name="T70" fmla="*/ 222 w 224"/>
              <a:gd name="T71" fmla="*/ 90 h 224"/>
              <a:gd name="T72" fmla="*/ 224 w 224"/>
              <a:gd name="T73" fmla="*/ 112 h 224"/>
              <a:gd name="T74" fmla="*/ 224 w 224"/>
              <a:gd name="T75" fmla="*/ 112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4" h="224">
                <a:moveTo>
                  <a:pt x="224" y="112"/>
                </a:moveTo>
                <a:lnTo>
                  <a:pt x="224" y="112"/>
                </a:lnTo>
                <a:lnTo>
                  <a:pt x="222" y="136"/>
                </a:lnTo>
                <a:lnTo>
                  <a:pt x="214" y="156"/>
                </a:lnTo>
                <a:lnTo>
                  <a:pt x="204" y="176"/>
                </a:lnTo>
                <a:lnTo>
                  <a:pt x="190" y="192"/>
                </a:lnTo>
                <a:lnTo>
                  <a:pt x="174" y="206"/>
                </a:lnTo>
                <a:lnTo>
                  <a:pt x="156" y="216"/>
                </a:lnTo>
                <a:lnTo>
                  <a:pt x="134" y="222"/>
                </a:lnTo>
                <a:lnTo>
                  <a:pt x="112" y="224"/>
                </a:lnTo>
                <a:lnTo>
                  <a:pt x="112" y="224"/>
                </a:lnTo>
                <a:lnTo>
                  <a:pt x="88" y="222"/>
                </a:lnTo>
                <a:lnTo>
                  <a:pt x="68" y="216"/>
                </a:lnTo>
                <a:lnTo>
                  <a:pt x="48" y="206"/>
                </a:lnTo>
                <a:lnTo>
                  <a:pt x="32" y="192"/>
                </a:lnTo>
                <a:lnTo>
                  <a:pt x="18" y="176"/>
                </a:lnTo>
                <a:lnTo>
                  <a:pt x="8" y="156"/>
                </a:lnTo>
                <a:lnTo>
                  <a:pt x="2" y="136"/>
                </a:lnTo>
                <a:lnTo>
                  <a:pt x="0" y="112"/>
                </a:lnTo>
                <a:lnTo>
                  <a:pt x="0" y="112"/>
                </a:lnTo>
                <a:lnTo>
                  <a:pt x="2" y="90"/>
                </a:lnTo>
                <a:lnTo>
                  <a:pt x="8" y="70"/>
                </a:lnTo>
                <a:lnTo>
                  <a:pt x="18" y="50"/>
                </a:lnTo>
                <a:lnTo>
                  <a:pt x="32" y="34"/>
                </a:lnTo>
                <a:lnTo>
                  <a:pt x="48" y="20"/>
                </a:lnTo>
                <a:lnTo>
                  <a:pt x="68" y="10"/>
                </a:lnTo>
                <a:lnTo>
                  <a:pt x="88" y="2"/>
                </a:lnTo>
                <a:lnTo>
                  <a:pt x="112" y="0"/>
                </a:lnTo>
                <a:lnTo>
                  <a:pt x="112" y="0"/>
                </a:lnTo>
                <a:lnTo>
                  <a:pt x="134" y="2"/>
                </a:lnTo>
                <a:lnTo>
                  <a:pt x="156" y="10"/>
                </a:lnTo>
                <a:lnTo>
                  <a:pt x="174" y="20"/>
                </a:lnTo>
                <a:lnTo>
                  <a:pt x="190" y="34"/>
                </a:lnTo>
                <a:lnTo>
                  <a:pt x="204" y="50"/>
                </a:lnTo>
                <a:lnTo>
                  <a:pt x="214" y="70"/>
                </a:lnTo>
                <a:lnTo>
                  <a:pt x="222" y="90"/>
                </a:lnTo>
                <a:lnTo>
                  <a:pt x="224" y="112"/>
                </a:lnTo>
                <a:lnTo>
                  <a:pt x="224" y="112"/>
                </a:lnTo>
                <a:close/>
              </a:path>
            </a:pathLst>
          </a:cu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</a:rPr>
              <a:t>5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53" name="텍스트 개체 틀 28"/>
          <p:cNvSpPr txBox="1">
            <a:spLocks/>
          </p:cNvSpPr>
          <p:nvPr/>
        </p:nvSpPr>
        <p:spPr>
          <a:xfrm>
            <a:off x="1399318" y="5611509"/>
            <a:ext cx="2389576" cy="1201867"/>
          </a:xfrm>
          <a:prstGeom prst="rect">
            <a:avLst/>
          </a:prstGeom>
        </p:spPr>
        <p:txBody>
          <a:bodyPr/>
          <a:lstStyle/>
          <a:p>
            <a:pPr marL="93663" lvl="0" indent="-93663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추정대차대조표 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3663" lvl="0" indent="-93663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추정손익계산서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텍스트 개체 틀 39"/>
          <p:cNvSpPr txBox="1">
            <a:spLocks/>
          </p:cNvSpPr>
          <p:nvPr/>
        </p:nvSpPr>
        <p:spPr>
          <a:xfrm>
            <a:off x="827584" y="1074802"/>
            <a:ext cx="3384551" cy="55399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Contents</a:t>
            </a:r>
            <a:endParaRPr lang="ko-KR" altLang="en-US" dirty="0">
              <a:solidFill>
                <a:schemeClr val="tx2">
                  <a:lumMod val="7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7007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79437" y="188640"/>
            <a:ext cx="81304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 </a:t>
            </a:r>
            <a:endParaRPr lang="ko-KR" altLang="en-US" sz="105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87841" y="401675"/>
            <a:ext cx="1907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작성방법</a:t>
            </a:r>
            <a:endParaRPr lang="ko-KR" altLang="en-US" sz="16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572001" y="628753"/>
            <a:ext cx="4260278" cy="279967"/>
            <a:chOff x="3804920" y="546463"/>
            <a:chExt cx="3579949" cy="289560"/>
          </a:xfrm>
        </p:grpSpPr>
        <p:sp>
          <p:nvSpPr>
            <p:cNvPr id="7" name="양쪽 모서리가 둥근 사각형 6"/>
            <p:cNvSpPr/>
            <p:nvPr/>
          </p:nvSpPr>
          <p:spPr>
            <a:xfrm>
              <a:off x="6404429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>
              <a:off x="5537926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DDC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>
              <a:off x="4671423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88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0" name="양쪽 모서리가 둥근 사각형 9"/>
            <p:cNvSpPr/>
            <p:nvPr/>
          </p:nvSpPr>
          <p:spPr>
            <a:xfrm>
              <a:off x="3804920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353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4572000" y="620688"/>
            <a:ext cx="11667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01 </a:t>
            </a:r>
            <a:r>
              <a:rPr lang="ko-KR" altLang="en-US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개</a:t>
            </a:r>
            <a:r>
              <a:rPr lang="ko-KR" altLang="en-US" sz="11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요</a:t>
            </a:r>
            <a:endParaRPr lang="en-US" altLang="ko-KR" sz="1100" b="1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12" name="Text Box 19"/>
          <p:cNvSpPr txBox="1">
            <a:spLocks noChangeArrowheads="1"/>
          </p:cNvSpPr>
          <p:nvPr/>
        </p:nvSpPr>
        <p:spPr bwMode="auto">
          <a:xfrm>
            <a:off x="467544" y="1779429"/>
            <a:ext cx="8352928" cy="2419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prstClr val="black"/>
                </a:solidFill>
                <a:hlinkClick r:id="rId2"/>
              </a:rPr>
              <a:t>https://</a:t>
            </a:r>
            <a:r>
              <a:rPr lang="en-US" altLang="ko-KR" dirty="0" smtClean="0">
                <a:solidFill>
                  <a:prstClr val="black"/>
                </a:solidFill>
                <a:hlinkClick r:id="rId2"/>
              </a:rPr>
              <a:t>youtu.be/klbWxcgzRvI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dirty="0">
              <a:solidFill>
                <a:prstClr val="black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prstClr val="black"/>
                </a:solidFill>
                <a:hlinkClick r:id="rId3"/>
              </a:rPr>
              <a:t>https://</a:t>
            </a:r>
            <a:r>
              <a:rPr lang="en-US" altLang="ko-KR" dirty="0" smtClean="0">
                <a:solidFill>
                  <a:prstClr val="black"/>
                </a:solidFill>
                <a:hlinkClick r:id="rId3"/>
              </a:rPr>
              <a:t>youtu.be/A5CG2j4rPD4?t=2m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endParaRPr lang="en-US" altLang="ko-KR" dirty="0">
              <a:solidFill>
                <a:prstClr val="black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dirty="0" smtClean="0">
              <a:solidFill>
                <a:prstClr val="black"/>
              </a:solidFill>
              <a:hlinkClick r:id="rId4"/>
            </a:endParaRPr>
          </a:p>
          <a:p>
            <a:pPr>
              <a:lnSpc>
                <a:spcPct val="120000"/>
              </a:lnSpc>
            </a:pPr>
            <a:r>
              <a:rPr lang="en-US" altLang="ko-KR" dirty="0" smtClean="0">
                <a:solidFill>
                  <a:prstClr val="black"/>
                </a:solidFill>
                <a:hlinkClick r:id="rId4"/>
              </a:rPr>
              <a:t>https</a:t>
            </a:r>
            <a:r>
              <a:rPr lang="en-US" altLang="ko-KR" dirty="0">
                <a:solidFill>
                  <a:prstClr val="black"/>
                </a:solidFill>
                <a:hlinkClick r:id="rId4"/>
              </a:rPr>
              <a:t>://</a:t>
            </a:r>
            <a:r>
              <a:rPr lang="en-US" altLang="ko-KR" dirty="0" smtClean="0">
                <a:solidFill>
                  <a:prstClr val="black"/>
                </a:solidFill>
                <a:hlinkClick r:id="rId4"/>
              </a:rPr>
              <a:t>youtu.be/7UeLZWB1Kpw?t=1m30s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endParaRPr lang="en-US" altLang="ko-KR" dirty="0">
              <a:solidFill>
                <a:prstClr val="black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dirty="0" smtClean="0">
              <a:solidFill>
                <a:prstClr val="black"/>
              </a:solidFill>
              <a:hlinkClick r:id="rId5"/>
            </a:endParaRPr>
          </a:p>
          <a:p>
            <a:pPr>
              <a:lnSpc>
                <a:spcPct val="120000"/>
              </a:lnSpc>
            </a:pPr>
            <a:r>
              <a:rPr lang="en-US" altLang="ko-KR" dirty="0" smtClean="0">
                <a:solidFill>
                  <a:prstClr val="black"/>
                </a:solidFill>
                <a:hlinkClick r:id="rId5"/>
              </a:rPr>
              <a:t>https</a:t>
            </a:r>
            <a:r>
              <a:rPr lang="en-US" altLang="ko-KR" dirty="0">
                <a:solidFill>
                  <a:prstClr val="black"/>
                </a:solidFill>
                <a:hlinkClick r:id="rId5"/>
              </a:rPr>
              <a:t>://</a:t>
            </a:r>
            <a:r>
              <a:rPr lang="en-US" altLang="ko-KR" dirty="0" smtClean="0">
                <a:solidFill>
                  <a:prstClr val="black"/>
                </a:solidFill>
                <a:hlinkClick r:id="rId5"/>
              </a:rPr>
              <a:t>youtu.be/asMWBKCIykI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13" name="텍스트 개체 틀 39"/>
          <p:cNvSpPr txBox="1">
            <a:spLocks/>
          </p:cNvSpPr>
          <p:nvPr/>
        </p:nvSpPr>
        <p:spPr>
          <a:xfrm>
            <a:off x="611560" y="980728"/>
            <a:ext cx="5760640" cy="55399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지난 캠프에서</a:t>
            </a:r>
            <a:endParaRPr lang="ko-KR" altLang="en-US" dirty="0">
              <a:solidFill>
                <a:srgbClr val="1F497D">
                  <a:lumMod val="75000"/>
                </a:srgbClr>
              </a:solidFill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9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23528" y="344858"/>
            <a:ext cx="1786511" cy="0"/>
          </a:xfrm>
          <a:prstGeom prst="line">
            <a:avLst/>
          </a:prstGeom>
          <a:ln w="63500">
            <a:solidFill>
              <a:srgbClr val="353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51520" y="401675"/>
            <a:ext cx="1907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작성방법</a:t>
            </a:r>
            <a:endParaRPr lang="ko-KR" altLang="en-US" sz="16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110039" y="344858"/>
            <a:ext cx="58463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8079437" y="188640"/>
            <a:ext cx="81304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 </a:t>
            </a:r>
            <a:endParaRPr lang="ko-KR" altLang="en-US" sz="105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572001" y="628753"/>
            <a:ext cx="4260278" cy="279967"/>
            <a:chOff x="3804920" y="546463"/>
            <a:chExt cx="3579949" cy="289560"/>
          </a:xfrm>
        </p:grpSpPr>
        <p:sp>
          <p:nvSpPr>
            <p:cNvPr id="15" name="양쪽 모서리가 둥근 사각형 14"/>
            <p:cNvSpPr/>
            <p:nvPr/>
          </p:nvSpPr>
          <p:spPr>
            <a:xfrm>
              <a:off x="6404429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6" name="양쪽 모서리가 둥근 사각형 15"/>
            <p:cNvSpPr/>
            <p:nvPr/>
          </p:nvSpPr>
          <p:spPr>
            <a:xfrm>
              <a:off x="5537926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DDC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7" name="양쪽 모서리가 둥근 사각형 16"/>
            <p:cNvSpPr/>
            <p:nvPr/>
          </p:nvSpPr>
          <p:spPr>
            <a:xfrm>
              <a:off x="4671423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88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8" name="양쪽 모서리가 둥근 사각형 17"/>
            <p:cNvSpPr/>
            <p:nvPr/>
          </p:nvSpPr>
          <p:spPr>
            <a:xfrm>
              <a:off x="3804920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353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5637487" y="620688"/>
            <a:ext cx="11667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02 </a:t>
            </a:r>
            <a:r>
              <a:rPr lang="ko-KR" altLang="en-US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구</a:t>
            </a:r>
            <a:r>
              <a:rPr lang="ko-KR" altLang="en-US" sz="11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성</a:t>
            </a:r>
            <a:endParaRPr lang="en-US" altLang="ko-KR" sz="1100" b="1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66827" y="865007"/>
            <a:ext cx="8480838" cy="56166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54" name="텍스트 개체 틀 39"/>
          <p:cNvSpPr txBox="1">
            <a:spLocks/>
          </p:cNvSpPr>
          <p:nvPr/>
        </p:nvSpPr>
        <p:spPr>
          <a:xfrm>
            <a:off x="4592955" y="3212976"/>
            <a:ext cx="4083501" cy="55399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사업계획서의 구성</a:t>
            </a:r>
            <a:endParaRPr lang="ko-KR" altLang="en-US" dirty="0">
              <a:solidFill>
                <a:srgbClr val="1F497D">
                  <a:lumMod val="75000"/>
                </a:srgbClr>
              </a:solidFill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9086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79437" y="188640"/>
            <a:ext cx="81304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 </a:t>
            </a:r>
            <a:endParaRPr lang="ko-KR" altLang="en-US" sz="105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87841" y="401675"/>
            <a:ext cx="1907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작성방법</a:t>
            </a:r>
            <a:endParaRPr lang="ko-KR" altLang="en-US" sz="16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572001" y="628753"/>
            <a:ext cx="4260278" cy="279967"/>
            <a:chOff x="3804920" y="546463"/>
            <a:chExt cx="3579949" cy="289560"/>
          </a:xfrm>
        </p:grpSpPr>
        <p:sp>
          <p:nvSpPr>
            <p:cNvPr id="7" name="양쪽 모서리가 둥근 사각형 6"/>
            <p:cNvSpPr/>
            <p:nvPr/>
          </p:nvSpPr>
          <p:spPr>
            <a:xfrm>
              <a:off x="6404429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>
              <a:off x="5537926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DDC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>
              <a:off x="4671423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88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0" name="양쪽 모서리가 둥근 사각형 9"/>
            <p:cNvSpPr/>
            <p:nvPr/>
          </p:nvSpPr>
          <p:spPr>
            <a:xfrm>
              <a:off x="3804920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353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5652120" y="620688"/>
            <a:ext cx="11667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02 </a:t>
            </a:r>
            <a:r>
              <a:rPr lang="ko-KR" altLang="en-US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구</a:t>
            </a:r>
            <a:r>
              <a:rPr lang="ko-KR" altLang="en-US" sz="11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성</a:t>
            </a:r>
            <a:endParaRPr lang="en-US" altLang="ko-KR" sz="1100" b="1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43" name="Oval 58"/>
          <p:cNvSpPr>
            <a:spLocks noChangeArrowheads="1"/>
          </p:cNvSpPr>
          <p:nvPr/>
        </p:nvSpPr>
        <p:spPr bwMode="auto">
          <a:xfrm>
            <a:off x="3204270" y="1500188"/>
            <a:ext cx="2808287" cy="2592387"/>
          </a:xfrm>
          <a:prstGeom prst="ellipse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4" name="Oval 31"/>
          <p:cNvSpPr>
            <a:spLocks noChangeArrowheads="1"/>
          </p:cNvSpPr>
          <p:nvPr/>
        </p:nvSpPr>
        <p:spPr bwMode="auto">
          <a:xfrm>
            <a:off x="3348732" y="1571625"/>
            <a:ext cx="2519363" cy="2408238"/>
          </a:xfrm>
          <a:prstGeom prst="ellipse">
            <a:avLst/>
          </a:prstGeom>
          <a:solidFill>
            <a:srgbClr val="99CCFF">
              <a:alpha val="54117"/>
            </a:srgbClr>
          </a:solidFill>
          <a:ln w="9525">
            <a:round/>
            <a:headEnd/>
            <a:tailEnd/>
          </a:ln>
          <a:scene3d>
            <a:camera prst="legacyPerspectiveBottom"/>
            <a:lightRig rig="legacyFlat3" dir="t"/>
          </a:scene3d>
          <a:sp3d extrusionH="121893000" prstMaterial="legacyMatte">
            <a:bevelT w="13500" h="13500" prst="angle"/>
            <a:bevelB w="13500" h="13500" prst="angle"/>
            <a:extrusionClr>
              <a:srgbClr val="99CCFF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ko-KR" altLang="en-US" sz="2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사업계획서</a:t>
            </a:r>
          </a:p>
          <a:p>
            <a:pPr algn="ctr"/>
            <a:r>
              <a:rPr lang="ko-KR" altLang="en-US" sz="2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목차 구성</a:t>
            </a:r>
          </a:p>
        </p:txBody>
      </p:sp>
      <p:sp>
        <p:nvSpPr>
          <p:cNvPr id="45" name="Oval 41"/>
          <p:cNvSpPr>
            <a:spLocks noChangeArrowheads="1"/>
          </p:cNvSpPr>
          <p:nvPr/>
        </p:nvSpPr>
        <p:spPr bwMode="auto">
          <a:xfrm rot="16200000">
            <a:off x="353120" y="1254125"/>
            <a:ext cx="1381125" cy="1584325"/>
          </a:xfrm>
          <a:prstGeom prst="ellipse">
            <a:avLst/>
          </a:prstGeom>
          <a:solidFill>
            <a:srgbClr val="FFFFCC">
              <a:alpha val="50195"/>
            </a:srgbClr>
          </a:solidFill>
          <a:ln w="38100">
            <a:solidFill>
              <a:srgbClr val="99CCFF"/>
            </a:solidFill>
            <a:round/>
            <a:headEnd/>
            <a:tailEnd/>
          </a:ln>
        </p:spPr>
        <p:txBody>
          <a:bodyPr vert="eaVert" wrap="none" anchor="ctr"/>
          <a:lstStyle/>
          <a:p>
            <a:pPr algn="ctr"/>
            <a:r>
              <a:rPr lang="ko-KR" altLang="en-US" sz="1600" b="1">
                <a:latin typeface="Arial" charset="0"/>
                <a:ea typeface="HY헤드라인M" pitchFamily="18" charset="-127"/>
              </a:rPr>
              <a:t>기업개요</a:t>
            </a:r>
          </a:p>
        </p:txBody>
      </p:sp>
      <p:sp>
        <p:nvSpPr>
          <p:cNvPr id="46" name="Oval 50"/>
          <p:cNvSpPr>
            <a:spLocks noChangeArrowheads="1"/>
          </p:cNvSpPr>
          <p:nvPr/>
        </p:nvSpPr>
        <p:spPr bwMode="auto">
          <a:xfrm rot="16200000">
            <a:off x="857945" y="2320925"/>
            <a:ext cx="1381125" cy="1584325"/>
          </a:xfrm>
          <a:prstGeom prst="ellipse">
            <a:avLst/>
          </a:prstGeom>
          <a:solidFill>
            <a:srgbClr val="FFFFCC">
              <a:alpha val="50195"/>
            </a:srgbClr>
          </a:solidFill>
          <a:ln w="38100">
            <a:solidFill>
              <a:srgbClr val="99CCFF"/>
            </a:solidFill>
            <a:round/>
            <a:headEnd/>
            <a:tailEnd/>
          </a:ln>
        </p:spPr>
        <p:txBody>
          <a:bodyPr vert="eaVert" wrap="none" anchor="ctr"/>
          <a:lstStyle/>
          <a:p>
            <a:pPr algn="ctr"/>
            <a:r>
              <a:rPr lang="ko-KR" altLang="en-US" sz="1600" b="1">
                <a:latin typeface="Arial" charset="0"/>
                <a:ea typeface="HY헤드라인M" pitchFamily="18" charset="-127"/>
              </a:rPr>
              <a:t>사업개요</a:t>
            </a:r>
          </a:p>
        </p:txBody>
      </p:sp>
      <p:sp>
        <p:nvSpPr>
          <p:cNvPr id="47" name="Oval 51"/>
          <p:cNvSpPr>
            <a:spLocks noChangeArrowheads="1"/>
          </p:cNvSpPr>
          <p:nvPr/>
        </p:nvSpPr>
        <p:spPr bwMode="auto">
          <a:xfrm rot="16200000">
            <a:off x="1721545" y="3328988"/>
            <a:ext cx="1381125" cy="1584325"/>
          </a:xfrm>
          <a:prstGeom prst="ellipse">
            <a:avLst/>
          </a:prstGeom>
          <a:solidFill>
            <a:srgbClr val="FFFFCC">
              <a:alpha val="50195"/>
            </a:srgbClr>
          </a:solidFill>
          <a:ln w="38100">
            <a:solidFill>
              <a:srgbClr val="99CCFF"/>
            </a:solidFill>
            <a:round/>
            <a:headEnd/>
            <a:tailEnd/>
          </a:ln>
        </p:spPr>
        <p:txBody>
          <a:bodyPr vert="eaVert" wrap="none" anchor="ctr"/>
          <a:lstStyle/>
          <a:p>
            <a:pPr algn="ctr"/>
            <a:r>
              <a:rPr lang="ko-KR" altLang="en-US" sz="1600" b="1">
                <a:latin typeface="Arial" charset="0"/>
                <a:ea typeface="HY헤드라인M" pitchFamily="18" charset="-127"/>
              </a:rPr>
              <a:t>제품 및 서비스</a:t>
            </a:r>
          </a:p>
        </p:txBody>
      </p:sp>
      <p:sp>
        <p:nvSpPr>
          <p:cNvPr id="48" name="Oval 52"/>
          <p:cNvSpPr>
            <a:spLocks noChangeArrowheads="1"/>
          </p:cNvSpPr>
          <p:nvPr/>
        </p:nvSpPr>
        <p:spPr bwMode="auto">
          <a:xfrm rot="16200000">
            <a:off x="2729607" y="4206875"/>
            <a:ext cx="1381125" cy="1584325"/>
          </a:xfrm>
          <a:prstGeom prst="ellipse">
            <a:avLst/>
          </a:prstGeom>
          <a:solidFill>
            <a:srgbClr val="FFFFCC">
              <a:alpha val="50195"/>
            </a:srgbClr>
          </a:solidFill>
          <a:ln w="38100">
            <a:solidFill>
              <a:srgbClr val="99CCFF"/>
            </a:solidFill>
            <a:round/>
            <a:headEnd/>
            <a:tailEnd/>
          </a:ln>
        </p:spPr>
        <p:txBody>
          <a:bodyPr vert="eaVert" wrap="none" anchor="ctr"/>
          <a:lstStyle/>
          <a:p>
            <a:pPr algn="ctr"/>
            <a:r>
              <a:rPr lang="ko-KR" altLang="en-US" sz="1600" b="1">
                <a:latin typeface="Arial" charset="0"/>
                <a:ea typeface="HY헤드라인M" pitchFamily="18" charset="-127"/>
              </a:rPr>
              <a:t>생산 및 설비</a:t>
            </a:r>
          </a:p>
        </p:txBody>
      </p:sp>
      <p:sp>
        <p:nvSpPr>
          <p:cNvPr id="49" name="Oval 53"/>
          <p:cNvSpPr>
            <a:spLocks noChangeArrowheads="1"/>
          </p:cNvSpPr>
          <p:nvPr/>
        </p:nvSpPr>
        <p:spPr bwMode="auto">
          <a:xfrm rot="16200000">
            <a:off x="5177532" y="4194175"/>
            <a:ext cx="1381125" cy="1584325"/>
          </a:xfrm>
          <a:prstGeom prst="ellipse">
            <a:avLst/>
          </a:prstGeom>
          <a:solidFill>
            <a:srgbClr val="FFFFCC">
              <a:alpha val="50195"/>
            </a:srgbClr>
          </a:solidFill>
          <a:ln w="38100">
            <a:solidFill>
              <a:srgbClr val="99CCFF"/>
            </a:solidFill>
            <a:round/>
            <a:headEnd/>
            <a:tailEnd/>
          </a:ln>
        </p:spPr>
        <p:txBody>
          <a:bodyPr vert="eaVert" wrap="none" anchor="ctr"/>
          <a:lstStyle/>
          <a:p>
            <a:pPr algn="ctr"/>
            <a:r>
              <a:rPr lang="ko-KR" altLang="en-US" sz="1600" b="1">
                <a:latin typeface="Arial" charset="0"/>
                <a:ea typeface="HY헤드라인M" pitchFamily="18" charset="-127"/>
              </a:rPr>
              <a:t>마케팅 전략</a:t>
            </a:r>
          </a:p>
        </p:txBody>
      </p:sp>
      <p:sp>
        <p:nvSpPr>
          <p:cNvPr id="50" name="Oval 54"/>
          <p:cNvSpPr>
            <a:spLocks noChangeArrowheads="1"/>
          </p:cNvSpPr>
          <p:nvPr/>
        </p:nvSpPr>
        <p:spPr bwMode="auto">
          <a:xfrm rot="16200000">
            <a:off x="6185595" y="3328988"/>
            <a:ext cx="1381125" cy="1584325"/>
          </a:xfrm>
          <a:prstGeom prst="ellipse">
            <a:avLst/>
          </a:prstGeom>
          <a:solidFill>
            <a:srgbClr val="FFFFCC">
              <a:alpha val="50195"/>
            </a:srgbClr>
          </a:solidFill>
          <a:ln w="38100">
            <a:solidFill>
              <a:srgbClr val="99CCFF"/>
            </a:solidFill>
            <a:round/>
            <a:headEnd/>
            <a:tailEnd/>
          </a:ln>
        </p:spPr>
        <p:txBody>
          <a:bodyPr vert="eaVert" wrap="none" anchor="ctr"/>
          <a:lstStyle/>
          <a:p>
            <a:pPr algn="ctr"/>
            <a:r>
              <a:rPr lang="ko-KR" altLang="en-US" sz="1600" b="1">
                <a:latin typeface="Arial" charset="0"/>
                <a:ea typeface="HY헤드라인M" pitchFamily="18" charset="-127"/>
              </a:rPr>
              <a:t>인력 및 조직</a:t>
            </a:r>
          </a:p>
        </p:txBody>
      </p:sp>
      <p:sp>
        <p:nvSpPr>
          <p:cNvPr id="51" name="Oval 55"/>
          <p:cNvSpPr>
            <a:spLocks noChangeArrowheads="1"/>
          </p:cNvSpPr>
          <p:nvPr/>
        </p:nvSpPr>
        <p:spPr bwMode="auto">
          <a:xfrm rot="16200000">
            <a:off x="7049195" y="2320925"/>
            <a:ext cx="1381125" cy="1584325"/>
          </a:xfrm>
          <a:prstGeom prst="ellipse">
            <a:avLst/>
          </a:prstGeom>
          <a:solidFill>
            <a:srgbClr val="FFFFCC">
              <a:alpha val="50195"/>
            </a:srgbClr>
          </a:solidFill>
          <a:ln w="38100">
            <a:solidFill>
              <a:srgbClr val="99CCFF"/>
            </a:solidFill>
            <a:round/>
            <a:headEnd/>
            <a:tailEnd/>
          </a:ln>
        </p:spPr>
        <p:txBody>
          <a:bodyPr vert="eaVert" wrap="none" anchor="ctr"/>
          <a:lstStyle/>
          <a:p>
            <a:pPr algn="ctr"/>
            <a:r>
              <a:rPr lang="ko-KR" altLang="en-US" sz="1600" b="1">
                <a:latin typeface="Arial" charset="0"/>
                <a:ea typeface="HY헤드라인M" pitchFamily="18" charset="-127"/>
              </a:rPr>
              <a:t>재무계획</a:t>
            </a:r>
          </a:p>
        </p:txBody>
      </p:sp>
      <p:sp>
        <p:nvSpPr>
          <p:cNvPr id="52" name="Oval 56"/>
          <p:cNvSpPr>
            <a:spLocks noChangeArrowheads="1"/>
          </p:cNvSpPr>
          <p:nvPr/>
        </p:nvSpPr>
        <p:spPr bwMode="auto">
          <a:xfrm rot="16200000">
            <a:off x="7554020" y="1254125"/>
            <a:ext cx="1381125" cy="1584325"/>
          </a:xfrm>
          <a:prstGeom prst="ellipse">
            <a:avLst/>
          </a:prstGeom>
          <a:solidFill>
            <a:srgbClr val="FFFFCC">
              <a:alpha val="50195"/>
            </a:srgbClr>
          </a:solidFill>
          <a:ln w="38100">
            <a:solidFill>
              <a:srgbClr val="99CCFF"/>
            </a:solidFill>
            <a:round/>
            <a:headEnd/>
            <a:tailEnd/>
          </a:ln>
        </p:spPr>
        <p:txBody>
          <a:bodyPr vert="eaVert" wrap="none" anchor="ctr"/>
          <a:lstStyle/>
          <a:p>
            <a:pPr algn="ctr"/>
            <a:r>
              <a:rPr lang="ko-KR" altLang="en-US" sz="1600" b="1">
                <a:latin typeface="Arial" charset="0"/>
                <a:ea typeface="HY헤드라인M" pitchFamily="18" charset="-127"/>
              </a:rPr>
              <a:t>사업추진일정</a:t>
            </a:r>
          </a:p>
        </p:txBody>
      </p:sp>
      <p:sp>
        <p:nvSpPr>
          <p:cNvPr id="53" name="Oval 59"/>
          <p:cNvSpPr>
            <a:spLocks noChangeArrowheads="1"/>
          </p:cNvSpPr>
          <p:nvPr/>
        </p:nvSpPr>
        <p:spPr bwMode="auto">
          <a:xfrm rot="16200000">
            <a:off x="3953570" y="4913313"/>
            <a:ext cx="1381125" cy="1584325"/>
          </a:xfrm>
          <a:prstGeom prst="ellipse">
            <a:avLst/>
          </a:prstGeom>
          <a:solidFill>
            <a:srgbClr val="FFFFCC">
              <a:alpha val="50195"/>
            </a:srgbClr>
          </a:solidFill>
          <a:ln w="38100">
            <a:solidFill>
              <a:srgbClr val="99CCFF"/>
            </a:solidFill>
            <a:round/>
            <a:headEnd/>
            <a:tailEnd/>
          </a:ln>
        </p:spPr>
        <p:txBody>
          <a:bodyPr vert="eaVert" wrap="none" anchor="ctr"/>
          <a:lstStyle/>
          <a:p>
            <a:pPr algn="ctr"/>
            <a:r>
              <a:rPr lang="ko-KR" altLang="en-US" sz="1600" b="1">
                <a:latin typeface="Arial" charset="0"/>
                <a:ea typeface="HY헤드라인M" pitchFamily="18" charset="-127"/>
              </a:rPr>
              <a:t>시장분석</a:t>
            </a:r>
          </a:p>
        </p:txBody>
      </p:sp>
    </p:spTree>
    <p:extLst>
      <p:ext uri="{BB962C8B-B14F-4D97-AF65-F5344CB8AC3E}">
        <p14:creationId xmlns:p14="http://schemas.microsoft.com/office/powerpoint/2010/main" val="253224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79437" y="188640"/>
            <a:ext cx="81304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 </a:t>
            </a:r>
            <a:endParaRPr lang="ko-KR" altLang="en-US" sz="105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87841" y="401675"/>
            <a:ext cx="1907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작성방법</a:t>
            </a:r>
            <a:endParaRPr lang="ko-KR" altLang="en-US" sz="16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572001" y="628753"/>
            <a:ext cx="4260278" cy="279967"/>
            <a:chOff x="3804920" y="546463"/>
            <a:chExt cx="3579949" cy="289560"/>
          </a:xfrm>
        </p:grpSpPr>
        <p:sp>
          <p:nvSpPr>
            <p:cNvPr id="7" name="양쪽 모서리가 둥근 사각형 6"/>
            <p:cNvSpPr/>
            <p:nvPr/>
          </p:nvSpPr>
          <p:spPr>
            <a:xfrm>
              <a:off x="6404429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>
              <a:off x="5537926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DDC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>
              <a:off x="4671423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88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0" name="양쪽 모서리가 둥근 사각형 9"/>
            <p:cNvSpPr/>
            <p:nvPr/>
          </p:nvSpPr>
          <p:spPr>
            <a:xfrm>
              <a:off x="3804920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353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5652120" y="620688"/>
            <a:ext cx="11667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02 </a:t>
            </a:r>
            <a:r>
              <a:rPr lang="ko-KR" altLang="en-US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구</a:t>
            </a:r>
            <a:r>
              <a:rPr lang="ko-KR" altLang="en-US" sz="11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성</a:t>
            </a:r>
            <a:endParaRPr lang="en-US" altLang="ko-KR" sz="1100" b="1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graphicFrame>
        <p:nvGraphicFramePr>
          <p:cNvPr id="21" name="Group 2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963809"/>
              </p:ext>
            </p:extLst>
          </p:nvPr>
        </p:nvGraphicFramePr>
        <p:xfrm>
          <a:off x="427856" y="1238250"/>
          <a:ext cx="8392616" cy="5015112"/>
        </p:xfrm>
        <a:graphic>
          <a:graphicData uri="http://schemas.openxmlformats.org/drawingml/2006/table">
            <a:tbl>
              <a:tblPr/>
              <a:tblGrid>
                <a:gridCol w="2271936"/>
                <a:gridCol w="6120680"/>
              </a:tblGrid>
              <a:tr h="4564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목        차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내           용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218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  </a:t>
                      </a:r>
                      <a:r>
                        <a:rPr kumimoji="1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회사 현황 및 개요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일반개요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연혁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사업장 위치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자본금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주주현황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경영진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주요기술인력 현화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종업원수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회사설립일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법인등록번호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웹사이트 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URL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184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사업개요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(</a:t>
                      </a:r>
                      <a:r>
                        <a:rPr kumimoji="1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시장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2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설명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제품특징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개발배경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제조공정과정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사업추진일정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기술 또는 사업동향 외부환경분석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법률규제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자금 조달계획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129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  </a:t>
                      </a:r>
                      <a:r>
                        <a:rPr kumimoji="1" lang="ko-KR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생산</a:t>
                      </a: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,</a:t>
                      </a:r>
                      <a:r>
                        <a:rPr kumimoji="1" lang="ko-KR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시설 계획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주요공정도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원부자재 소요 및 조달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생산 및 시설투자계획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인력계획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729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  </a:t>
                      </a:r>
                      <a:r>
                        <a:rPr kumimoji="1" lang="ko-KR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마케팅 추진계획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SWOT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분석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, S.T.P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전략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, 4P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전략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경쟁업체분석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 Black" pitchFamily="34" charset="0"/>
                        <a:ea typeface="HY헤드라인M" pitchFamily="18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512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  </a:t>
                      </a:r>
                      <a:r>
                        <a:rPr kumimoji="1" lang="ko-KR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추정 재무제표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차입금 현황 및 계획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담보제공현황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주요 경영활동과 관련된 계약내용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우발채무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진행중인 소송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손해배상 우려가 있는 사항 등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8476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  </a:t>
                      </a:r>
                      <a:r>
                        <a:rPr kumimoji="1" lang="ko-KR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기타 첨부자료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경영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/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기술진 이력서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정관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사업등기부등본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사업자등록증사본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최근 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2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년간 결산서류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최근 월 </a:t>
                      </a: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합계잔액시산표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Black" pitchFamily="34" charset="0"/>
                          <a:ea typeface="HY헤드라인M" pitchFamily="18" charset="-127"/>
                        </a:rPr>
                        <a:t>주주명부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624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79437" y="188640"/>
            <a:ext cx="81304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 </a:t>
            </a:r>
            <a:endParaRPr lang="ko-KR" altLang="en-US" sz="105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87841" y="401675"/>
            <a:ext cx="1907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작성방법</a:t>
            </a:r>
            <a:endParaRPr lang="ko-KR" altLang="en-US" sz="16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572001" y="628753"/>
            <a:ext cx="4260278" cy="279967"/>
            <a:chOff x="3804920" y="546463"/>
            <a:chExt cx="3579949" cy="289560"/>
          </a:xfrm>
        </p:grpSpPr>
        <p:sp>
          <p:nvSpPr>
            <p:cNvPr id="7" name="양쪽 모서리가 둥근 사각형 6"/>
            <p:cNvSpPr/>
            <p:nvPr/>
          </p:nvSpPr>
          <p:spPr>
            <a:xfrm>
              <a:off x="6404429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>
              <a:off x="5537926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DDC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>
              <a:off x="4671423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88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0" name="양쪽 모서리가 둥근 사각형 9"/>
            <p:cNvSpPr/>
            <p:nvPr/>
          </p:nvSpPr>
          <p:spPr>
            <a:xfrm>
              <a:off x="3804920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353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5652120" y="620688"/>
            <a:ext cx="11667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02 </a:t>
            </a:r>
            <a:r>
              <a:rPr lang="ko-KR" altLang="en-US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구</a:t>
            </a:r>
            <a:r>
              <a:rPr lang="ko-KR" altLang="en-US" sz="11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성</a:t>
            </a:r>
            <a:endParaRPr lang="en-US" altLang="ko-KR" sz="1100" b="1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12" name="Text Box 19"/>
          <p:cNvSpPr txBox="1">
            <a:spLocks noChangeArrowheads="1"/>
          </p:cNvSpPr>
          <p:nvPr/>
        </p:nvSpPr>
        <p:spPr bwMode="auto">
          <a:xfrm>
            <a:off x="467544" y="1779429"/>
            <a:ext cx="8352928" cy="4745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회사소개 부분에서는 회사의 기본적인 정보와 구성요소들을 소개하여 관계자가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회사의 과거와 현재를 일람할 수 있도록 다음의 내용들이 포함되어야 한다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rgbClr val="FF6600"/>
                </a:solidFill>
              </a:rPr>
              <a:t>▶ </a:t>
            </a:r>
            <a:r>
              <a:rPr lang="ko-KR" altLang="en-US" dirty="0">
                <a:solidFill>
                  <a:srgbClr val="FF6600"/>
                </a:solidFill>
              </a:rPr>
              <a:t>일반현황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6600"/>
                </a:solidFill>
              </a:rPr>
              <a:t> ▶ 주요연혁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6600"/>
                </a:solidFill>
              </a:rPr>
              <a:t> ▶ 주요구성원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6600"/>
                </a:solidFill>
              </a:rPr>
              <a:t> ▶ 주요주주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6600"/>
                </a:solidFill>
              </a:rPr>
              <a:t> ▶ 조직구성도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6600"/>
                </a:solidFill>
              </a:rPr>
              <a:t> ▶ 보유 기술 및 특허</a:t>
            </a:r>
            <a:r>
              <a:rPr lang="en-US" altLang="ko-KR" dirty="0">
                <a:solidFill>
                  <a:srgbClr val="FF6600"/>
                </a:solidFill>
              </a:rPr>
              <a:t>(</a:t>
            </a:r>
            <a:r>
              <a:rPr lang="ko-KR" altLang="en-US" dirty="0">
                <a:solidFill>
                  <a:srgbClr val="FF6600"/>
                </a:solidFill>
              </a:rPr>
              <a:t>출원상황</a:t>
            </a:r>
            <a:r>
              <a:rPr lang="en-US" altLang="ko-KR" dirty="0">
                <a:solidFill>
                  <a:srgbClr val="FF6600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rgbClr val="FF6600"/>
                </a:solidFill>
              </a:rPr>
              <a:t> ▶ </a:t>
            </a:r>
            <a:r>
              <a:rPr lang="ko-KR" altLang="en-US" dirty="0">
                <a:solidFill>
                  <a:srgbClr val="FF6600"/>
                </a:solidFill>
              </a:rPr>
              <a:t>주요 제휴회사</a:t>
            </a:r>
          </a:p>
          <a:p>
            <a:pPr>
              <a:lnSpc>
                <a:spcPct val="120000"/>
              </a:lnSpc>
            </a:pPr>
            <a:endParaRPr lang="ko-KR" altLang="en-US" dirty="0">
              <a:solidFill>
                <a:srgbClr val="FF6600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dirty="0"/>
              <a:t>내용의 순서가 정해져 있는 것은 아니나 일반적으로 위와 같은 순서로 작성하며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독자로 하여금 회사를 이해할 수 있도록 하는 것이 중요하다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경영자의 경영철학이나 회사의 비전을 회사소개 부분의 맨 앞에 두기도 한다</a:t>
            </a:r>
            <a:r>
              <a:rPr lang="en-US" altLang="ko-KR" dirty="0"/>
              <a:t>.</a:t>
            </a:r>
          </a:p>
        </p:txBody>
      </p:sp>
      <p:sp>
        <p:nvSpPr>
          <p:cNvPr id="13" name="텍스트 개체 틀 39"/>
          <p:cNvSpPr txBox="1">
            <a:spLocks/>
          </p:cNvSpPr>
          <p:nvPr/>
        </p:nvSpPr>
        <p:spPr>
          <a:xfrm>
            <a:off x="611560" y="980728"/>
            <a:ext cx="5760640" cy="55399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회사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(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팀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)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개요</a:t>
            </a:r>
            <a:endParaRPr lang="ko-KR" altLang="en-US" dirty="0">
              <a:solidFill>
                <a:schemeClr val="tx2">
                  <a:lumMod val="7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661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79437" y="188640"/>
            <a:ext cx="81304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 </a:t>
            </a:r>
            <a:endParaRPr lang="ko-KR" altLang="en-US" sz="105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87841" y="401675"/>
            <a:ext cx="1907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작성방법</a:t>
            </a:r>
            <a:endParaRPr lang="ko-KR" altLang="en-US" sz="16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572001" y="628753"/>
            <a:ext cx="4260278" cy="279967"/>
            <a:chOff x="3804920" y="546463"/>
            <a:chExt cx="3579949" cy="289560"/>
          </a:xfrm>
        </p:grpSpPr>
        <p:sp>
          <p:nvSpPr>
            <p:cNvPr id="7" name="양쪽 모서리가 둥근 사각형 6"/>
            <p:cNvSpPr/>
            <p:nvPr/>
          </p:nvSpPr>
          <p:spPr>
            <a:xfrm>
              <a:off x="6404429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>
              <a:off x="5537926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DDC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>
              <a:off x="4671423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88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0" name="양쪽 모서리가 둥근 사각형 9"/>
            <p:cNvSpPr/>
            <p:nvPr/>
          </p:nvSpPr>
          <p:spPr>
            <a:xfrm>
              <a:off x="3804920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353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5652120" y="620688"/>
            <a:ext cx="11667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02 </a:t>
            </a:r>
            <a:r>
              <a:rPr lang="ko-KR" altLang="en-US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구</a:t>
            </a:r>
            <a:r>
              <a:rPr lang="ko-KR" altLang="en-US" sz="11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성</a:t>
            </a:r>
            <a:endParaRPr lang="en-US" altLang="ko-KR" sz="1100" b="1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423263" y="2089310"/>
            <a:ext cx="8325201" cy="3715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그 어떤 목적을 가진 사업계획서 일지라도 계획사업 내용 부분은 반드시 포함되어 있어야 하며</a:t>
            </a:r>
            <a:r>
              <a:rPr lang="en-US" altLang="ko-KR" dirty="0"/>
              <a:t>, </a:t>
            </a:r>
            <a:r>
              <a:rPr lang="ko-KR" altLang="en-US" dirty="0"/>
              <a:t>사용목적에 따라 그 내용의 일부를 달리할 필요는 있지만 처음 작성할 때는 가능한 치밀하고 구체적인 내용을 </a:t>
            </a:r>
            <a:r>
              <a:rPr lang="ko-KR" altLang="en-US" dirty="0" err="1"/>
              <a:t>담고있어야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rgbClr val="FF6600"/>
                </a:solidFill>
              </a:rPr>
              <a:t>▶ </a:t>
            </a:r>
            <a:r>
              <a:rPr lang="ko-KR" altLang="en-US" dirty="0">
                <a:solidFill>
                  <a:srgbClr val="FF6600"/>
                </a:solidFill>
              </a:rPr>
              <a:t>비즈니스 개념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6600"/>
                </a:solidFill>
              </a:rPr>
              <a:t>▶ 제품</a:t>
            </a:r>
            <a:r>
              <a:rPr lang="en-US" altLang="ko-KR" dirty="0">
                <a:solidFill>
                  <a:srgbClr val="FF6600"/>
                </a:solidFill>
              </a:rPr>
              <a:t>(</a:t>
            </a:r>
            <a:r>
              <a:rPr lang="ko-KR" altLang="en-US" dirty="0">
                <a:solidFill>
                  <a:srgbClr val="FF6600"/>
                </a:solidFill>
              </a:rPr>
              <a:t>혹은 서비스</a:t>
            </a:r>
            <a:r>
              <a:rPr lang="en-US" altLang="ko-KR" dirty="0">
                <a:solidFill>
                  <a:srgbClr val="FF6600"/>
                </a:solidFill>
              </a:rPr>
              <a:t>)</a:t>
            </a:r>
            <a:r>
              <a:rPr lang="ko-KR" altLang="en-US" dirty="0">
                <a:solidFill>
                  <a:srgbClr val="FF6600"/>
                </a:solidFill>
              </a:rPr>
              <a:t>개발 배경 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6600"/>
                </a:solidFill>
              </a:rPr>
              <a:t>▶ 사업추진일정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6600"/>
                </a:solidFill>
              </a:rPr>
              <a:t>▶ 사업목표 및 비전</a:t>
            </a:r>
          </a:p>
          <a:p>
            <a:pPr>
              <a:lnSpc>
                <a:spcPct val="120000"/>
              </a:lnSpc>
            </a:pPr>
            <a:endParaRPr lang="ko-KR" altLang="en-US" dirty="0">
              <a:solidFill>
                <a:srgbClr val="FF6600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dirty="0"/>
              <a:t>위와 같은 구성은 일반적인 구성으로 순서나 내용구성은 계획사업의 특성이나 여건에 따라 특성에 맞춰 적절히 구성하는 것이 필요하다</a:t>
            </a:r>
            <a:r>
              <a:rPr lang="en-US" altLang="ko-KR" dirty="0"/>
              <a:t>. </a:t>
            </a:r>
          </a:p>
        </p:txBody>
      </p:sp>
      <p:sp>
        <p:nvSpPr>
          <p:cNvPr id="14" name="텍스트 개체 틀 39"/>
          <p:cNvSpPr txBox="1">
            <a:spLocks/>
          </p:cNvSpPr>
          <p:nvPr/>
        </p:nvSpPr>
        <p:spPr>
          <a:xfrm>
            <a:off x="611560" y="980728"/>
            <a:ext cx="5760640" cy="55399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사업개요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, 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제품설명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, 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목표</a:t>
            </a:r>
            <a:endParaRPr lang="ko-KR" altLang="en-US" dirty="0">
              <a:solidFill>
                <a:schemeClr val="tx2">
                  <a:lumMod val="7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749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79437" y="188640"/>
            <a:ext cx="81304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 </a:t>
            </a:r>
            <a:endParaRPr lang="ko-KR" altLang="en-US" sz="105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87841" y="401675"/>
            <a:ext cx="1907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작성방법</a:t>
            </a:r>
            <a:endParaRPr lang="ko-KR" altLang="en-US" sz="16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572001" y="628753"/>
            <a:ext cx="4260278" cy="279967"/>
            <a:chOff x="3804920" y="546463"/>
            <a:chExt cx="3579949" cy="289560"/>
          </a:xfrm>
        </p:grpSpPr>
        <p:sp>
          <p:nvSpPr>
            <p:cNvPr id="7" name="양쪽 모서리가 둥근 사각형 6"/>
            <p:cNvSpPr/>
            <p:nvPr/>
          </p:nvSpPr>
          <p:spPr>
            <a:xfrm>
              <a:off x="6404429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>
              <a:off x="5537926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DDC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>
              <a:off x="4671423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88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0" name="양쪽 모서리가 둥근 사각형 9"/>
            <p:cNvSpPr/>
            <p:nvPr/>
          </p:nvSpPr>
          <p:spPr>
            <a:xfrm>
              <a:off x="3804920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353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5652120" y="620688"/>
            <a:ext cx="11667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02 </a:t>
            </a:r>
            <a:r>
              <a:rPr lang="ko-KR" altLang="en-US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구</a:t>
            </a:r>
            <a:r>
              <a:rPr lang="ko-KR" altLang="en-US" sz="11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성</a:t>
            </a:r>
            <a:endParaRPr lang="en-US" altLang="ko-KR" sz="1100" b="1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435023" y="1707421"/>
            <a:ext cx="8313441" cy="4745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rgbClr val="FF3300"/>
                </a:solidFill>
              </a:rPr>
              <a:t>1. </a:t>
            </a:r>
            <a:r>
              <a:rPr lang="ko-KR" altLang="en-US" dirty="0">
                <a:solidFill>
                  <a:srgbClr val="FF3300"/>
                </a:solidFill>
              </a:rPr>
              <a:t>산업의 국내현황과 전망에 관한 분석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     회사가 속해있는 산업의 현황과 전망을 밝혀 </a:t>
            </a:r>
            <a:r>
              <a:rPr lang="en-US" altLang="ko-KR" dirty="0"/>
              <a:t>Trend</a:t>
            </a:r>
            <a:r>
              <a:rPr lang="ko-KR" altLang="en-US" dirty="0"/>
              <a:t>를 선도하는 제품 또는 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     서비스임을 보여준다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endParaRPr lang="en-US" altLang="ko-KR" dirty="0" smtClean="0">
              <a:solidFill>
                <a:srgbClr val="FF33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dirty="0" smtClean="0">
                <a:solidFill>
                  <a:srgbClr val="FF3300"/>
                </a:solidFill>
              </a:rPr>
              <a:t>2</a:t>
            </a:r>
            <a:r>
              <a:rPr lang="en-US" altLang="ko-KR" dirty="0">
                <a:solidFill>
                  <a:srgbClr val="FF3300"/>
                </a:solidFill>
              </a:rPr>
              <a:t>.</a:t>
            </a:r>
            <a:r>
              <a:rPr lang="ko-KR" altLang="en-US" dirty="0">
                <a:solidFill>
                  <a:srgbClr val="FF3300"/>
                </a:solidFill>
              </a:rPr>
              <a:t>관련산업의 법률규제 분석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     자사 사업에 관련된 </a:t>
            </a:r>
            <a:r>
              <a:rPr lang="ko-KR" altLang="en-US" dirty="0" err="1"/>
              <a:t>법륙</a:t>
            </a:r>
            <a:r>
              <a:rPr lang="en-US" altLang="ko-KR" dirty="0"/>
              <a:t>, </a:t>
            </a:r>
            <a:r>
              <a:rPr lang="ko-KR" altLang="en-US" dirty="0"/>
              <a:t>각종규제사항 및 </a:t>
            </a:r>
            <a:r>
              <a:rPr lang="ko-KR" altLang="en-US" dirty="0" err="1"/>
              <a:t>조례등을</a:t>
            </a:r>
            <a:r>
              <a:rPr lang="ko-KR" altLang="en-US" dirty="0"/>
              <a:t> 분석하여 사업추진의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     제약사항여부를 사전에 파악하여야 한다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endParaRPr lang="en-US" altLang="ko-KR" dirty="0" smtClean="0">
              <a:solidFill>
                <a:srgbClr val="FF33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dirty="0" smtClean="0">
                <a:solidFill>
                  <a:srgbClr val="FF3300"/>
                </a:solidFill>
              </a:rPr>
              <a:t>3</a:t>
            </a:r>
            <a:r>
              <a:rPr lang="en-US" altLang="ko-KR" dirty="0">
                <a:solidFill>
                  <a:srgbClr val="FF3300"/>
                </a:solidFill>
              </a:rPr>
              <a:t>.</a:t>
            </a:r>
            <a:r>
              <a:rPr lang="ko-KR" altLang="en-US" dirty="0">
                <a:solidFill>
                  <a:srgbClr val="FF3300"/>
                </a:solidFill>
              </a:rPr>
              <a:t>해외시장 동향 분석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   </a:t>
            </a:r>
            <a:r>
              <a:rPr lang="ko-KR" altLang="en-US" dirty="0" smtClean="0"/>
              <a:t>자사 </a:t>
            </a:r>
            <a:r>
              <a:rPr lang="ko-KR" altLang="en-US" dirty="0"/>
              <a:t>사업에 해당되는 해외시장 및 외국의 동업자 현황을 파악하고 분석한다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객관적인 산업분석을 위해서는 공신력 있는 기관의 인증자료 또는 발표자료들을 근거로 제시하는 것이 필요하다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이러한 자료들을 적절한 그래프로 표현하여 투자자들의 이해를 쉽게 해야 한다</a:t>
            </a:r>
            <a:r>
              <a:rPr lang="en-US" altLang="ko-KR" dirty="0"/>
              <a:t>.</a:t>
            </a:r>
          </a:p>
        </p:txBody>
      </p:sp>
      <p:sp>
        <p:nvSpPr>
          <p:cNvPr id="14" name="텍스트 개체 틀 39"/>
          <p:cNvSpPr txBox="1">
            <a:spLocks/>
          </p:cNvSpPr>
          <p:nvPr/>
        </p:nvSpPr>
        <p:spPr>
          <a:xfrm>
            <a:off x="611560" y="980728"/>
            <a:ext cx="5760640" cy="55399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시장환경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(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상황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), 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국내외 여건</a:t>
            </a:r>
            <a:endParaRPr lang="ko-KR" altLang="en-US" dirty="0">
              <a:solidFill>
                <a:schemeClr val="tx2">
                  <a:lumMod val="7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870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79437" y="188640"/>
            <a:ext cx="81304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 </a:t>
            </a:r>
            <a:endParaRPr lang="ko-KR" altLang="en-US" sz="105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87841" y="401675"/>
            <a:ext cx="1907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작성방법</a:t>
            </a:r>
            <a:endParaRPr lang="ko-KR" altLang="en-US" sz="16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572001" y="628753"/>
            <a:ext cx="4260278" cy="279967"/>
            <a:chOff x="3804920" y="546463"/>
            <a:chExt cx="3579949" cy="289560"/>
          </a:xfrm>
        </p:grpSpPr>
        <p:sp>
          <p:nvSpPr>
            <p:cNvPr id="7" name="양쪽 모서리가 둥근 사각형 6"/>
            <p:cNvSpPr/>
            <p:nvPr/>
          </p:nvSpPr>
          <p:spPr>
            <a:xfrm>
              <a:off x="6404429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>
              <a:off x="5537926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DDC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>
              <a:off x="4671423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88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0" name="양쪽 모서리가 둥근 사각형 9"/>
            <p:cNvSpPr/>
            <p:nvPr/>
          </p:nvSpPr>
          <p:spPr>
            <a:xfrm>
              <a:off x="3804920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353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5652120" y="620688"/>
            <a:ext cx="11667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02 </a:t>
            </a:r>
            <a:r>
              <a:rPr lang="ko-KR" altLang="en-US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구</a:t>
            </a:r>
            <a:r>
              <a:rPr lang="ko-KR" altLang="en-US" sz="11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성</a:t>
            </a:r>
            <a:endParaRPr lang="en-US" altLang="ko-KR" sz="1100" b="1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467545" y="1635413"/>
            <a:ext cx="8280920" cy="4745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운영계획은 회사가 계획하고 있는 사업과 마케팅 전략에 대해 세부실행 계획과 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방법을 기술하는 내용으로 다음과 같이 구성한다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rgbClr val="FF6600"/>
                </a:solidFill>
              </a:rPr>
              <a:t>▶ </a:t>
            </a:r>
            <a:r>
              <a:rPr lang="ko-KR" altLang="en-US" dirty="0">
                <a:solidFill>
                  <a:srgbClr val="FF6600"/>
                </a:solidFill>
              </a:rPr>
              <a:t>생산 및 시설계획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6600"/>
                </a:solidFill>
              </a:rPr>
              <a:t>▶ 인력운용계획</a:t>
            </a:r>
          </a:p>
          <a:p>
            <a:pPr lvl="0">
              <a:lnSpc>
                <a:spcPct val="120000"/>
              </a:lnSpc>
            </a:pPr>
            <a:r>
              <a:rPr lang="ko-KR" altLang="en-US" dirty="0">
                <a:solidFill>
                  <a:srgbClr val="FF6600"/>
                </a:solidFill>
              </a:rPr>
              <a:t>▶ </a:t>
            </a:r>
            <a:r>
              <a:rPr lang="ko-KR" altLang="en-US" dirty="0" smtClean="0">
                <a:solidFill>
                  <a:srgbClr val="FF6600"/>
                </a:solidFill>
              </a:rPr>
              <a:t>마케팅추진계획 </a:t>
            </a:r>
            <a:r>
              <a:rPr kumimoji="1" lang="en-US" altLang="ko-KR" sz="1600" dirty="0">
                <a:solidFill>
                  <a:schemeClr val="accent2"/>
                </a:solidFill>
                <a:latin typeface="Arial Black" pitchFamily="34" charset="0"/>
                <a:ea typeface="HY헤드라인M" pitchFamily="18" charset="-127"/>
              </a:rPr>
              <a:t>SWOT</a:t>
            </a:r>
            <a:r>
              <a:rPr kumimoji="1" lang="ko-KR" altLang="en-US" sz="1600" dirty="0">
                <a:solidFill>
                  <a:schemeClr val="accent2"/>
                </a:solidFill>
                <a:latin typeface="Arial Black" pitchFamily="34" charset="0"/>
                <a:ea typeface="HY헤드라인M" pitchFamily="18" charset="-127"/>
              </a:rPr>
              <a:t>분석</a:t>
            </a:r>
            <a:r>
              <a:rPr kumimoji="1" lang="en-US" altLang="ko-KR" sz="1600" dirty="0">
                <a:solidFill>
                  <a:schemeClr val="accent2"/>
                </a:solidFill>
                <a:latin typeface="Arial Black" pitchFamily="34" charset="0"/>
                <a:ea typeface="HY헤드라인M" pitchFamily="18" charset="-127"/>
              </a:rPr>
              <a:t>, S.T.P</a:t>
            </a:r>
            <a:r>
              <a:rPr kumimoji="1" lang="ko-KR" altLang="en-US" sz="1600" dirty="0">
                <a:solidFill>
                  <a:schemeClr val="accent2"/>
                </a:solidFill>
                <a:latin typeface="Arial Black" pitchFamily="34" charset="0"/>
                <a:ea typeface="HY헤드라인M" pitchFamily="18" charset="-127"/>
              </a:rPr>
              <a:t>전략</a:t>
            </a:r>
            <a:r>
              <a:rPr kumimoji="1" lang="en-US" altLang="ko-KR" sz="1600" dirty="0">
                <a:solidFill>
                  <a:schemeClr val="accent2"/>
                </a:solidFill>
                <a:latin typeface="Arial Black" pitchFamily="34" charset="0"/>
                <a:ea typeface="HY헤드라인M" pitchFamily="18" charset="-127"/>
              </a:rPr>
              <a:t>, 4P</a:t>
            </a:r>
            <a:r>
              <a:rPr kumimoji="1" lang="ko-KR" altLang="en-US" sz="1600" dirty="0">
                <a:solidFill>
                  <a:schemeClr val="accent2"/>
                </a:solidFill>
                <a:latin typeface="Arial Black" pitchFamily="34" charset="0"/>
                <a:ea typeface="HY헤드라인M" pitchFamily="18" charset="-127"/>
              </a:rPr>
              <a:t>전략</a:t>
            </a:r>
            <a:r>
              <a:rPr kumimoji="1" lang="en-US" altLang="ko-KR" sz="1600" dirty="0">
                <a:solidFill>
                  <a:schemeClr val="accent2"/>
                </a:solidFill>
                <a:latin typeface="Arial Black" pitchFamily="34" charset="0"/>
                <a:ea typeface="HY헤드라인M" pitchFamily="18" charset="-127"/>
              </a:rPr>
              <a:t>, </a:t>
            </a:r>
            <a:r>
              <a:rPr kumimoji="1" lang="ko-KR" altLang="en-US" sz="1600" dirty="0">
                <a:solidFill>
                  <a:schemeClr val="accent2"/>
                </a:solidFill>
                <a:latin typeface="Arial Black" pitchFamily="34" charset="0"/>
                <a:ea typeface="HY헤드라인M" pitchFamily="18" charset="-127"/>
              </a:rPr>
              <a:t>경쟁업체분석</a:t>
            </a:r>
            <a:endParaRPr kumimoji="1" lang="en-US" altLang="ko-KR" sz="1600" dirty="0">
              <a:solidFill>
                <a:schemeClr val="accent2"/>
              </a:solidFill>
              <a:latin typeface="Arial Black" pitchFamily="34" charset="0"/>
              <a:ea typeface="HY헤드라인M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 smtClean="0">
                <a:solidFill>
                  <a:srgbClr val="FF6600"/>
                </a:solidFill>
              </a:rPr>
              <a:t>▶ </a:t>
            </a:r>
            <a:r>
              <a:rPr lang="ko-KR" altLang="en-US" dirty="0">
                <a:solidFill>
                  <a:srgbClr val="FF6600"/>
                </a:solidFill>
              </a:rPr>
              <a:t>소요자금 및 자금조달 계획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6600"/>
                </a:solidFill>
              </a:rPr>
              <a:t>▶ </a:t>
            </a:r>
            <a:r>
              <a:rPr lang="ko-KR" altLang="en-US" dirty="0" smtClean="0">
                <a:solidFill>
                  <a:srgbClr val="FF6600"/>
                </a:solidFill>
              </a:rPr>
              <a:t>경쟁사 분석</a:t>
            </a:r>
            <a:endParaRPr lang="en-US" altLang="ko-KR" dirty="0" smtClean="0">
              <a:solidFill>
                <a:srgbClr val="FF6600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6600"/>
                </a:solidFill>
              </a:rPr>
              <a:t>▶ 전체 </a:t>
            </a:r>
            <a:r>
              <a:rPr lang="ko-KR" altLang="en-US" dirty="0" smtClean="0">
                <a:solidFill>
                  <a:srgbClr val="FF6600"/>
                </a:solidFill>
              </a:rPr>
              <a:t>사업추진 일정</a:t>
            </a:r>
          </a:p>
          <a:p>
            <a:pPr>
              <a:lnSpc>
                <a:spcPct val="120000"/>
              </a:lnSpc>
            </a:pPr>
            <a:endParaRPr lang="ko-KR" altLang="en-US" dirty="0" smtClean="0">
              <a:solidFill>
                <a:srgbClr val="FF6600"/>
              </a:solidFill>
            </a:endParaRPr>
          </a:p>
          <a:p>
            <a:pPr>
              <a:lnSpc>
                <a:spcPct val="120000"/>
              </a:lnSpc>
            </a:pPr>
            <a:endParaRPr lang="ko-KR" altLang="en-US" dirty="0">
              <a:solidFill>
                <a:srgbClr val="FF6600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dirty="0"/>
              <a:t>회사의 단계별 전략에 따라 생산 및 시설계획을 따로 작성할 수도 있으며</a:t>
            </a:r>
            <a:r>
              <a:rPr lang="en-US" altLang="ko-KR" dirty="0"/>
              <a:t>, 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인력운용 및 연구개발 부분은 별도의 전체 사업추진일정에 나타내거나 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해당 부문별 계획</a:t>
            </a:r>
            <a:r>
              <a:rPr lang="en-US" altLang="ko-KR" dirty="0"/>
              <a:t>(</a:t>
            </a:r>
            <a:r>
              <a:rPr lang="ko-KR" altLang="en-US" dirty="0"/>
              <a:t>생산</a:t>
            </a:r>
            <a:r>
              <a:rPr lang="en-US" altLang="ko-KR" dirty="0"/>
              <a:t>/</a:t>
            </a:r>
            <a:r>
              <a:rPr lang="ko-KR" altLang="en-US" dirty="0"/>
              <a:t>설비계획</a:t>
            </a:r>
            <a:r>
              <a:rPr lang="en-US" altLang="ko-KR" dirty="0"/>
              <a:t>, </a:t>
            </a:r>
            <a:r>
              <a:rPr lang="ko-KR" altLang="en-US" dirty="0"/>
              <a:t>제품개발계획 등</a:t>
            </a:r>
            <a:r>
              <a:rPr lang="en-US" altLang="ko-KR" dirty="0"/>
              <a:t>)</a:t>
            </a:r>
            <a:r>
              <a:rPr lang="ko-KR" altLang="en-US" dirty="0"/>
              <a:t>에서 나타낼 수도 있다</a:t>
            </a:r>
            <a:r>
              <a:rPr lang="en-US" altLang="ko-KR" dirty="0"/>
              <a:t>.</a:t>
            </a:r>
          </a:p>
        </p:txBody>
      </p:sp>
      <p:sp>
        <p:nvSpPr>
          <p:cNvPr id="13" name="텍스트 개체 틀 39"/>
          <p:cNvSpPr txBox="1">
            <a:spLocks/>
          </p:cNvSpPr>
          <p:nvPr/>
        </p:nvSpPr>
        <p:spPr>
          <a:xfrm>
            <a:off x="611560" y="980728"/>
            <a:ext cx="5760640" cy="55399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운영계획 전략</a:t>
            </a:r>
            <a:endParaRPr lang="ko-KR" altLang="en-US" dirty="0">
              <a:solidFill>
                <a:schemeClr val="tx2">
                  <a:lumMod val="7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749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79437" y="188640"/>
            <a:ext cx="81304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 </a:t>
            </a:r>
            <a:endParaRPr lang="ko-KR" altLang="en-US" sz="105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87841" y="401675"/>
            <a:ext cx="1907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작성방법</a:t>
            </a:r>
            <a:endParaRPr lang="ko-KR" altLang="en-US" sz="16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572001" y="628753"/>
            <a:ext cx="4260278" cy="279967"/>
            <a:chOff x="3804920" y="546463"/>
            <a:chExt cx="3579949" cy="289560"/>
          </a:xfrm>
        </p:grpSpPr>
        <p:sp>
          <p:nvSpPr>
            <p:cNvPr id="7" name="양쪽 모서리가 둥근 사각형 6"/>
            <p:cNvSpPr/>
            <p:nvPr/>
          </p:nvSpPr>
          <p:spPr>
            <a:xfrm>
              <a:off x="6404429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>
              <a:off x="5537926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DDC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>
              <a:off x="4671423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88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0" name="양쪽 모서리가 둥근 사각형 9"/>
            <p:cNvSpPr/>
            <p:nvPr/>
          </p:nvSpPr>
          <p:spPr>
            <a:xfrm>
              <a:off x="3804920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353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5652120" y="620688"/>
            <a:ext cx="11667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02 </a:t>
            </a:r>
            <a:r>
              <a:rPr lang="ko-KR" altLang="en-US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구</a:t>
            </a:r>
            <a:r>
              <a:rPr lang="ko-KR" altLang="en-US" sz="11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성</a:t>
            </a:r>
            <a:endParaRPr lang="en-US" altLang="ko-KR" sz="1100" b="1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13" name="텍스트 개체 틀 39"/>
          <p:cNvSpPr txBox="1">
            <a:spLocks/>
          </p:cNvSpPr>
          <p:nvPr/>
        </p:nvSpPr>
        <p:spPr>
          <a:xfrm>
            <a:off x="611560" y="980728"/>
            <a:ext cx="5760640" cy="55399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재</a:t>
            </a:r>
            <a:r>
              <a:rPr lang="ko-KR" altLang="en-US" dirty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무</a:t>
            </a: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계획 전략</a:t>
            </a:r>
            <a:endParaRPr lang="ko-KR" altLang="en-US" dirty="0">
              <a:solidFill>
                <a:srgbClr val="1F497D">
                  <a:lumMod val="75000"/>
                </a:srgb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4" name="Text Box 84"/>
          <p:cNvSpPr txBox="1">
            <a:spLocks noChangeArrowheads="1"/>
          </p:cNvSpPr>
          <p:nvPr/>
        </p:nvSpPr>
        <p:spPr bwMode="auto">
          <a:xfrm>
            <a:off x="467544" y="2132856"/>
            <a:ext cx="8208912" cy="3998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재무계획은 마케팅전략</a:t>
            </a:r>
            <a:r>
              <a:rPr lang="en-US" altLang="ko-KR" dirty="0"/>
              <a:t>, </a:t>
            </a:r>
            <a:r>
              <a:rPr lang="ko-KR" altLang="en-US" dirty="0"/>
              <a:t>연구개발 계획</a:t>
            </a:r>
            <a:r>
              <a:rPr lang="en-US" altLang="ko-KR" dirty="0"/>
              <a:t>, </a:t>
            </a:r>
            <a:r>
              <a:rPr lang="ko-KR" altLang="en-US" dirty="0"/>
              <a:t>생산 및 시설계획</a:t>
            </a:r>
            <a:r>
              <a:rPr lang="en-US" altLang="ko-KR" dirty="0"/>
              <a:t>, </a:t>
            </a:r>
            <a:r>
              <a:rPr lang="ko-KR" altLang="en-US" dirty="0"/>
              <a:t>인력 운용 계획 등이 확정된 이후 작성해야 일관성 있는 재무계획을 용이하게 수립할 수 있다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endParaRPr lang="en-US" altLang="ko-KR" sz="1050" dirty="0"/>
          </a:p>
          <a:p>
            <a:pPr>
              <a:lnSpc>
                <a:spcPct val="120000"/>
              </a:lnSpc>
            </a:pPr>
            <a:r>
              <a:rPr lang="en-US" altLang="ko-KR" dirty="0" smtClean="0">
                <a:solidFill>
                  <a:srgbClr val="FF6600"/>
                </a:solidFill>
              </a:rPr>
              <a:t>▶ </a:t>
            </a:r>
            <a:r>
              <a:rPr lang="ko-KR" altLang="en-US" dirty="0" smtClean="0">
                <a:solidFill>
                  <a:srgbClr val="FF6600"/>
                </a:solidFill>
              </a:rPr>
              <a:t>수익모델 </a:t>
            </a:r>
            <a:r>
              <a:rPr lang="en-US" altLang="ko-KR" dirty="0" smtClean="0">
                <a:solidFill>
                  <a:srgbClr val="FF6600"/>
                </a:solidFill>
              </a:rPr>
              <a:t>(</a:t>
            </a:r>
            <a:r>
              <a:rPr lang="ko-KR" altLang="en-US" dirty="0" smtClean="0">
                <a:solidFill>
                  <a:srgbClr val="FF6600"/>
                </a:solidFill>
              </a:rPr>
              <a:t>주 </a:t>
            </a:r>
            <a:r>
              <a:rPr lang="ko-KR" altLang="en-US" dirty="0" err="1" smtClean="0">
                <a:solidFill>
                  <a:srgbClr val="FF6600"/>
                </a:solidFill>
              </a:rPr>
              <a:t>수익원</a:t>
            </a:r>
            <a:r>
              <a:rPr lang="en-US" altLang="ko-KR" dirty="0" smtClean="0">
                <a:solidFill>
                  <a:srgbClr val="FF6600"/>
                </a:solidFill>
              </a:rPr>
              <a:t>)</a:t>
            </a:r>
            <a:endParaRPr lang="ko-KR" altLang="en-US" dirty="0">
              <a:solidFill>
                <a:srgbClr val="FF6600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6600"/>
                </a:solidFill>
              </a:rPr>
              <a:t>▶ 수익 추정을 위한 제반 가정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6600"/>
                </a:solidFill>
              </a:rPr>
              <a:t>▶ 향후 </a:t>
            </a:r>
            <a:r>
              <a:rPr lang="en-US" altLang="ko-KR" dirty="0">
                <a:solidFill>
                  <a:srgbClr val="FF6600"/>
                </a:solidFill>
              </a:rPr>
              <a:t>3</a:t>
            </a:r>
            <a:r>
              <a:rPr lang="ko-KR" altLang="en-US" dirty="0">
                <a:solidFill>
                  <a:srgbClr val="FF6600"/>
                </a:solidFill>
              </a:rPr>
              <a:t>년 추정 재무제표 </a:t>
            </a:r>
            <a:r>
              <a:rPr lang="en-US" altLang="ko-KR" dirty="0">
                <a:solidFill>
                  <a:srgbClr val="FF6600"/>
                </a:solidFill>
              </a:rPr>
              <a:t>(</a:t>
            </a:r>
            <a:r>
              <a:rPr lang="ko-KR" altLang="en-US" dirty="0">
                <a:solidFill>
                  <a:srgbClr val="FF6600"/>
                </a:solidFill>
              </a:rPr>
              <a:t>추정</a:t>
            </a:r>
            <a:r>
              <a:rPr lang="en-US" altLang="ko-KR" dirty="0">
                <a:solidFill>
                  <a:srgbClr val="FF6600"/>
                </a:solidFill>
              </a:rPr>
              <a:t>B/S, </a:t>
            </a:r>
            <a:r>
              <a:rPr lang="ko-KR" altLang="en-US" dirty="0">
                <a:solidFill>
                  <a:srgbClr val="FF6600"/>
                </a:solidFill>
              </a:rPr>
              <a:t>추정 </a:t>
            </a:r>
            <a:r>
              <a:rPr lang="en-US" altLang="ko-KR" dirty="0">
                <a:solidFill>
                  <a:srgbClr val="FF6600"/>
                </a:solidFill>
              </a:rPr>
              <a:t>P/L, Cash Flow, </a:t>
            </a:r>
            <a:r>
              <a:rPr lang="ko-KR" altLang="en-US" dirty="0">
                <a:solidFill>
                  <a:srgbClr val="FF6600"/>
                </a:solidFill>
              </a:rPr>
              <a:t>제조원가명세</a:t>
            </a:r>
            <a:r>
              <a:rPr lang="en-US" altLang="ko-KR" dirty="0">
                <a:solidFill>
                  <a:srgbClr val="FF6600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endParaRPr lang="en-US" altLang="ko-KR" sz="1050" dirty="0" smtClean="0"/>
          </a:p>
          <a:p>
            <a:pPr>
              <a:lnSpc>
                <a:spcPct val="120000"/>
              </a:lnSpc>
            </a:pPr>
            <a:endParaRPr lang="en-US" altLang="ko-KR" sz="1050" dirty="0"/>
          </a:p>
          <a:p>
            <a:pPr>
              <a:lnSpc>
                <a:spcPct val="120000"/>
              </a:lnSpc>
            </a:pPr>
            <a:r>
              <a:rPr lang="ko-KR" altLang="en-US" dirty="0"/>
              <a:t>추정매출 산출 시는 항목별</a:t>
            </a:r>
            <a:r>
              <a:rPr lang="en-US" altLang="ko-KR" dirty="0"/>
              <a:t>, </a:t>
            </a:r>
            <a:r>
              <a:rPr lang="ko-KR" altLang="en-US" dirty="0"/>
              <a:t>분기별로 추정의 </a:t>
            </a:r>
            <a:r>
              <a:rPr lang="ko-KR" altLang="en-US" dirty="0" smtClean="0"/>
              <a:t>근거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en-US" altLang="ko-KR" dirty="0" smtClean="0"/>
              <a:t>(</a:t>
            </a:r>
            <a:r>
              <a:rPr lang="ko-KR" altLang="en-US" dirty="0"/>
              <a:t>예 </a:t>
            </a:r>
            <a:r>
              <a:rPr lang="en-US" altLang="ko-KR" dirty="0"/>
              <a:t>; </a:t>
            </a:r>
            <a:r>
              <a:rPr lang="ko-KR" altLang="en-US" dirty="0"/>
              <a:t>유료회원 수</a:t>
            </a:r>
            <a:r>
              <a:rPr lang="en-US" altLang="ko-KR" dirty="0"/>
              <a:t>, </a:t>
            </a:r>
            <a:r>
              <a:rPr lang="ko-KR" altLang="en-US" dirty="0"/>
              <a:t>판매수량</a:t>
            </a:r>
            <a:r>
              <a:rPr lang="en-US" altLang="ko-KR" dirty="0"/>
              <a:t>, </a:t>
            </a:r>
            <a:r>
              <a:rPr lang="ko-KR" altLang="en-US" dirty="0"/>
              <a:t>광고 단가</a:t>
            </a:r>
            <a:r>
              <a:rPr lang="en-US" altLang="ko-KR" dirty="0"/>
              <a:t>, </a:t>
            </a:r>
            <a:r>
              <a:rPr lang="ko-KR" altLang="en-US" dirty="0" err="1"/>
              <a:t>라이센스</a:t>
            </a:r>
            <a:r>
              <a:rPr lang="ko-KR" altLang="en-US" dirty="0"/>
              <a:t> 수익</a:t>
            </a:r>
            <a:r>
              <a:rPr lang="en-US" altLang="ko-KR" dirty="0"/>
              <a:t>, </a:t>
            </a:r>
            <a:r>
              <a:rPr lang="ko-KR" altLang="en-US" dirty="0"/>
              <a:t>업계평균적용</a:t>
            </a:r>
            <a:r>
              <a:rPr lang="en-US" altLang="ko-KR" dirty="0"/>
              <a:t>, </a:t>
            </a:r>
            <a:r>
              <a:rPr lang="ko-KR" altLang="en-US" dirty="0"/>
              <a:t>감가상각 적용방법 등</a:t>
            </a:r>
            <a:r>
              <a:rPr lang="en-US" altLang="ko-KR" dirty="0" smtClean="0"/>
              <a:t>)</a:t>
            </a:r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 smtClean="0"/>
              <a:t>재무계획에서는 </a:t>
            </a:r>
            <a:r>
              <a:rPr lang="ko-KR" altLang="en-US" dirty="0" err="1"/>
              <a:t>년도별</a:t>
            </a:r>
            <a:r>
              <a:rPr lang="ko-KR" altLang="en-US" dirty="0"/>
              <a:t> 총액만을 </a:t>
            </a:r>
            <a:r>
              <a:rPr lang="ko-KR" altLang="en-US" dirty="0" smtClean="0"/>
              <a:t>기재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8399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79437" y="188640"/>
            <a:ext cx="81304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 </a:t>
            </a:r>
            <a:endParaRPr lang="ko-KR" altLang="en-US" sz="105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87841" y="401675"/>
            <a:ext cx="1907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작성방법</a:t>
            </a:r>
            <a:endParaRPr lang="ko-KR" altLang="en-US" sz="16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572001" y="628753"/>
            <a:ext cx="4260278" cy="279967"/>
            <a:chOff x="3804920" y="546463"/>
            <a:chExt cx="3579949" cy="289560"/>
          </a:xfrm>
        </p:grpSpPr>
        <p:sp>
          <p:nvSpPr>
            <p:cNvPr id="7" name="양쪽 모서리가 둥근 사각형 6"/>
            <p:cNvSpPr/>
            <p:nvPr/>
          </p:nvSpPr>
          <p:spPr>
            <a:xfrm>
              <a:off x="6404429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>
              <a:off x="5537926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DDC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>
              <a:off x="4671423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88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0" name="양쪽 모서리가 둥근 사각형 9"/>
            <p:cNvSpPr/>
            <p:nvPr/>
          </p:nvSpPr>
          <p:spPr>
            <a:xfrm>
              <a:off x="3804920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353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5652120" y="620688"/>
            <a:ext cx="11667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02 </a:t>
            </a:r>
            <a:r>
              <a:rPr lang="ko-KR" altLang="en-US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구</a:t>
            </a:r>
            <a:r>
              <a:rPr lang="ko-KR" altLang="en-US" sz="11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성</a:t>
            </a:r>
            <a:endParaRPr lang="en-US" altLang="ko-KR" sz="1100" b="1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13" name="텍스트 개체 틀 39"/>
          <p:cNvSpPr txBox="1">
            <a:spLocks/>
          </p:cNvSpPr>
          <p:nvPr/>
        </p:nvSpPr>
        <p:spPr>
          <a:xfrm>
            <a:off x="611560" y="980728"/>
            <a:ext cx="5760640" cy="55399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부속서류</a:t>
            </a:r>
            <a:endParaRPr lang="ko-KR" altLang="en-US" dirty="0">
              <a:solidFill>
                <a:srgbClr val="1F497D">
                  <a:lumMod val="75000"/>
                </a:srgb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609402" y="1872506"/>
            <a:ext cx="228600" cy="228600"/>
          </a:xfrm>
          <a:prstGeom prst="rect">
            <a:avLst/>
          </a:prstGeom>
          <a:solidFill>
            <a:srgbClr val="66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545902" y="1809006"/>
            <a:ext cx="228600" cy="228600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863402" y="1755031"/>
            <a:ext cx="2300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FF6600"/>
                </a:solidFill>
              </a:rPr>
              <a:t>사업관련 등기서류</a:t>
            </a:r>
          </a:p>
        </p:txBody>
      </p:sp>
      <p:sp>
        <p:nvSpPr>
          <p:cNvPr id="17" name="Rectangle 8"/>
          <p:cNvSpPr>
            <a:spLocks noChangeArrowheads="1"/>
          </p:cNvSpPr>
          <p:nvPr/>
        </p:nvSpPr>
        <p:spPr bwMode="auto">
          <a:xfrm>
            <a:off x="603052" y="2931368"/>
            <a:ext cx="228600" cy="228600"/>
          </a:xfrm>
          <a:prstGeom prst="rect">
            <a:avLst/>
          </a:prstGeom>
          <a:solidFill>
            <a:srgbClr val="66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539552" y="2867868"/>
            <a:ext cx="228600" cy="228600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857052" y="2813893"/>
            <a:ext cx="28908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2000">
                <a:solidFill>
                  <a:srgbClr val="FF6600"/>
                </a:solidFill>
              </a:rPr>
              <a:t>특허</a:t>
            </a:r>
            <a:r>
              <a:rPr lang="en-US" altLang="ko-KR" sz="2000">
                <a:solidFill>
                  <a:srgbClr val="FF6600"/>
                </a:solidFill>
              </a:rPr>
              <a:t>, </a:t>
            </a:r>
            <a:r>
              <a:rPr lang="ko-KR" altLang="en-US" sz="2000">
                <a:solidFill>
                  <a:srgbClr val="FF6600"/>
                </a:solidFill>
              </a:rPr>
              <a:t>인증 및 자격 사항</a:t>
            </a:r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609402" y="4082306"/>
            <a:ext cx="228600" cy="228600"/>
          </a:xfrm>
          <a:prstGeom prst="rect">
            <a:avLst/>
          </a:prstGeom>
          <a:solidFill>
            <a:srgbClr val="66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1" name="Rectangle 12"/>
          <p:cNvSpPr>
            <a:spLocks noChangeArrowheads="1"/>
          </p:cNvSpPr>
          <p:nvPr/>
        </p:nvSpPr>
        <p:spPr bwMode="auto">
          <a:xfrm>
            <a:off x="545902" y="4018806"/>
            <a:ext cx="228600" cy="228600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2" name="Text Box 13"/>
          <p:cNvSpPr txBox="1">
            <a:spLocks noChangeArrowheads="1"/>
          </p:cNvSpPr>
          <p:nvPr/>
        </p:nvSpPr>
        <p:spPr bwMode="auto">
          <a:xfrm>
            <a:off x="863402" y="3964831"/>
            <a:ext cx="30607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2000">
                <a:solidFill>
                  <a:srgbClr val="FF6600"/>
                </a:solidFill>
              </a:rPr>
              <a:t>표창 및 실적에 관한 사항</a:t>
            </a:r>
          </a:p>
        </p:txBody>
      </p:sp>
      <p:sp>
        <p:nvSpPr>
          <p:cNvPr id="23" name="Rectangle 14"/>
          <p:cNvSpPr>
            <a:spLocks noChangeArrowheads="1"/>
          </p:cNvSpPr>
          <p:nvPr/>
        </p:nvSpPr>
        <p:spPr bwMode="auto">
          <a:xfrm>
            <a:off x="603052" y="5141168"/>
            <a:ext cx="228600" cy="228600"/>
          </a:xfrm>
          <a:prstGeom prst="rect">
            <a:avLst/>
          </a:prstGeom>
          <a:solidFill>
            <a:srgbClr val="66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>
            <a:off x="539552" y="5077668"/>
            <a:ext cx="228600" cy="228600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5" name="Text Box 16"/>
          <p:cNvSpPr txBox="1">
            <a:spLocks noChangeArrowheads="1"/>
          </p:cNvSpPr>
          <p:nvPr/>
        </p:nvSpPr>
        <p:spPr bwMode="auto">
          <a:xfrm>
            <a:off x="857052" y="5023693"/>
            <a:ext cx="30607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2000">
                <a:solidFill>
                  <a:srgbClr val="FF6600"/>
                </a:solidFill>
              </a:rPr>
              <a:t>매스컴 등 홍보 활동 사항</a:t>
            </a:r>
          </a:p>
        </p:txBody>
      </p:sp>
      <p:sp>
        <p:nvSpPr>
          <p:cNvPr id="26" name="Rectangle 17"/>
          <p:cNvSpPr>
            <a:spLocks noChangeArrowheads="1"/>
          </p:cNvSpPr>
          <p:nvPr/>
        </p:nvSpPr>
        <p:spPr bwMode="auto">
          <a:xfrm>
            <a:off x="992410" y="2183656"/>
            <a:ext cx="58118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ko-KR" altLang="en-US" sz="1600" dirty="0"/>
              <a:t>법인 등기부 등본</a:t>
            </a:r>
            <a:r>
              <a:rPr lang="en-US" altLang="ko-KR" sz="1600" dirty="0"/>
              <a:t>, </a:t>
            </a:r>
            <a:r>
              <a:rPr lang="ko-KR" altLang="en-US" sz="1600" dirty="0"/>
              <a:t>사업자 등록증</a:t>
            </a:r>
            <a:r>
              <a:rPr lang="en-US" altLang="ko-KR" sz="1600" dirty="0"/>
              <a:t>, </a:t>
            </a:r>
            <a:r>
              <a:rPr lang="ko-KR" altLang="en-US" sz="1600" dirty="0"/>
              <a:t>각종 해당 인허가 증명서 등</a:t>
            </a:r>
          </a:p>
        </p:txBody>
      </p:sp>
      <p:sp>
        <p:nvSpPr>
          <p:cNvPr id="27" name="Rectangle 18"/>
          <p:cNvSpPr>
            <a:spLocks noChangeArrowheads="1"/>
          </p:cNvSpPr>
          <p:nvPr/>
        </p:nvSpPr>
        <p:spPr bwMode="auto">
          <a:xfrm>
            <a:off x="1005111" y="3336181"/>
            <a:ext cx="579913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ko-KR" altLang="en-US" sz="1600" dirty="0"/>
              <a:t>국내외 특허사항</a:t>
            </a:r>
            <a:r>
              <a:rPr lang="en-US" altLang="ko-KR" sz="1600" dirty="0"/>
              <a:t>, ISO-9000 </a:t>
            </a:r>
            <a:r>
              <a:rPr lang="ko-KR" altLang="en-US" sz="1600" dirty="0"/>
              <a:t>등 인증사항</a:t>
            </a:r>
            <a:r>
              <a:rPr lang="en-US" altLang="ko-KR" sz="1600" dirty="0"/>
              <a:t>, </a:t>
            </a:r>
            <a:r>
              <a:rPr lang="ko-KR" altLang="en-US" sz="1600" dirty="0"/>
              <a:t>자격취득 사항 등  </a:t>
            </a:r>
          </a:p>
        </p:txBody>
      </p:sp>
      <p:sp>
        <p:nvSpPr>
          <p:cNvPr id="28" name="Rectangle 19"/>
          <p:cNvSpPr>
            <a:spLocks noChangeArrowheads="1"/>
          </p:cNvSpPr>
          <p:nvPr/>
        </p:nvSpPr>
        <p:spPr bwMode="auto">
          <a:xfrm>
            <a:off x="1043608" y="4429968"/>
            <a:ext cx="75072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ko-KR" altLang="en-US" sz="1600"/>
              <a:t>훈장</a:t>
            </a:r>
            <a:r>
              <a:rPr lang="en-US" altLang="ko-KR" sz="1600"/>
              <a:t>, </a:t>
            </a:r>
            <a:r>
              <a:rPr lang="ko-KR" altLang="en-US" sz="1600"/>
              <a:t>포상</a:t>
            </a:r>
            <a:r>
              <a:rPr lang="en-US" altLang="ko-KR" sz="1600"/>
              <a:t>, </a:t>
            </a:r>
            <a:r>
              <a:rPr lang="ko-KR" altLang="en-US" sz="1600"/>
              <a:t>표창사항</a:t>
            </a:r>
            <a:r>
              <a:rPr lang="en-US" altLang="ko-KR" sz="1600"/>
              <a:t>, </a:t>
            </a:r>
            <a:r>
              <a:rPr lang="ko-KR" altLang="en-US" sz="1600"/>
              <a:t>각종대회 출품 및 입상사항</a:t>
            </a:r>
            <a:r>
              <a:rPr lang="en-US" altLang="ko-KR" sz="1600"/>
              <a:t>, </a:t>
            </a:r>
            <a:r>
              <a:rPr lang="ko-KR" altLang="en-US" sz="1600"/>
              <a:t>실적 및 주요거래성립 내용 등</a:t>
            </a:r>
          </a:p>
        </p:txBody>
      </p:sp>
      <p:sp>
        <p:nvSpPr>
          <p:cNvPr id="29" name="Rectangle 20"/>
          <p:cNvSpPr>
            <a:spLocks noChangeArrowheads="1"/>
          </p:cNvSpPr>
          <p:nvPr/>
        </p:nvSpPr>
        <p:spPr bwMode="auto">
          <a:xfrm>
            <a:off x="1536502" y="5511056"/>
            <a:ext cx="63547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ko-KR" altLang="en-US" sz="1600"/>
              <a:t>방송</a:t>
            </a:r>
            <a:r>
              <a:rPr lang="en-US" altLang="ko-KR" sz="1600"/>
              <a:t>, </a:t>
            </a:r>
            <a:r>
              <a:rPr lang="ko-KR" altLang="en-US" sz="1600"/>
              <a:t>신문</a:t>
            </a:r>
            <a:r>
              <a:rPr lang="en-US" altLang="ko-KR" sz="1600"/>
              <a:t>, </a:t>
            </a:r>
            <a:r>
              <a:rPr lang="ko-KR" altLang="en-US" sz="1600"/>
              <a:t>각종 매스컴 기사 내용</a:t>
            </a:r>
            <a:r>
              <a:rPr lang="en-US" altLang="ko-KR" sz="1600"/>
              <a:t>, </a:t>
            </a:r>
            <a:r>
              <a:rPr lang="ko-KR" altLang="en-US" sz="1600"/>
              <a:t>이벤트행사 및 홍보활동 내용 등</a:t>
            </a:r>
          </a:p>
        </p:txBody>
      </p:sp>
      <p:sp>
        <p:nvSpPr>
          <p:cNvPr id="30" name="Rectangle 21"/>
          <p:cNvSpPr>
            <a:spLocks noChangeArrowheads="1"/>
          </p:cNvSpPr>
          <p:nvPr/>
        </p:nvSpPr>
        <p:spPr bwMode="auto">
          <a:xfrm>
            <a:off x="782123" y="6091986"/>
            <a:ext cx="774763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ko-KR" altLang="en-US" dirty="0"/>
              <a:t>상기 관련사항에 해당 </a:t>
            </a:r>
            <a:r>
              <a:rPr lang="ko-KR" altLang="en-US" dirty="0" smtClean="0"/>
              <a:t>되는 것이 </a:t>
            </a:r>
            <a:r>
              <a:rPr lang="ko-KR" altLang="en-US" dirty="0"/>
              <a:t>있는 경우 관련서류의 사본을 첨부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941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79437" y="188640"/>
            <a:ext cx="81304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 </a:t>
            </a:r>
            <a:endParaRPr lang="ko-KR" altLang="en-US" sz="105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87841" y="401675"/>
            <a:ext cx="1907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작성방법</a:t>
            </a:r>
            <a:endParaRPr lang="ko-KR" altLang="en-US" sz="16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572001" y="628753"/>
            <a:ext cx="4260278" cy="279967"/>
            <a:chOff x="3804920" y="546463"/>
            <a:chExt cx="3579949" cy="289560"/>
          </a:xfrm>
        </p:grpSpPr>
        <p:sp>
          <p:nvSpPr>
            <p:cNvPr id="7" name="양쪽 모서리가 둥근 사각형 6"/>
            <p:cNvSpPr/>
            <p:nvPr/>
          </p:nvSpPr>
          <p:spPr>
            <a:xfrm>
              <a:off x="6404429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>
              <a:off x="5537926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DDC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>
              <a:off x="4671423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88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0" name="양쪽 모서리가 둥근 사각형 9"/>
            <p:cNvSpPr/>
            <p:nvPr/>
          </p:nvSpPr>
          <p:spPr>
            <a:xfrm>
              <a:off x="3804920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353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5652120" y="620688"/>
            <a:ext cx="11667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02 </a:t>
            </a:r>
            <a:r>
              <a:rPr lang="ko-KR" altLang="en-US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구</a:t>
            </a:r>
            <a:r>
              <a:rPr lang="ko-KR" altLang="en-US" sz="11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성</a:t>
            </a:r>
            <a:endParaRPr lang="en-US" altLang="ko-KR" sz="1100" b="1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56308" y="1450578"/>
            <a:ext cx="6432016" cy="432048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43608" y="1450578"/>
            <a:ext cx="1728192" cy="43204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367704" y="1425128"/>
            <a:ext cx="1080000" cy="4124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+mn-ea"/>
              </a:rPr>
              <a:t>회사명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61810" y="1481087"/>
            <a:ext cx="4284476" cy="3323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dirty="0" smtClean="0">
                <a:latin typeface="맑은 고딕" pitchFamily="50" charset="-127"/>
                <a:ea typeface="맑은 고딕" pitchFamily="50" charset="-127"/>
              </a:rPr>
              <a:t>더 </a:t>
            </a:r>
            <a:r>
              <a:rPr kumimoji="1" lang="ko-KR" altLang="en-US" sz="1200" b="1" dirty="0" err="1" smtClean="0">
                <a:latin typeface="맑은 고딕" pitchFamily="50" charset="-127"/>
                <a:ea typeface="맑은 고딕" pitchFamily="50" charset="-127"/>
              </a:rPr>
              <a:t>임팩트</a:t>
            </a:r>
            <a:r>
              <a:rPr kumimoji="1" lang="ko-KR" altLang="en-US" sz="1200" b="1" dirty="0" smtClean="0">
                <a:latin typeface="맑은 고딕" pitchFamily="50" charset="-127"/>
                <a:ea typeface="맑은 고딕" pitchFamily="50" charset="-127"/>
              </a:rPr>
              <a:t> 컴퍼니 </a:t>
            </a:r>
            <a:r>
              <a:rPr kumimoji="1" lang="en-US" altLang="ko-KR" sz="1200" b="1" dirty="0" smtClean="0">
                <a:latin typeface="맑은 고딕" pitchFamily="50" charset="-127"/>
                <a:ea typeface="맑은 고딕" pitchFamily="50" charset="-127"/>
              </a:rPr>
              <a:t>(PPS). </a:t>
            </a:r>
            <a:endParaRPr lang="ko-KR" altLang="en-US" sz="1200" b="1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056308" y="3214774"/>
            <a:ext cx="6432016" cy="432048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43608" y="3214774"/>
            <a:ext cx="1728192" cy="43204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367704" y="3189324"/>
            <a:ext cx="1080000" cy="4124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+mn-ea"/>
              </a:rPr>
              <a:t>사업분야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61810" y="3245283"/>
            <a:ext cx="4284476" cy="3323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dirty="0" err="1" smtClean="0">
                <a:latin typeface="맑은 고딕" pitchFamily="50" charset="-127"/>
                <a:ea typeface="맑은 고딕" pitchFamily="50" charset="-127"/>
              </a:rPr>
              <a:t>웨어러블</a:t>
            </a:r>
            <a:r>
              <a:rPr kumimoji="1" lang="ko-KR" altLang="en-US" sz="1200" b="1" dirty="0" smtClean="0">
                <a:latin typeface="맑은 고딕" pitchFamily="50" charset="-127"/>
                <a:ea typeface="맑은 고딕" pitchFamily="50" charset="-127"/>
              </a:rPr>
              <a:t> 디바이스 제작 및 </a:t>
            </a:r>
            <a:r>
              <a:rPr kumimoji="1" lang="ko-KR" altLang="en-US" sz="1200" b="1" dirty="0" err="1" smtClean="0">
                <a:latin typeface="맑은 고딕" pitchFamily="50" charset="-127"/>
                <a:ea typeface="맑은 고딕" pitchFamily="50" charset="-127"/>
              </a:rPr>
              <a:t>모바일</a:t>
            </a:r>
            <a:r>
              <a:rPr kumimoji="1" lang="ko-KR" altLang="en-US" sz="12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200" b="1" dirty="0" err="1" smtClean="0">
                <a:latin typeface="맑은 고딕" pitchFamily="50" charset="-127"/>
                <a:ea typeface="맑은 고딕" pitchFamily="50" charset="-127"/>
              </a:rPr>
              <a:t>앱</a:t>
            </a:r>
            <a:r>
              <a:rPr kumimoji="1" lang="ko-KR" altLang="en-US" sz="1200" b="1" dirty="0" smtClean="0">
                <a:latin typeface="맑은 고딕" pitchFamily="50" charset="-127"/>
                <a:ea typeface="맑은 고딕" pitchFamily="50" charset="-127"/>
              </a:rPr>
              <a:t> 개발</a:t>
            </a:r>
            <a:endParaRPr lang="ko-KR" altLang="en-US" sz="1200" b="1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56308" y="2026642"/>
            <a:ext cx="6432016" cy="432048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43608" y="2026642"/>
            <a:ext cx="1728192" cy="43204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367704" y="2001192"/>
            <a:ext cx="1080000" cy="4124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+mn-ea"/>
              </a:rPr>
              <a:t>대표이사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61810" y="2070391"/>
            <a:ext cx="4284476" cy="3059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dirty="0" smtClean="0">
                <a:latin typeface="맑은 고딕" pitchFamily="50" charset="-127"/>
                <a:ea typeface="맑은 고딕" pitchFamily="50" charset="-127"/>
              </a:rPr>
              <a:t>이 </a:t>
            </a:r>
            <a:r>
              <a:rPr kumimoji="1" lang="en-US" altLang="ko-KR" sz="1200" b="1" dirty="0" smtClean="0">
                <a:latin typeface="맑은 고딕" pitchFamily="50" charset="-127"/>
                <a:ea typeface="맑은 고딕" pitchFamily="50" charset="-127"/>
              </a:rPr>
              <a:t>OO</a:t>
            </a:r>
            <a:endParaRPr lang="ko-KR" altLang="en-US" sz="120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056308" y="2602706"/>
            <a:ext cx="6432016" cy="432048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043608" y="2602706"/>
            <a:ext cx="1728192" cy="43204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367704" y="2577256"/>
            <a:ext cx="1080000" cy="4124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+mn-ea"/>
              </a:rPr>
              <a:t>설립연도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61810" y="2633215"/>
            <a:ext cx="4284476" cy="3323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dirty="0" smtClean="0">
                <a:latin typeface="맑은 고딕" pitchFamily="50" charset="-127"/>
                <a:ea typeface="맑은 고딕" pitchFamily="50" charset="-127"/>
              </a:rPr>
              <a:t>2019</a:t>
            </a:r>
            <a:r>
              <a:rPr kumimoji="1" lang="ko-KR" altLang="en-US" sz="1200" b="1" dirty="0" smtClean="0">
                <a:latin typeface="맑은 고딕" pitchFamily="50" charset="-127"/>
                <a:ea typeface="맑은 고딕" pitchFamily="50" charset="-127"/>
              </a:rPr>
              <a:t>년 </a:t>
            </a:r>
            <a:r>
              <a:rPr kumimoji="1" lang="en-US" altLang="ko-KR" sz="1200" b="1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1" lang="ko-KR" altLang="en-US" sz="1200" b="1" dirty="0" smtClean="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1" lang="en-US" altLang="ko-KR" sz="1200" b="1" dirty="0" smtClean="0">
                <a:latin typeface="맑은 고딕" pitchFamily="50" charset="-127"/>
                <a:ea typeface="맑은 고딕" pitchFamily="50" charset="-127"/>
              </a:rPr>
              <a:t>19</a:t>
            </a:r>
            <a:r>
              <a:rPr kumimoji="1" lang="ko-KR" altLang="en-US" sz="1200" b="1" dirty="0" smtClean="0">
                <a:latin typeface="맑은 고딕" pitchFamily="50" charset="-127"/>
                <a:ea typeface="맑은 고딕" pitchFamily="50" charset="-127"/>
              </a:rPr>
              <a:t>일</a:t>
            </a:r>
            <a:endParaRPr lang="ko-KR" altLang="en-US" sz="1200" b="1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56308" y="3826842"/>
            <a:ext cx="6432016" cy="432048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ko-KR" altLang="en-US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043608" y="3826842"/>
            <a:ext cx="1728192" cy="43204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367704" y="3801392"/>
            <a:ext cx="1080000" cy="4124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+mn-ea"/>
              </a:rPr>
              <a:t>본사주소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61810" y="3857351"/>
            <a:ext cx="4284476" cy="3323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dirty="0" smtClean="0">
                <a:latin typeface="맑은 고딕" pitchFamily="50" charset="-127"/>
                <a:ea typeface="맑은 고딕" pitchFamily="50" charset="-127"/>
              </a:rPr>
              <a:t>서울시 중구 의주로 </a:t>
            </a:r>
            <a:r>
              <a:rPr kumimoji="1" lang="en-US" altLang="ko-KR" sz="1200" b="1" dirty="0" smtClean="0">
                <a:latin typeface="맑은 고딕" pitchFamily="50" charset="-127"/>
                <a:ea typeface="맑은 고딕" pitchFamily="50" charset="-127"/>
              </a:rPr>
              <a:t>21</a:t>
            </a:r>
            <a:r>
              <a:rPr kumimoji="1" lang="ko-KR" altLang="en-US" sz="1200" b="1" dirty="0" err="1" smtClean="0">
                <a:latin typeface="맑은 고딕" pitchFamily="50" charset="-127"/>
                <a:ea typeface="맑은 고딕" pitchFamily="50" charset="-127"/>
              </a:rPr>
              <a:t>번길</a:t>
            </a:r>
            <a:r>
              <a:rPr kumimoji="1" lang="ko-KR" altLang="en-US" sz="12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1200" b="1" dirty="0" smtClean="0">
                <a:latin typeface="맑은 고딕" pitchFamily="50" charset="-127"/>
                <a:ea typeface="맑은 고딕" pitchFamily="50" charset="-127"/>
              </a:rPr>
              <a:t>17 2</a:t>
            </a:r>
            <a:r>
              <a:rPr kumimoji="1" lang="ko-KR" altLang="en-US" sz="1200" b="1" dirty="0" smtClean="0">
                <a:latin typeface="맑은 고딕" pitchFamily="50" charset="-127"/>
                <a:ea typeface="맑은 고딕" pitchFamily="50" charset="-127"/>
              </a:rPr>
              <a:t>층</a:t>
            </a:r>
            <a:endParaRPr lang="ko-KR" altLang="en-US" sz="1200" b="1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1056308" y="4474914"/>
            <a:ext cx="6432016" cy="432048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1043608" y="4474914"/>
            <a:ext cx="1728192" cy="43204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367704" y="4449464"/>
            <a:ext cx="1080000" cy="4124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+mn-ea"/>
              </a:rPr>
              <a:t>대표번호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61810" y="4505423"/>
            <a:ext cx="4284476" cy="3323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dirty="0" smtClean="0">
                <a:latin typeface="맑은 고딕" pitchFamily="50" charset="-127"/>
                <a:ea typeface="맑은 고딕" pitchFamily="50" charset="-127"/>
              </a:rPr>
              <a:t>TEL.  02-311-2907      FAX. 02-898-2907</a:t>
            </a:r>
            <a:endParaRPr lang="ko-KR" altLang="en-US" sz="1200" b="1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1056308" y="5086982"/>
            <a:ext cx="6432016" cy="432048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ko-KR" altLang="en-US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1043608" y="5086982"/>
            <a:ext cx="1728192" cy="43204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367704" y="5061532"/>
            <a:ext cx="1080000" cy="4124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+mn-ea"/>
              </a:rPr>
              <a:t>홈페이지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861810" y="5130731"/>
            <a:ext cx="4284476" cy="3059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dirty="0" smtClean="0">
                <a:latin typeface="맑은 고딕" pitchFamily="50" charset="-127"/>
                <a:ea typeface="맑은 고딕" pitchFamily="50" charset="-127"/>
              </a:rPr>
              <a:t>www.pptss.co.kr</a:t>
            </a:r>
            <a:endParaRPr lang="ko-KR" altLang="en-US" sz="1200" b="1" dirty="0"/>
          </a:p>
        </p:txBody>
      </p:sp>
      <p:grpSp>
        <p:nvGrpSpPr>
          <p:cNvPr id="40" name="그룹 39"/>
          <p:cNvGrpSpPr/>
          <p:nvPr/>
        </p:nvGrpSpPr>
        <p:grpSpPr>
          <a:xfrm>
            <a:off x="7020272" y="3901653"/>
            <a:ext cx="1622425" cy="2479675"/>
            <a:chOff x="7305675" y="4079875"/>
            <a:chExt cx="1622425" cy="2479675"/>
          </a:xfrm>
        </p:grpSpPr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7969250" y="4079875"/>
              <a:ext cx="958850" cy="962025"/>
            </a:xfrm>
            <a:custGeom>
              <a:avLst/>
              <a:gdLst>
                <a:gd name="T0" fmla="*/ 586 w 604"/>
                <a:gd name="T1" fmla="*/ 200 h 606"/>
                <a:gd name="T2" fmla="*/ 560 w 604"/>
                <a:gd name="T3" fmla="*/ 144 h 606"/>
                <a:gd name="T4" fmla="*/ 522 w 604"/>
                <a:gd name="T5" fmla="*/ 96 h 606"/>
                <a:gd name="T6" fmla="*/ 478 w 604"/>
                <a:gd name="T7" fmla="*/ 58 h 606"/>
                <a:gd name="T8" fmla="*/ 428 w 604"/>
                <a:gd name="T9" fmla="*/ 28 h 606"/>
                <a:gd name="T10" fmla="*/ 374 w 604"/>
                <a:gd name="T11" fmla="*/ 10 h 606"/>
                <a:gd name="T12" fmla="*/ 316 w 604"/>
                <a:gd name="T13" fmla="*/ 0 h 606"/>
                <a:gd name="T14" fmla="*/ 256 w 604"/>
                <a:gd name="T15" fmla="*/ 4 h 606"/>
                <a:gd name="T16" fmla="*/ 198 w 604"/>
                <a:gd name="T17" fmla="*/ 20 h 606"/>
                <a:gd name="T18" fmla="*/ 168 w 604"/>
                <a:gd name="T19" fmla="*/ 32 h 606"/>
                <a:gd name="T20" fmla="*/ 118 w 604"/>
                <a:gd name="T21" fmla="*/ 64 h 606"/>
                <a:gd name="T22" fmla="*/ 74 w 604"/>
                <a:gd name="T23" fmla="*/ 104 h 606"/>
                <a:gd name="T24" fmla="*/ 40 w 604"/>
                <a:gd name="T25" fmla="*/ 150 h 606"/>
                <a:gd name="T26" fmla="*/ 16 w 604"/>
                <a:gd name="T27" fmla="*/ 204 h 606"/>
                <a:gd name="T28" fmla="*/ 2 w 604"/>
                <a:gd name="T29" fmla="*/ 260 h 606"/>
                <a:gd name="T30" fmla="*/ 0 w 604"/>
                <a:gd name="T31" fmla="*/ 318 h 606"/>
                <a:gd name="T32" fmla="*/ 8 w 604"/>
                <a:gd name="T33" fmla="*/ 378 h 606"/>
                <a:gd name="T34" fmla="*/ 18 w 604"/>
                <a:gd name="T35" fmla="*/ 408 h 606"/>
                <a:gd name="T36" fmla="*/ 44 w 604"/>
                <a:gd name="T37" fmla="*/ 464 h 606"/>
                <a:gd name="T38" fmla="*/ 80 w 604"/>
                <a:gd name="T39" fmla="*/ 510 h 606"/>
                <a:gd name="T40" fmla="*/ 124 w 604"/>
                <a:gd name="T41" fmla="*/ 548 h 606"/>
                <a:gd name="T42" fmla="*/ 174 w 604"/>
                <a:gd name="T43" fmla="*/ 578 h 606"/>
                <a:gd name="T44" fmla="*/ 230 w 604"/>
                <a:gd name="T45" fmla="*/ 598 h 606"/>
                <a:gd name="T46" fmla="*/ 288 w 604"/>
                <a:gd name="T47" fmla="*/ 606 h 606"/>
                <a:gd name="T48" fmla="*/ 346 w 604"/>
                <a:gd name="T49" fmla="*/ 602 h 606"/>
                <a:gd name="T50" fmla="*/ 406 w 604"/>
                <a:gd name="T51" fmla="*/ 588 h 606"/>
                <a:gd name="T52" fmla="*/ 434 w 604"/>
                <a:gd name="T53" fmla="*/ 576 h 606"/>
                <a:gd name="T54" fmla="*/ 486 w 604"/>
                <a:gd name="T55" fmla="*/ 544 h 606"/>
                <a:gd name="T56" fmla="*/ 528 w 604"/>
                <a:gd name="T57" fmla="*/ 504 h 606"/>
                <a:gd name="T58" fmla="*/ 564 w 604"/>
                <a:gd name="T59" fmla="*/ 456 h 606"/>
                <a:gd name="T60" fmla="*/ 588 w 604"/>
                <a:gd name="T61" fmla="*/ 404 h 606"/>
                <a:gd name="T62" fmla="*/ 602 w 604"/>
                <a:gd name="T63" fmla="*/ 348 h 606"/>
                <a:gd name="T64" fmla="*/ 604 w 604"/>
                <a:gd name="T65" fmla="*/ 288 h 606"/>
                <a:gd name="T66" fmla="*/ 596 w 604"/>
                <a:gd name="T67" fmla="*/ 228 h 606"/>
                <a:gd name="T68" fmla="*/ 586 w 604"/>
                <a:gd name="T69" fmla="*/ 200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4" h="606">
                  <a:moveTo>
                    <a:pt x="586" y="200"/>
                  </a:moveTo>
                  <a:lnTo>
                    <a:pt x="586" y="200"/>
                  </a:lnTo>
                  <a:lnTo>
                    <a:pt x="574" y="170"/>
                  </a:lnTo>
                  <a:lnTo>
                    <a:pt x="560" y="144"/>
                  </a:lnTo>
                  <a:lnTo>
                    <a:pt x="542" y="120"/>
                  </a:lnTo>
                  <a:lnTo>
                    <a:pt x="522" y="96"/>
                  </a:lnTo>
                  <a:lnTo>
                    <a:pt x="502" y="76"/>
                  </a:lnTo>
                  <a:lnTo>
                    <a:pt x="478" y="58"/>
                  </a:lnTo>
                  <a:lnTo>
                    <a:pt x="454" y="42"/>
                  </a:lnTo>
                  <a:lnTo>
                    <a:pt x="428" y="28"/>
                  </a:lnTo>
                  <a:lnTo>
                    <a:pt x="402" y="18"/>
                  </a:lnTo>
                  <a:lnTo>
                    <a:pt x="374" y="10"/>
                  </a:lnTo>
                  <a:lnTo>
                    <a:pt x="346" y="4"/>
                  </a:lnTo>
                  <a:lnTo>
                    <a:pt x="316" y="0"/>
                  </a:lnTo>
                  <a:lnTo>
                    <a:pt x="286" y="0"/>
                  </a:lnTo>
                  <a:lnTo>
                    <a:pt x="256" y="4"/>
                  </a:lnTo>
                  <a:lnTo>
                    <a:pt x="226" y="10"/>
                  </a:lnTo>
                  <a:lnTo>
                    <a:pt x="198" y="20"/>
                  </a:lnTo>
                  <a:lnTo>
                    <a:pt x="198" y="20"/>
                  </a:lnTo>
                  <a:lnTo>
                    <a:pt x="168" y="32"/>
                  </a:lnTo>
                  <a:lnTo>
                    <a:pt x="142" y="46"/>
                  </a:lnTo>
                  <a:lnTo>
                    <a:pt x="118" y="64"/>
                  </a:lnTo>
                  <a:lnTo>
                    <a:pt x="94" y="82"/>
                  </a:lnTo>
                  <a:lnTo>
                    <a:pt x="74" y="104"/>
                  </a:lnTo>
                  <a:lnTo>
                    <a:pt x="56" y="126"/>
                  </a:lnTo>
                  <a:lnTo>
                    <a:pt x="40" y="150"/>
                  </a:lnTo>
                  <a:lnTo>
                    <a:pt x="26" y="176"/>
                  </a:lnTo>
                  <a:lnTo>
                    <a:pt x="16" y="204"/>
                  </a:lnTo>
                  <a:lnTo>
                    <a:pt x="8" y="232"/>
                  </a:lnTo>
                  <a:lnTo>
                    <a:pt x="2" y="260"/>
                  </a:lnTo>
                  <a:lnTo>
                    <a:pt x="0" y="290"/>
                  </a:lnTo>
                  <a:lnTo>
                    <a:pt x="0" y="318"/>
                  </a:lnTo>
                  <a:lnTo>
                    <a:pt x="2" y="348"/>
                  </a:lnTo>
                  <a:lnTo>
                    <a:pt x="8" y="378"/>
                  </a:lnTo>
                  <a:lnTo>
                    <a:pt x="18" y="408"/>
                  </a:lnTo>
                  <a:lnTo>
                    <a:pt x="18" y="408"/>
                  </a:lnTo>
                  <a:lnTo>
                    <a:pt x="30" y="436"/>
                  </a:lnTo>
                  <a:lnTo>
                    <a:pt x="44" y="464"/>
                  </a:lnTo>
                  <a:lnTo>
                    <a:pt x="62" y="488"/>
                  </a:lnTo>
                  <a:lnTo>
                    <a:pt x="80" y="510"/>
                  </a:lnTo>
                  <a:lnTo>
                    <a:pt x="102" y="530"/>
                  </a:lnTo>
                  <a:lnTo>
                    <a:pt x="124" y="548"/>
                  </a:lnTo>
                  <a:lnTo>
                    <a:pt x="148" y="564"/>
                  </a:lnTo>
                  <a:lnTo>
                    <a:pt x="174" y="578"/>
                  </a:lnTo>
                  <a:lnTo>
                    <a:pt x="202" y="590"/>
                  </a:lnTo>
                  <a:lnTo>
                    <a:pt x="230" y="598"/>
                  </a:lnTo>
                  <a:lnTo>
                    <a:pt x="258" y="604"/>
                  </a:lnTo>
                  <a:lnTo>
                    <a:pt x="288" y="606"/>
                  </a:lnTo>
                  <a:lnTo>
                    <a:pt x="316" y="606"/>
                  </a:lnTo>
                  <a:lnTo>
                    <a:pt x="346" y="602"/>
                  </a:lnTo>
                  <a:lnTo>
                    <a:pt x="376" y="596"/>
                  </a:lnTo>
                  <a:lnTo>
                    <a:pt x="406" y="588"/>
                  </a:lnTo>
                  <a:lnTo>
                    <a:pt x="406" y="588"/>
                  </a:lnTo>
                  <a:lnTo>
                    <a:pt x="434" y="576"/>
                  </a:lnTo>
                  <a:lnTo>
                    <a:pt x="462" y="560"/>
                  </a:lnTo>
                  <a:lnTo>
                    <a:pt x="486" y="544"/>
                  </a:lnTo>
                  <a:lnTo>
                    <a:pt x="508" y="524"/>
                  </a:lnTo>
                  <a:lnTo>
                    <a:pt x="528" y="504"/>
                  </a:lnTo>
                  <a:lnTo>
                    <a:pt x="548" y="480"/>
                  </a:lnTo>
                  <a:lnTo>
                    <a:pt x="564" y="456"/>
                  </a:lnTo>
                  <a:lnTo>
                    <a:pt x="576" y="430"/>
                  </a:lnTo>
                  <a:lnTo>
                    <a:pt x="588" y="404"/>
                  </a:lnTo>
                  <a:lnTo>
                    <a:pt x="596" y="376"/>
                  </a:lnTo>
                  <a:lnTo>
                    <a:pt x="602" y="348"/>
                  </a:lnTo>
                  <a:lnTo>
                    <a:pt x="604" y="318"/>
                  </a:lnTo>
                  <a:lnTo>
                    <a:pt x="604" y="288"/>
                  </a:lnTo>
                  <a:lnTo>
                    <a:pt x="602" y="258"/>
                  </a:lnTo>
                  <a:lnTo>
                    <a:pt x="596" y="228"/>
                  </a:lnTo>
                  <a:lnTo>
                    <a:pt x="586" y="200"/>
                  </a:lnTo>
                  <a:lnTo>
                    <a:pt x="586" y="200"/>
                  </a:lnTo>
                  <a:close/>
                </a:path>
              </a:pathLst>
            </a:custGeom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grpSp>
          <p:nvGrpSpPr>
            <p:cNvPr id="42" name="그룹 41"/>
            <p:cNvGrpSpPr/>
            <p:nvPr/>
          </p:nvGrpSpPr>
          <p:grpSpPr>
            <a:xfrm>
              <a:off x="8118475" y="4184650"/>
              <a:ext cx="669925" cy="781050"/>
              <a:chOff x="8118475" y="4184650"/>
              <a:chExt cx="669925" cy="781050"/>
            </a:xfrm>
          </p:grpSpPr>
          <p:sp>
            <p:nvSpPr>
              <p:cNvPr id="49" name="Freeform 8"/>
              <p:cNvSpPr>
                <a:spLocks/>
              </p:cNvSpPr>
              <p:nvPr/>
            </p:nvSpPr>
            <p:spPr bwMode="auto">
              <a:xfrm>
                <a:off x="8337550" y="4356100"/>
                <a:ext cx="257175" cy="231775"/>
              </a:xfrm>
              <a:custGeom>
                <a:avLst/>
                <a:gdLst>
                  <a:gd name="T0" fmla="*/ 72 w 162"/>
                  <a:gd name="T1" fmla="*/ 0 h 146"/>
                  <a:gd name="T2" fmla="*/ 72 w 162"/>
                  <a:gd name="T3" fmla="*/ 0 h 146"/>
                  <a:gd name="T4" fmla="*/ 62 w 162"/>
                  <a:gd name="T5" fmla="*/ 0 h 146"/>
                  <a:gd name="T6" fmla="*/ 50 w 162"/>
                  <a:gd name="T7" fmla="*/ 2 h 146"/>
                  <a:gd name="T8" fmla="*/ 40 w 162"/>
                  <a:gd name="T9" fmla="*/ 6 h 146"/>
                  <a:gd name="T10" fmla="*/ 30 w 162"/>
                  <a:gd name="T11" fmla="*/ 10 h 146"/>
                  <a:gd name="T12" fmla="*/ 22 w 162"/>
                  <a:gd name="T13" fmla="*/ 16 h 146"/>
                  <a:gd name="T14" fmla="*/ 14 w 162"/>
                  <a:gd name="T15" fmla="*/ 24 h 146"/>
                  <a:gd name="T16" fmla="*/ 6 w 162"/>
                  <a:gd name="T17" fmla="*/ 32 h 146"/>
                  <a:gd name="T18" fmla="*/ 0 w 162"/>
                  <a:gd name="T19" fmla="*/ 40 h 146"/>
                  <a:gd name="T20" fmla="*/ 0 w 162"/>
                  <a:gd name="T21" fmla="*/ 40 h 146"/>
                  <a:gd name="T22" fmla="*/ 12 w 162"/>
                  <a:gd name="T23" fmla="*/ 32 h 146"/>
                  <a:gd name="T24" fmla="*/ 24 w 162"/>
                  <a:gd name="T25" fmla="*/ 28 h 146"/>
                  <a:gd name="T26" fmla="*/ 38 w 162"/>
                  <a:gd name="T27" fmla="*/ 24 h 146"/>
                  <a:gd name="T28" fmla="*/ 52 w 162"/>
                  <a:gd name="T29" fmla="*/ 22 h 146"/>
                  <a:gd name="T30" fmla="*/ 52 w 162"/>
                  <a:gd name="T31" fmla="*/ 22 h 146"/>
                  <a:gd name="T32" fmla="*/ 70 w 162"/>
                  <a:gd name="T33" fmla="*/ 24 h 146"/>
                  <a:gd name="T34" fmla="*/ 88 w 162"/>
                  <a:gd name="T35" fmla="*/ 28 h 146"/>
                  <a:gd name="T36" fmla="*/ 104 w 162"/>
                  <a:gd name="T37" fmla="*/ 36 h 146"/>
                  <a:gd name="T38" fmla="*/ 118 w 162"/>
                  <a:gd name="T39" fmla="*/ 48 h 146"/>
                  <a:gd name="T40" fmla="*/ 128 w 162"/>
                  <a:gd name="T41" fmla="*/ 60 h 146"/>
                  <a:gd name="T42" fmla="*/ 138 w 162"/>
                  <a:gd name="T43" fmla="*/ 76 h 146"/>
                  <a:gd name="T44" fmla="*/ 144 w 162"/>
                  <a:gd name="T45" fmla="*/ 92 h 146"/>
                  <a:gd name="T46" fmla="*/ 146 w 162"/>
                  <a:gd name="T47" fmla="*/ 112 h 146"/>
                  <a:gd name="T48" fmla="*/ 146 w 162"/>
                  <a:gd name="T49" fmla="*/ 112 h 146"/>
                  <a:gd name="T50" fmla="*/ 144 w 162"/>
                  <a:gd name="T51" fmla="*/ 128 h 146"/>
                  <a:gd name="T52" fmla="*/ 140 w 162"/>
                  <a:gd name="T53" fmla="*/ 146 h 146"/>
                  <a:gd name="T54" fmla="*/ 140 w 162"/>
                  <a:gd name="T55" fmla="*/ 146 h 146"/>
                  <a:gd name="T56" fmla="*/ 150 w 162"/>
                  <a:gd name="T57" fmla="*/ 132 h 146"/>
                  <a:gd name="T58" fmla="*/ 156 w 162"/>
                  <a:gd name="T59" fmla="*/ 118 h 146"/>
                  <a:gd name="T60" fmla="*/ 162 w 162"/>
                  <a:gd name="T61" fmla="*/ 102 h 146"/>
                  <a:gd name="T62" fmla="*/ 162 w 162"/>
                  <a:gd name="T63" fmla="*/ 84 h 146"/>
                  <a:gd name="T64" fmla="*/ 162 w 162"/>
                  <a:gd name="T65" fmla="*/ 84 h 146"/>
                  <a:gd name="T66" fmla="*/ 160 w 162"/>
                  <a:gd name="T67" fmla="*/ 66 h 146"/>
                  <a:gd name="T68" fmla="*/ 154 w 162"/>
                  <a:gd name="T69" fmla="*/ 50 h 146"/>
                  <a:gd name="T70" fmla="*/ 146 w 162"/>
                  <a:gd name="T71" fmla="*/ 36 h 146"/>
                  <a:gd name="T72" fmla="*/ 136 w 162"/>
                  <a:gd name="T73" fmla="*/ 24 h 146"/>
                  <a:gd name="T74" fmla="*/ 122 w 162"/>
                  <a:gd name="T75" fmla="*/ 12 h 146"/>
                  <a:gd name="T76" fmla="*/ 106 w 162"/>
                  <a:gd name="T77" fmla="*/ 6 h 146"/>
                  <a:gd name="T78" fmla="*/ 90 w 162"/>
                  <a:gd name="T79" fmla="*/ 0 h 146"/>
                  <a:gd name="T80" fmla="*/ 72 w 162"/>
                  <a:gd name="T81" fmla="*/ 0 h 146"/>
                  <a:gd name="T82" fmla="*/ 72 w 162"/>
                  <a:gd name="T83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62" h="146">
                    <a:moveTo>
                      <a:pt x="72" y="0"/>
                    </a:moveTo>
                    <a:lnTo>
                      <a:pt x="72" y="0"/>
                    </a:lnTo>
                    <a:lnTo>
                      <a:pt x="62" y="0"/>
                    </a:lnTo>
                    <a:lnTo>
                      <a:pt x="50" y="2"/>
                    </a:lnTo>
                    <a:lnTo>
                      <a:pt x="40" y="6"/>
                    </a:lnTo>
                    <a:lnTo>
                      <a:pt x="30" y="10"/>
                    </a:lnTo>
                    <a:lnTo>
                      <a:pt x="22" y="16"/>
                    </a:lnTo>
                    <a:lnTo>
                      <a:pt x="14" y="24"/>
                    </a:lnTo>
                    <a:lnTo>
                      <a:pt x="6" y="32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12" y="32"/>
                    </a:lnTo>
                    <a:lnTo>
                      <a:pt x="24" y="28"/>
                    </a:lnTo>
                    <a:lnTo>
                      <a:pt x="38" y="24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70" y="24"/>
                    </a:lnTo>
                    <a:lnTo>
                      <a:pt x="88" y="28"/>
                    </a:lnTo>
                    <a:lnTo>
                      <a:pt x="104" y="36"/>
                    </a:lnTo>
                    <a:lnTo>
                      <a:pt x="118" y="48"/>
                    </a:lnTo>
                    <a:lnTo>
                      <a:pt x="128" y="60"/>
                    </a:lnTo>
                    <a:lnTo>
                      <a:pt x="138" y="76"/>
                    </a:lnTo>
                    <a:lnTo>
                      <a:pt x="144" y="92"/>
                    </a:lnTo>
                    <a:lnTo>
                      <a:pt x="146" y="112"/>
                    </a:lnTo>
                    <a:lnTo>
                      <a:pt x="146" y="112"/>
                    </a:lnTo>
                    <a:lnTo>
                      <a:pt x="144" y="128"/>
                    </a:lnTo>
                    <a:lnTo>
                      <a:pt x="140" y="146"/>
                    </a:lnTo>
                    <a:lnTo>
                      <a:pt x="140" y="146"/>
                    </a:lnTo>
                    <a:lnTo>
                      <a:pt x="150" y="132"/>
                    </a:lnTo>
                    <a:lnTo>
                      <a:pt x="156" y="118"/>
                    </a:lnTo>
                    <a:lnTo>
                      <a:pt x="162" y="102"/>
                    </a:lnTo>
                    <a:lnTo>
                      <a:pt x="162" y="84"/>
                    </a:lnTo>
                    <a:lnTo>
                      <a:pt x="162" y="84"/>
                    </a:lnTo>
                    <a:lnTo>
                      <a:pt x="160" y="66"/>
                    </a:lnTo>
                    <a:lnTo>
                      <a:pt x="154" y="50"/>
                    </a:lnTo>
                    <a:lnTo>
                      <a:pt x="146" y="36"/>
                    </a:lnTo>
                    <a:lnTo>
                      <a:pt x="136" y="24"/>
                    </a:lnTo>
                    <a:lnTo>
                      <a:pt x="122" y="12"/>
                    </a:lnTo>
                    <a:lnTo>
                      <a:pt x="106" y="6"/>
                    </a:lnTo>
                    <a:lnTo>
                      <a:pt x="90" y="0"/>
                    </a:lnTo>
                    <a:lnTo>
                      <a:pt x="72" y="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innerShdw blurRad="12700" dist="38100" dir="13500000">
                  <a:prstClr val="black">
                    <a:alpha val="8000"/>
                  </a:prstClr>
                </a:inn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0" name="Freeform 9"/>
              <p:cNvSpPr>
                <a:spLocks/>
              </p:cNvSpPr>
              <p:nvPr/>
            </p:nvSpPr>
            <p:spPr bwMode="auto">
              <a:xfrm>
                <a:off x="8369300" y="4838700"/>
                <a:ext cx="187325" cy="127000"/>
              </a:xfrm>
              <a:custGeom>
                <a:avLst/>
                <a:gdLst>
                  <a:gd name="T0" fmla="*/ 118 w 118"/>
                  <a:gd name="T1" fmla="*/ 10 h 80"/>
                  <a:gd name="T2" fmla="*/ 114 w 118"/>
                  <a:gd name="T3" fmla="*/ 2 h 80"/>
                  <a:gd name="T4" fmla="*/ 106 w 118"/>
                  <a:gd name="T5" fmla="*/ 0 h 80"/>
                  <a:gd name="T6" fmla="*/ 12 w 118"/>
                  <a:gd name="T7" fmla="*/ 2 h 80"/>
                  <a:gd name="T8" fmla="*/ 4 w 118"/>
                  <a:gd name="T9" fmla="*/ 6 h 80"/>
                  <a:gd name="T10" fmla="*/ 0 w 118"/>
                  <a:gd name="T11" fmla="*/ 12 h 80"/>
                  <a:gd name="T12" fmla="*/ 0 w 118"/>
                  <a:gd name="T13" fmla="*/ 16 h 80"/>
                  <a:gd name="T14" fmla="*/ 6 w 118"/>
                  <a:gd name="T15" fmla="*/ 20 h 80"/>
                  <a:gd name="T16" fmla="*/ 10 w 118"/>
                  <a:gd name="T17" fmla="*/ 22 h 80"/>
                  <a:gd name="T18" fmla="*/ 12 w 118"/>
                  <a:gd name="T19" fmla="*/ 32 h 80"/>
                  <a:gd name="T20" fmla="*/ 8 w 118"/>
                  <a:gd name="T21" fmla="*/ 32 h 80"/>
                  <a:gd name="T22" fmla="*/ 2 w 118"/>
                  <a:gd name="T23" fmla="*/ 38 h 80"/>
                  <a:gd name="T24" fmla="*/ 0 w 118"/>
                  <a:gd name="T25" fmla="*/ 42 h 80"/>
                  <a:gd name="T26" fmla="*/ 4 w 118"/>
                  <a:gd name="T27" fmla="*/ 48 h 80"/>
                  <a:gd name="T28" fmla="*/ 12 w 118"/>
                  <a:gd name="T29" fmla="*/ 52 h 80"/>
                  <a:gd name="T30" fmla="*/ 36 w 118"/>
                  <a:gd name="T31" fmla="*/ 60 h 80"/>
                  <a:gd name="T32" fmla="*/ 20 w 118"/>
                  <a:gd name="T33" fmla="*/ 60 h 80"/>
                  <a:gd name="T34" fmla="*/ 14 w 118"/>
                  <a:gd name="T35" fmla="*/ 64 h 80"/>
                  <a:gd name="T36" fmla="*/ 12 w 118"/>
                  <a:gd name="T37" fmla="*/ 72 h 80"/>
                  <a:gd name="T38" fmla="*/ 12 w 118"/>
                  <a:gd name="T39" fmla="*/ 74 h 80"/>
                  <a:gd name="T40" fmla="*/ 18 w 118"/>
                  <a:gd name="T41" fmla="*/ 80 h 80"/>
                  <a:gd name="T42" fmla="*/ 100 w 118"/>
                  <a:gd name="T43" fmla="*/ 78 h 80"/>
                  <a:gd name="T44" fmla="*/ 104 w 118"/>
                  <a:gd name="T45" fmla="*/ 78 h 80"/>
                  <a:gd name="T46" fmla="*/ 110 w 118"/>
                  <a:gd name="T47" fmla="*/ 72 h 80"/>
                  <a:gd name="T48" fmla="*/ 110 w 118"/>
                  <a:gd name="T49" fmla="*/ 68 h 80"/>
                  <a:gd name="T50" fmla="*/ 106 w 118"/>
                  <a:gd name="T51" fmla="*/ 62 h 80"/>
                  <a:gd name="T52" fmla="*/ 100 w 118"/>
                  <a:gd name="T53" fmla="*/ 60 h 80"/>
                  <a:gd name="T54" fmla="*/ 50 w 118"/>
                  <a:gd name="T55" fmla="*/ 50 h 80"/>
                  <a:gd name="T56" fmla="*/ 108 w 118"/>
                  <a:gd name="T57" fmla="*/ 50 h 80"/>
                  <a:gd name="T58" fmla="*/ 116 w 118"/>
                  <a:gd name="T59" fmla="*/ 46 h 80"/>
                  <a:gd name="T60" fmla="*/ 118 w 118"/>
                  <a:gd name="T61" fmla="*/ 38 h 80"/>
                  <a:gd name="T62" fmla="*/ 118 w 118"/>
                  <a:gd name="T63" fmla="*/ 36 h 80"/>
                  <a:gd name="T64" fmla="*/ 112 w 118"/>
                  <a:gd name="T65" fmla="*/ 30 h 80"/>
                  <a:gd name="T66" fmla="*/ 50 w 118"/>
                  <a:gd name="T67" fmla="*/ 30 h 80"/>
                  <a:gd name="T68" fmla="*/ 106 w 118"/>
                  <a:gd name="T69" fmla="*/ 20 h 80"/>
                  <a:gd name="T70" fmla="*/ 112 w 118"/>
                  <a:gd name="T71" fmla="*/ 18 h 80"/>
                  <a:gd name="T72" fmla="*/ 118 w 118"/>
                  <a:gd name="T73" fmla="*/ 14 h 80"/>
                  <a:gd name="T74" fmla="*/ 118 w 118"/>
                  <a:gd name="T75" fmla="*/ 1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8" h="80">
                    <a:moveTo>
                      <a:pt x="118" y="10"/>
                    </a:moveTo>
                    <a:lnTo>
                      <a:pt x="118" y="10"/>
                    </a:lnTo>
                    <a:lnTo>
                      <a:pt x="118" y="6"/>
                    </a:lnTo>
                    <a:lnTo>
                      <a:pt x="114" y="2"/>
                    </a:lnTo>
                    <a:lnTo>
                      <a:pt x="110" y="0"/>
                    </a:lnTo>
                    <a:lnTo>
                      <a:pt x="106" y="0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8" y="2"/>
                    </a:lnTo>
                    <a:lnTo>
                      <a:pt x="4" y="6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18"/>
                    </a:lnTo>
                    <a:lnTo>
                      <a:pt x="6" y="20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26" y="32"/>
                    </a:lnTo>
                    <a:lnTo>
                      <a:pt x="12" y="32"/>
                    </a:lnTo>
                    <a:lnTo>
                      <a:pt x="12" y="32"/>
                    </a:lnTo>
                    <a:lnTo>
                      <a:pt x="8" y="32"/>
                    </a:lnTo>
                    <a:lnTo>
                      <a:pt x="4" y="34"/>
                    </a:lnTo>
                    <a:lnTo>
                      <a:pt x="2" y="38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2" y="46"/>
                    </a:lnTo>
                    <a:lnTo>
                      <a:pt x="4" y="48"/>
                    </a:lnTo>
                    <a:lnTo>
                      <a:pt x="8" y="50"/>
                    </a:lnTo>
                    <a:lnTo>
                      <a:pt x="12" y="52"/>
                    </a:lnTo>
                    <a:lnTo>
                      <a:pt x="20" y="52"/>
                    </a:lnTo>
                    <a:lnTo>
                      <a:pt x="36" y="60"/>
                    </a:lnTo>
                    <a:lnTo>
                      <a:pt x="20" y="60"/>
                    </a:lnTo>
                    <a:lnTo>
                      <a:pt x="20" y="60"/>
                    </a:lnTo>
                    <a:lnTo>
                      <a:pt x="18" y="62"/>
                    </a:lnTo>
                    <a:lnTo>
                      <a:pt x="14" y="64"/>
                    </a:lnTo>
                    <a:lnTo>
                      <a:pt x="12" y="68"/>
                    </a:lnTo>
                    <a:lnTo>
                      <a:pt x="12" y="72"/>
                    </a:lnTo>
                    <a:lnTo>
                      <a:pt x="12" y="72"/>
                    </a:lnTo>
                    <a:lnTo>
                      <a:pt x="12" y="74"/>
                    </a:lnTo>
                    <a:lnTo>
                      <a:pt x="14" y="78"/>
                    </a:lnTo>
                    <a:lnTo>
                      <a:pt x="18" y="80"/>
                    </a:lnTo>
                    <a:lnTo>
                      <a:pt x="22" y="80"/>
                    </a:lnTo>
                    <a:lnTo>
                      <a:pt x="100" y="78"/>
                    </a:lnTo>
                    <a:lnTo>
                      <a:pt x="100" y="78"/>
                    </a:lnTo>
                    <a:lnTo>
                      <a:pt x="104" y="78"/>
                    </a:lnTo>
                    <a:lnTo>
                      <a:pt x="106" y="76"/>
                    </a:lnTo>
                    <a:lnTo>
                      <a:pt x="110" y="72"/>
                    </a:lnTo>
                    <a:lnTo>
                      <a:pt x="110" y="68"/>
                    </a:lnTo>
                    <a:lnTo>
                      <a:pt x="110" y="68"/>
                    </a:lnTo>
                    <a:lnTo>
                      <a:pt x="108" y="64"/>
                    </a:lnTo>
                    <a:lnTo>
                      <a:pt x="106" y="62"/>
                    </a:lnTo>
                    <a:lnTo>
                      <a:pt x="104" y="60"/>
                    </a:lnTo>
                    <a:lnTo>
                      <a:pt x="100" y="60"/>
                    </a:lnTo>
                    <a:lnTo>
                      <a:pt x="60" y="60"/>
                    </a:lnTo>
                    <a:lnTo>
                      <a:pt x="50" y="50"/>
                    </a:lnTo>
                    <a:lnTo>
                      <a:pt x="108" y="50"/>
                    </a:lnTo>
                    <a:lnTo>
                      <a:pt x="108" y="50"/>
                    </a:lnTo>
                    <a:lnTo>
                      <a:pt x="112" y="48"/>
                    </a:lnTo>
                    <a:lnTo>
                      <a:pt x="116" y="46"/>
                    </a:lnTo>
                    <a:lnTo>
                      <a:pt x="118" y="42"/>
                    </a:lnTo>
                    <a:lnTo>
                      <a:pt x="118" y="38"/>
                    </a:lnTo>
                    <a:lnTo>
                      <a:pt x="118" y="38"/>
                    </a:lnTo>
                    <a:lnTo>
                      <a:pt x="118" y="36"/>
                    </a:lnTo>
                    <a:lnTo>
                      <a:pt x="116" y="32"/>
                    </a:lnTo>
                    <a:lnTo>
                      <a:pt x="112" y="30"/>
                    </a:lnTo>
                    <a:lnTo>
                      <a:pt x="106" y="30"/>
                    </a:lnTo>
                    <a:lnTo>
                      <a:pt x="50" y="30"/>
                    </a:lnTo>
                    <a:lnTo>
                      <a:pt x="40" y="22"/>
                    </a:lnTo>
                    <a:lnTo>
                      <a:pt x="106" y="20"/>
                    </a:lnTo>
                    <a:lnTo>
                      <a:pt x="106" y="20"/>
                    </a:lnTo>
                    <a:lnTo>
                      <a:pt x="112" y="18"/>
                    </a:lnTo>
                    <a:lnTo>
                      <a:pt x="114" y="16"/>
                    </a:lnTo>
                    <a:lnTo>
                      <a:pt x="118" y="14"/>
                    </a:lnTo>
                    <a:lnTo>
                      <a:pt x="118" y="10"/>
                    </a:lnTo>
                    <a:lnTo>
                      <a:pt x="118" y="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innerShdw blurRad="12700" dist="38100" dir="13500000">
                  <a:prstClr val="black">
                    <a:alpha val="8000"/>
                  </a:prstClr>
                </a:inn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1" name="Freeform 10"/>
              <p:cNvSpPr>
                <a:spLocks/>
              </p:cNvSpPr>
              <p:nvPr/>
            </p:nvSpPr>
            <p:spPr bwMode="auto">
              <a:xfrm>
                <a:off x="8432800" y="4184650"/>
                <a:ext cx="31750" cy="76200"/>
              </a:xfrm>
              <a:custGeom>
                <a:avLst/>
                <a:gdLst>
                  <a:gd name="T0" fmla="*/ 10 w 20"/>
                  <a:gd name="T1" fmla="*/ 48 h 48"/>
                  <a:gd name="T2" fmla="*/ 10 w 20"/>
                  <a:gd name="T3" fmla="*/ 48 h 48"/>
                  <a:gd name="T4" fmla="*/ 14 w 20"/>
                  <a:gd name="T5" fmla="*/ 48 h 48"/>
                  <a:gd name="T6" fmla="*/ 18 w 20"/>
                  <a:gd name="T7" fmla="*/ 46 h 48"/>
                  <a:gd name="T8" fmla="*/ 20 w 20"/>
                  <a:gd name="T9" fmla="*/ 42 h 48"/>
                  <a:gd name="T10" fmla="*/ 20 w 20"/>
                  <a:gd name="T11" fmla="*/ 38 h 48"/>
                  <a:gd name="T12" fmla="*/ 20 w 20"/>
                  <a:gd name="T13" fmla="*/ 10 h 48"/>
                  <a:gd name="T14" fmla="*/ 20 w 20"/>
                  <a:gd name="T15" fmla="*/ 10 h 48"/>
                  <a:gd name="T16" fmla="*/ 18 w 20"/>
                  <a:gd name="T17" fmla="*/ 6 h 48"/>
                  <a:gd name="T18" fmla="*/ 16 w 20"/>
                  <a:gd name="T19" fmla="*/ 2 h 48"/>
                  <a:gd name="T20" fmla="*/ 12 w 20"/>
                  <a:gd name="T21" fmla="*/ 0 h 48"/>
                  <a:gd name="T22" fmla="*/ 10 w 20"/>
                  <a:gd name="T23" fmla="*/ 0 h 48"/>
                  <a:gd name="T24" fmla="*/ 10 w 20"/>
                  <a:gd name="T25" fmla="*/ 0 h 48"/>
                  <a:gd name="T26" fmla="*/ 6 w 20"/>
                  <a:gd name="T27" fmla="*/ 0 h 48"/>
                  <a:gd name="T28" fmla="*/ 2 w 20"/>
                  <a:gd name="T29" fmla="*/ 2 h 48"/>
                  <a:gd name="T30" fmla="*/ 0 w 20"/>
                  <a:gd name="T31" fmla="*/ 6 h 48"/>
                  <a:gd name="T32" fmla="*/ 0 w 20"/>
                  <a:gd name="T33" fmla="*/ 10 h 48"/>
                  <a:gd name="T34" fmla="*/ 0 w 20"/>
                  <a:gd name="T35" fmla="*/ 40 h 48"/>
                  <a:gd name="T36" fmla="*/ 0 w 20"/>
                  <a:gd name="T37" fmla="*/ 40 h 48"/>
                  <a:gd name="T38" fmla="*/ 0 w 20"/>
                  <a:gd name="T39" fmla="*/ 42 h 48"/>
                  <a:gd name="T40" fmla="*/ 4 w 20"/>
                  <a:gd name="T41" fmla="*/ 46 h 48"/>
                  <a:gd name="T42" fmla="*/ 6 w 20"/>
                  <a:gd name="T43" fmla="*/ 48 h 48"/>
                  <a:gd name="T44" fmla="*/ 10 w 20"/>
                  <a:gd name="T45" fmla="*/ 48 h 48"/>
                  <a:gd name="T46" fmla="*/ 10 w 20"/>
                  <a:gd name="T47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0" h="48">
                    <a:moveTo>
                      <a:pt x="10" y="48"/>
                    </a:moveTo>
                    <a:lnTo>
                      <a:pt x="10" y="48"/>
                    </a:lnTo>
                    <a:lnTo>
                      <a:pt x="14" y="48"/>
                    </a:lnTo>
                    <a:lnTo>
                      <a:pt x="18" y="46"/>
                    </a:lnTo>
                    <a:lnTo>
                      <a:pt x="20" y="42"/>
                    </a:lnTo>
                    <a:lnTo>
                      <a:pt x="20" y="38"/>
                    </a:lnTo>
                    <a:lnTo>
                      <a:pt x="20" y="10"/>
                    </a:lnTo>
                    <a:lnTo>
                      <a:pt x="20" y="10"/>
                    </a:lnTo>
                    <a:lnTo>
                      <a:pt x="18" y="6"/>
                    </a:lnTo>
                    <a:lnTo>
                      <a:pt x="16" y="2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42"/>
                    </a:lnTo>
                    <a:lnTo>
                      <a:pt x="4" y="46"/>
                    </a:lnTo>
                    <a:lnTo>
                      <a:pt x="6" y="48"/>
                    </a:lnTo>
                    <a:lnTo>
                      <a:pt x="10" y="48"/>
                    </a:lnTo>
                    <a:lnTo>
                      <a:pt x="10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innerShdw blurRad="12700" dist="38100" dir="13500000">
                  <a:prstClr val="black">
                    <a:alpha val="8000"/>
                  </a:prstClr>
                </a:inn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2" name="Freeform 11"/>
              <p:cNvSpPr>
                <a:spLocks/>
              </p:cNvSpPr>
              <p:nvPr/>
            </p:nvSpPr>
            <p:spPr bwMode="auto">
              <a:xfrm>
                <a:off x="8636000" y="4222750"/>
                <a:ext cx="63500" cy="66675"/>
              </a:xfrm>
              <a:custGeom>
                <a:avLst/>
                <a:gdLst>
                  <a:gd name="T0" fmla="*/ 22 w 40"/>
                  <a:gd name="T1" fmla="*/ 4 h 42"/>
                  <a:gd name="T2" fmla="*/ 2 w 40"/>
                  <a:gd name="T3" fmla="*/ 24 h 42"/>
                  <a:gd name="T4" fmla="*/ 2 w 40"/>
                  <a:gd name="T5" fmla="*/ 24 h 42"/>
                  <a:gd name="T6" fmla="*/ 0 w 40"/>
                  <a:gd name="T7" fmla="*/ 28 h 42"/>
                  <a:gd name="T8" fmla="*/ 0 w 40"/>
                  <a:gd name="T9" fmla="*/ 32 h 42"/>
                  <a:gd name="T10" fmla="*/ 0 w 40"/>
                  <a:gd name="T11" fmla="*/ 36 h 42"/>
                  <a:gd name="T12" fmla="*/ 2 w 40"/>
                  <a:gd name="T13" fmla="*/ 38 h 42"/>
                  <a:gd name="T14" fmla="*/ 2 w 40"/>
                  <a:gd name="T15" fmla="*/ 38 h 42"/>
                  <a:gd name="T16" fmla="*/ 6 w 40"/>
                  <a:gd name="T17" fmla="*/ 40 h 42"/>
                  <a:gd name="T18" fmla="*/ 10 w 40"/>
                  <a:gd name="T19" fmla="*/ 42 h 42"/>
                  <a:gd name="T20" fmla="*/ 14 w 40"/>
                  <a:gd name="T21" fmla="*/ 40 h 42"/>
                  <a:gd name="T22" fmla="*/ 16 w 40"/>
                  <a:gd name="T23" fmla="*/ 38 h 42"/>
                  <a:gd name="T24" fmla="*/ 36 w 40"/>
                  <a:gd name="T25" fmla="*/ 16 h 42"/>
                  <a:gd name="T26" fmla="*/ 36 w 40"/>
                  <a:gd name="T27" fmla="*/ 16 h 42"/>
                  <a:gd name="T28" fmla="*/ 38 w 40"/>
                  <a:gd name="T29" fmla="*/ 14 h 42"/>
                  <a:gd name="T30" fmla="*/ 40 w 40"/>
                  <a:gd name="T31" fmla="*/ 10 h 42"/>
                  <a:gd name="T32" fmla="*/ 38 w 40"/>
                  <a:gd name="T33" fmla="*/ 6 h 42"/>
                  <a:gd name="T34" fmla="*/ 36 w 40"/>
                  <a:gd name="T35" fmla="*/ 4 h 42"/>
                  <a:gd name="T36" fmla="*/ 36 w 40"/>
                  <a:gd name="T37" fmla="*/ 4 h 42"/>
                  <a:gd name="T38" fmla="*/ 34 w 40"/>
                  <a:gd name="T39" fmla="*/ 0 h 42"/>
                  <a:gd name="T40" fmla="*/ 30 w 40"/>
                  <a:gd name="T41" fmla="*/ 0 h 42"/>
                  <a:gd name="T42" fmla="*/ 26 w 40"/>
                  <a:gd name="T43" fmla="*/ 2 h 42"/>
                  <a:gd name="T44" fmla="*/ 22 w 40"/>
                  <a:gd name="T45" fmla="*/ 4 h 42"/>
                  <a:gd name="T46" fmla="*/ 22 w 40"/>
                  <a:gd name="T47" fmla="*/ 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0" h="42">
                    <a:moveTo>
                      <a:pt x="22" y="4"/>
                    </a:moveTo>
                    <a:lnTo>
                      <a:pt x="2" y="24"/>
                    </a:lnTo>
                    <a:lnTo>
                      <a:pt x="2" y="24"/>
                    </a:lnTo>
                    <a:lnTo>
                      <a:pt x="0" y="28"/>
                    </a:lnTo>
                    <a:lnTo>
                      <a:pt x="0" y="32"/>
                    </a:lnTo>
                    <a:lnTo>
                      <a:pt x="0" y="36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6" y="40"/>
                    </a:lnTo>
                    <a:lnTo>
                      <a:pt x="10" y="42"/>
                    </a:lnTo>
                    <a:lnTo>
                      <a:pt x="14" y="40"/>
                    </a:lnTo>
                    <a:lnTo>
                      <a:pt x="16" y="38"/>
                    </a:lnTo>
                    <a:lnTo>
                      <a:pt x="36" y="16"/>
                    </a:lnTo>
                    <a:lnTo>
                      <a:pt x="36" y="16"/>
                    </a:lnTo>
                    <a:lnTo>
                      <a:pt x="38" y="14"/>
                    </a:lnTo>
                    <a:lnTo>
                      <a:pt x="40" y="10"/>
                    </a:lnTo>
                    <a:lnTo>
                      <a:pt x="38" y="6"/>
                    </a:lnTo>
                    <a:lnTo>
                      <a:pt x="36" y="4"/>
                    </a:lnTo>
                    <a:lnTo>
                      <a:pt x="36" y="4"/>
                    </a:lnTo>
                    <a:lnTo>
                      <a:pt x="34" y="0"/>
                    </a:lnTo>
                    <a:lnTo>
                      <a:pt x="30" y="0"/>
                    </a:lnTo>
                    <a:lnTo>
                      <a:pt x="26" y="2"/>
                    </a:lnTo>
                    <a:lnTo>
                      <a:pt x="22" y="4"/>
                    </a:lnTo>
                    <a:lnTo>
                      <a:pt x="2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innerShdw blurRad="12700" dist="38100" dir="13500000">
                  <a:prstClr val="black">
                    <a:alpha val="8000"/>
                  </a:prstClr>
                </a:inn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3" name="Freeform 12"/>
              <p:cNvSpPr>
                <a:spLocks/>
              </p:cNvSpPr>
              <p:nvPr/>
            </p:nvSpPr>
            <p:spPr bwMode="auto">
              <a:xfrm>
                <a:off x="8197850" y="4235450"/>
                <a:ext cx="63500" cy="63500"/>
              </a:xfrm>
              <a:custGeom>
                <a:avLst/>
                <a:gdLst>
                  <a:gd name="T0" fmla="*/ 24 w 40"/>
                  <a:gd name="T1" fmla="*/ 36 h 40"/>
                  <a:gd name="T2" fmla="*/ 24 w 40"/>
                  <a:gd name="T3" fmla="*/ 36 h 40"/>
                  <a:gd name="T4" fmla="*/ 28 w 40"/>
                  <a:gd name="T5" fmla="*/ 38 h 40"/>
                  <a:gd name="T6" fmla="*/ 32 w 40"/>
                  <a:gd name="T7" fmla="*/ 40 h 40"/>
                  <a:gd name="T8" fmla="*/ 34 w 40"/>
                  <a:gd name="T9" fmla="*/ 38 h 40"/>
                  <a:gd name="T10" fmla="*/ 38 w 40"/>
                  <a:gd name="T11" fmla="*/ 36 h 40"/>
                  <a:gd name="T12" fmla="*/ 38 w 40"/>
                  <a:gd name="T13" fmla="*/ 36 h 40"/>
                  <a:gd name="T14" fmla="*/ 40 w 40"/>
                  <a:gd name="T15" fmla="*/ 34 h 40"/>
                  <a:gd name="T16" fmla="*/ 40 w 40"/>
                  <a:gd name="T17" fmla="*/ 30 h 40"/>
                  <a:gd name="T18" fmla="*/ 40 w 40"/>
                  <a:gd name="T19" fmla="*/ 26 h 40"/>
                  <a:gd name="T20" fmla="*/ 38 w 40"/>
                  <a:gd name="T21" fmla="*/ 22 h 40"/>
                  <a:gd name="T22" fmla="*/ 16 w 40"/>
                  <a:gd name="T23" fmla="*/ 2 h 40"/>
                  <a:gd name="T24" fmla="*/ 16 w 40"/>
                  <a:gd name="T25" fmla="*/ 2 h 40"/>
                  <a:gd name="T26" fmla="*/ 14 w 40"/>
                  <a:gd name="T27" fmla="*/ 0 h 40"/>
                  <a:gd name="T28" fmla="*/ 10 w 40"/>
                  <a:gd name="T29" fmla="*/ 0 h 40"/>
                  <a:gd name="T30" fmla="*/ 6 w 40"/>
                  <a:gd name="T31" fmla="*/ 0 h 40"/>
                  <a:gd name="T32" fmla="*/ 2 w 40"/>
                  <a:gd name="T33" fmla="*/ 2 h 40"/>
                  <a:gd name="T34" fmla="*/ 2 w 40"/>
                  <a:gd name="T35" fmla="*/ 2 h 40"/>
                  <a:gd name="T36" fmla="*/ 0 w 40"/>
                  <a:gd name="T37" fmla="*/ 6 h 40"/>
                  <a:gd name="T38" fmla="*/ 0 w 40"/>
                  <a:gd name="T39" fmla="*/ 10 h 40"/>
                  <a:gd name="T40" fmla="*/ 0 w 40"/>
                  <a:gd name="T41" fmla="*/ 14 h 40"/>
                  <a:gd name="T42" fmla="*/ 2 w 40"/>
                  <a:gd name="T43" fmla="*/ 16 h 40"/>
                  <a:gd name="T44" fmla="*/ 24 w 40"/>
                  <a:gd name="T45" fmla="*/ 3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0" h="40">
                    <a:moveTo>
                      <a:pt x="24" y="36"/>
                    </a:moveTo>
                    <a:lnTo>
                      <a:pt x="24" y="36"/>
                    </a:lnTo>
                    <a:lnTo>
                      <a:pt x="28" y="38"/>
                    </a:lnTo>
                    <a:lnTo>
                      <a:pt x="32" y="40"/>
                    </a:lnTo>
                    <a:lnTo>
                      <a:pt x="34" y="38"/>
                    </a:lnTo>
                    <a:lnTo>
                      <a:pt x="38" y="36"/>
                    </a:lnTo>
                    <a:lnTo>
                      <a:pt x="38" y="36"/>
                    </a:lnTo>
                    <a:lnTo>
                      <a:pt x="40" y="34"/>
                    </a:lnTo>
                    <a:lnTo>
                      <a:pt x="40" y="30"/>
                    </a:lnTo>
                    <a:lnTo>
                      <a:pt x="40" y="26"/>
                    </a:lnTo>
                    <a:lnTo>
                      <a:pt x="38" y="22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24" y="3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innerShdw blurRad="12700" dist="38100" dir="13500000">
                  <a:prstClr val="black">
                    <a:alpha val="8000"/>
                  </a:prstClr>
                </a:inn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4" name="Freeform 13"/>
              <p:cNvSpPr>
                <a:spLocks/>
              </p:cNvSpPr>
              <p:nvPr/>
            </p:nvSpPr>
            <p:spPr bwMode="auto">
              <a:xfrm>
                <a:off x="8645525" y="4648200"/>
                <a:ext cx="63500" cy="63500"/>
              </a:xfrm>
              <a:custGeom>
                <a:avLst/>
                <a:gdLst>
                  <a:gd name="T0" fmla="*/ 16 w 40"/>
                  <a:gd name="T1" fmla="*/ 2 h 40"/>
                  <a:gd name="T2" fmla="*/ 16 w 40"/>
                  <a:gd name="T3" fmla="*/ 2 h 40"/>
                  <a:gd name="T4" fmla="*/ 12 w 40"/>
                  <a:gd name="T5" fmla="*/ 0 h 40"/>
                  <a:gd name="T6" fmla="*/ 8 w 40"/>
                  <a:gd name="T7" fmla="*/ 0 h 40"/>
                  <a:gd name="T8" fmla="*/ 6 w 40"/>
                  <a:gd name="T9" fmla="*/ 0 h 40"/>
                  <a:gd name="T10" fmla="*/ 2 w 40"/>
                  <a:gd name="T11" fmla="*/ 2 h 40"/>
                  <a:gd name="T12" fmla="*/ 2 w 40"/>
                  <a:gd name="T13" fmla="*/ 2 h 40"/>
                  <a:gd name="T14" fmla="*/ 0 w 40"/>
                  <a:gd name="T15" fmla="*/ 6 h 40"/>
                  <a:gd name="T16" fmla="*/ 0 w 40"/>
                  <a:gd name="T17" fmla="*/ 10 h 40"/>
                  <a:gd name="T18" fmla="*/ 0 w 40"/>
                  <a:gd name="T19" fmla="*/ 14 h 40"/>
                  <a:gd name="T20" fmla="*/ 2 w 40"/>
                  <a:gd name="T21" fmla="*/ 16 h 40"/>
                  <a:gd name="T22" fmla="*/ 24 w 40"/>
                  <a:gd name="T23" fmla="*/ 38 h 40"/>
                  <a:gd name="T24" fmla="*/ 24 w 40"/>
                  <a:gd name="T25" fmla="*/ 38 h 40"/>
                  <a:gd name="T26" fmla="*/ 26 w 40"/>
                  <a:gd name="T27" fmla="*/ 40 h 40"/>
                  <a:gd name="T28" fmla="*/ 30 w 40"/>
                  <a:gd name="T29" fmla="*/ 40 h 40"/>
                  <a:gd name="T30" fmla="*/ 34 w 40"/>
                  <a:gd name="T31" fmla="*/ 40 h 40"/>
                  <a:gd name="T32" fmla="*/ 38 w 40"/>
                  <a:gd name="T33" fmla="*/ 36 h 40"/>
                  <a:gd name="T34" fmla="*/ 38 w 40"/>
                  <a:gd name="T35" fmla="*/ 36 h 40"/>
                  <a:gd name="T36" fmla="*/ 40 w 40"/>
                  <a:gd name="T37" fmla="*/ 34 h 40"/>
                  <a:gd name="T38" fmla="*/ 40 w 40"/>
                  <a:gd name="T39" fmla="*/ 30 h 40"/>
                  <a:gd name="T40" fmla="*/ 40 w 40"/>
                  <a:gd name="T41" fmla="*/ 26 h 40"/>
                  <a:gd name="T42" fmla="*/ 38 w 40"/>
                  <a:gd name="T43" fmla="*/ 22 h 40"/>
                  <a:gd name="T44" fmla="*/ 16 w 40"/>
                  <a:gd name="T45" fmla="*/ 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0" h="40">
                    <a:moveTo>
                      <a:pt x="16" y="2"/>
                    </a:moveTo>
                    <a:lnTo>
                      <a:pt x="16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24" y="38"/>
                    </a:lnTo>
                    <a:lnTo>
                      <a:pt x="24" y="38"/>
                    </a:lnTo>
                    <a:lnTo>
                      <a:pt x="26" y="40"/>
                    </a:lnTo>
                    <a:lnTo>
                      <a:pt x="30" y="40"/>
                    </a:lnTo>
                    <a:lnTo>
                      <a:pt x="34" y="40"/>
                    </a:lnTo>
                    <a:lnTo>
                      <a:pt x="38" y="36"/>
                    </a:lnTo>
                    <a:lnTo>
                      <a:pt x="38" y="36"/>
                    </a:lnTo>
                    <a:lnTo>
                      <a:pt x="40" y="34"/>
                    </a:lnTo>
                    <a:lnTo>
                      <a:pt x="40" y="30"/>
                    </a:lnTo>
                    <a:lnTo>
                      <a:pt x="40" y="26"/>
                    </a:lnTo>
                    <a:lnTo>
                      <a:pt x="38" y="22"/>
                    </a:lnTo>
                    <a:lnTo>
                      <a:pt x="16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innerShdw blurRad="12700" dist="38100" dir="13500000">
                  <a:prstClr val="black">
                    <a:alpha val="8000"/>
                  </a:prstClr>
                </a:inn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5" name="Freeform 14"/>
              <p:cNvSpPr>
                <a:spLocks/>
              </p:cNvSpPr>
              <p:nvPr/>
            </p:nvSpPr>
            <p:spPr bwMode="auto">
              <a:xfrm>
                <a:off x="8207375" y="4657725"/>
                <a:ext cx="63500" cy="63500"/>
              </a:xfrm>
              <a:custGeom>
                <a:avLst/>
                <a:gdLst>
                  <a:gd name="T0" fmla="*/ 24 w 40"/>
                  <a:gd name="T1" fmla="*/ 2 h 40"/>
                  <a:gd name="T2" fmla="*/ 4 w 40"/>
                  <a:gd name="T3" fmla="*/ 24 h 40"/>
                  <a:gd name="T4" fmla="*/ 4 w 40"/>
                  <a:gd name="T5" fmla="*/ 24 h 40"/>
                  <a:gd name="T6" fmla="*/ 2 w 40"/>
                  <a:gd name="T7" fmla="*/ 28 h 40"/>
                  <a:gd name="T8" fmla="*/ 0 w 40"/>
                  <a:gd name="T9" fmla="*/ 32 h 40"/>
                  <a:gd name="T10" fmla="*/ 2 w 40"/>
                  <a:gd name="T11" fmla="*/ 34 h 40"/>
                  <a:gd name="T12" fmla="*/ 4 w 40"/>
                  <a:gd name="T13" fmla="*/ 38 h 40"/>
                  <a:gd name="T14" fmla="*/ 4 w 40"/>
                  <a:gd name="T15" fmla="*/ 38 h 40"/>
                  <a:gd name="T16" fmla="*/ 8 w 40"/>
                  <a:gd name="T17" fmla="*/ 40 h 40"/>
                  <a:gd name="T18" fmla="*/ 10 w 40"/>
                  <a:gd name="T19" fmla="*/ 40 h 40"/>
                  <a:gd name="T20" fmla="*/ 14 w 40"/>
                  <a:gd name="T21" fmla="*/ 40 h 40"/>
                  <a:gd name="T22" fmla="*/ 18 w 40"/>
                  <a:gd name="T23" fmla="*/ 38 h 40"/>
                  <a:gd name="T24" fmla="*/ 38 w 40"/>
                  <a:gd name="T25" fmla="*/ 16 h 40"/>
                  <a:gd name="T26" fmla="*/ 38 w 40"/>
                  <a:gd name="T27" fmla="*/ 16 h 40"/>
                  <a:gd name="T28" fmla="*/ 40 w 40"/>
                  <a:gd name="T29" fmla="*/ 14 h 40"/>
                  <a:gd name="T30" fmla="*/ 40 w 40"/>
                  <a:gd name="T31" fmla="*/ 10 h 40"/>
                  <a:gd name="T32" fmla="*/ 40 w 40"/>
                  <a:gd name="T33" fmla="*/ 6 h 40"/>
                  <a:gd name="T34" fmla="*/ 38 w 40"/>
                  <a:gd name="T35" fmla="*/ 2 h 40"/>
                  <a:gd name="T36" fmla="*/ 38 w 40"/>
                  <a:gd name="T37" fmla="*/ 2 h 40"/>
                  <a:gd name="T38" fmla="*/ 34 w 40"/>
                  <a:gd name="T39" fmla="*/ 0 h 40"/>
                  <a:gd name="T40" fmla="*/ 30 w 40"/>
                  <a:gd name="T41" fmla="*/ 0 h 40"/>
                  <a:gd name="T42" fmla="*/ 26 w 40"/>
                  <a:gd name="T43" fmla="*/ 0 h 40"/>
                  <a:gd name="T44" fmla="*/ 24 w 40"/>
                  <a:gd name="T45" fmla="*/ 2 h 40"/>
                  <a:gd name="T46" fmla="*/ 24 w 40"/>
                  <a:gd name="T47" fmla="*/ 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0" h="40">
                    <a:moveTo>
                      <a:pt x="24" y="2"/>
                    </a:moveTo>
                    <a:lnTo>
                      <a:pt x="4" y="24"/>
                    </a:lnTo>
                    <a:lnTo>
                      <a:pt x="4" y="24"/>
                    </a:lnTo>
                    <a:lnTo>
                      <a:pt x="2" y="28"/>
                    </a:lnTo>
                    <a:lnTo>
                      <a:pt x="0" y="32"/>
                    </a:lnTo>
                    <a:lnTo>
                      <a:pt x="2" y="34"/>
                    </a:lnTo>
                    <a:lnTo>
                      <a:pt x="4" y="38"/>
                    </a:lnTo>
                    <a:lnTo>
                      <a:pt x="4" y="38"/>
                    </a:lnTo>
                    <a:lnTo>
                      <a:pt x="8" y="40"/>
                    </a:lnTo>
                    <a:lnTo>
                      <a:pt x="10" y="40"/>
                    </a:lnTo>
                    <a:lnTo>
                      <a:pt x="14" y="40"/>
                    </a:lnTo>
                    <a:lnTo>
                      <a:pt x="18" y="38"/>
                    </a:lnTo>
                    <a:lnTo>
                      <a:pt x="38" y="16"/>
                    </a:lnTo>
                    <a:lnTo>
                      <a:pt x="38" y="16"/>
                    </a:lnTo>
                    <a:lnTo>
                      <a:pt x="40" y="14"/>
                    </a:lnTo>
                    <a:lnTo>
                      <a:pt x="40" y="10"/>
                    </a:lnTo>
                    <a:lnTo>
                      <a:pt x="40" y="6"/>
                    </a:lnTo>
                    <a:lnTo>
                      <a:pt x="38" y="2"/>
                    </a:lnTo>
                    <a:lnTo>
                      <a:pt x="38" y="2"/>
                    </a:lnTo>
                    <a:lnTo>
                      <a:pt x="34" y="0"/>
                    </a:lnTo>
                    <a:lnTo>
                      <a:pt x="30" y="0"/>
                    </a:lnTo>
                    <a:lnTo>
                      <a:pt x="26" y="0"/>
                    </a:lnTo>
                    <a:lnTo>
                      <a:pt x="24" y="2"/>
                    </a:lnTo>
                    <a:lnTo>
                      <a:pt x="24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innerShdw blurRad="12700" dist="38100" dir="13500000">
                  <a:prstClr val="black">
                    <a:alpha val="8000"/>
                  </a:prstClr>
                </a:inn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6" name="Freeform 15"/>
              <p:cNvSpPr>
                <a:spLocks/>
              </p:cNvSpPr>
              <p:nvPr/>
            </p:nvSpPr>
            <p:spPr bwMode="auto">
              <a:xfrm>
                <a:off x="8118475" y="4454525"/>
                <a:ext cx="76200" cy="34925"/>
              </a:xfrm>
              <a:custGeom>
                <a:avLst/>
                <a:gdLst>
                  <a:gd name="T0" fmla="*/ 38 w 48"/>
                  <a:gd name="T1" fmla="*/ 0 h 22"/>
                  <a:gd name="T2" fmla="*/ 10 w 48"/>
                  <a:gd name="T3" fmla="*/ 2 h 22"/>
                  <a:gd name="T4" fmla="*/ 10 w 48"/>
                  <a:gd name="T5" fmla="*/ 2 h 22"/>
                  <a:gd name="T6" fmla="*/ 6 w 48"/>
                  <a:gd name="T7" fmla="*/ 2 h 22"/>
                  <a:gd name="T8" fmla="*/ 2 w 48"/>
                  <a:gd name="T9" fmla="*/ 4 h 22"/>
                  <a:gd name="T10" fmla="*/ 0 w 48"/>
                  <a:gd name="T11" fmla="*/ 8 h 22"/>
                  <a:gd name="T12" fmla="*/ 0 w 48"/>
                  <a:gd name="T13" fmla="*/ 12 h 22"/>
                  <a:gd name="T14" fmla="*/ 0 w 48"/>
                  <a:gd name="T15" fmla="*/ 12 h 22"/>
                  <a:gd name="T16" fmla="*/ 0 w 48"/>
                  <a:gd name="T17" fmla="*/ 16 h 22"/>
                  <a:gd name="T18" fmla="*/ 2 w 48"/>
                  <a:gd name="T19" fmla="*/ 18 h 22"/>
                  <a:gd name="T20" fmla="*/ 6 w 48"/>
                  <a:gd name="T21" fmla="*/ 20 h 22"/>
                  <a:gd name="T22" fmla="*/ 10 w 48"/>
                  <a:gd name="T23" fmla="*/ 22 h 22"/>
                  <a:gd name="T24" fmla="*/ 40 w 48"/>
                  <a:gd name="T25" fmla="*/ 20 h 22"/>
                  <a:gd name="T26" fmla="*/ 40 w 48"/>
                  <a:gd name="T27" fmla="*/ 20 h 22"/>
                  <a:gd name="T28" fmla="*/ 44 w 48"/>
                  <a:gd name="T29" fmla="*/ 20 h 22"/>
                  <a:gd name="T30" fmla="*/ 46 w 48"/>
                  <a:gd name="T31" fmla="*/ 18 h 22"/>
                  <a:gd name="T32" fmla="*/ 48 w 48"/>
                  <a:gd name="T33" fmla="*/ 14 h 22"/>
                  <a:gd name="T34" fmla="*/ 48 w 48"/>
                  <a:gd name="T35" fmla="*/ 10 h 22"/>
                  <a:gd name="T36" fmla="*/ 48 w 48"/>
                  <a:gd name="T37" fmla="*/ 10 h 22"/>
                  <a:gd name="T38" fmla="*/ 48 w 48"/>
                  <a:gd name="T39" fmla="*/ 6 h 22"/>
                  <a:gd name="T40" fmla="*/ 46 w 48"/>
                  <a:gd name="T41" fmla="*/ 4 h 22"/>
                  <a:gd name="T42" fmla="*/ 42 w 48"/>
                  <a:gd name="T43" fmla="*/ 2 h 22"/>
                  <a:gd name="T44" fmla="*/ 38 w 48"/>
                  <a:gd name="T45" fmla="*/ 0 h 22"/>
                  <a:gd name="T46" fmla="*/ 38 w 48"/>
                  <a:gd name="T47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8" h="22">
                    <a:moveTo>
                      <a:pt x="38" y="0"/>
                    </a:moveTo>
                    <a:lnTo>
                      <a:pt x="10" y="2"/>
                    </a:lnTo>
                    <a:lnTo>
                      <a:pt x="10" y="2"/>
                    </a:lnTo>
                    <a:lnTo>
                      <a:pt x="6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2" y="18"/>
                    </a:lnTo>
                    <a:lnTo>
                      <a:pt x="6" y="20"/>
                    </a:lnTo>
                    <a:lnTo>
                      <a:pt x="10" y="22"/>
                    </a:lnTo>
                    <a:lnTo>
                      <a:pt x="40" y="20"/>
                    </a:lnTo>
                    <a:lnTo>
                      <a:pt x="40" y="20"/>
                    </a:lnTo>
                    <a:lnTo>
                      <a:pt x="44" y="20"/>
                    </a:lnTo>
                    <a:lnTo>
                      <a:pt x="46" y="18"/>
                    </a:lnTo>
                    <a:lnTo>
                      <a:pt x="48" y="14"/>
                    </a:lnTo>
                    <a:lnTo>
                      <a:pt x="48" y="10"/>
                    </a:lnTo>
                    <a:lnTo>
                      <a:pt x="48" y="10"/>
                    </a:lnTo>
                    <a:lnTo>
                      <a:pt x="48" y="6"/>
                    </a:lnTo>
                    <a:lnTo>
                      <a:pt x="46" y="4"/>
                    </a:lnTo>
                    <a:lnTo>
                      <a:pt x="42" y="2"/>
                    </a:lnTo>
                    <a:lnTo>
                      <a:pt x="38" y="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innerShdw blurRad="12700" dist="38100" dir="13500000">
                  <a:prstClr val="black">
                    <a:alpha val="8000"/>
                  </a:prstClr>
                </a:inn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7" name="Freeform 16"/>
              <p:cNvSpPr>
                <a:spLocks/>
              </p:cNvSpPr>
              <p:nvPr/>
            </p:nvSpPr>
            <p:spPr bwMode="auto">
              <a:xfrm>
                <a:off x="8712200" y="4441825"/>
                <a:ext cx="76200" cy="31750"/>
              </a:xfrm>
              <a:custGeom>
                <a:avLst/>
                <a:gdLst>
                  <a:gd name="T0" fmla="*/ 38 w 48"/>
                  <a:gd name="T1" fmla="*/ 0 h 20"/>
                  <a:gd name="T2" fmla="*/ 10 w 48"/>
                  <a:gd name="T3" fmla="*/ 0 h 20"/>
                  <a:gd name="T4" fmla="*/ 10 w 48"/>
                  <a:gd name="T5" fmla="*/ 0 h 20"/>
                  <a:gd name="T6" fmla="*/ 6 w 48"/>
                  <a:gd name="T7" fmla="*/ 2 h 20"/>
                  <a:gd name="T8" fmla="*/ 2 w 48"/>
                  <a:gd name="T9" fmla="*/ 4 h 20"/>
                  <a:gd name="T10" fmla="*/ 0 w 48"/>
                  <a:gd name="T11" fmla="*/ 6 h 20"/>
                  <a:gd name="T12" fmla="*/ 0 w 48"/>
                  <a:gd name="T13" fmla="*/ 10 h 20"/>
                  <a:gd name="T14" fmla="*/ 0 w 48"/>
                  <a:gd name="T15" fmla="*/ 10 h 20"/>
                  <a:gd name="T16" fmla="*/ 0 w 48"/>
                  <a:gd name="T17" fmla="*/ 14 h 20"/>
                  <a:gd name="T18" fmla="*/ 2 w 48"/>
                  <a:gd name="T19" fmla="*/ 18 h 20"/>
                  <a:gd name="T20" fmla="*/ 6 w 48"/>
                  <a:gd name="T21" fmla="*/ 20 h 20"/>
                  <a:gd name="T22" fmla="*/ 10 w 48"/>
                  <a:gd name="T23" fmla="*/ 20 h 20"/>
                  <a:gd name="T24" fmla="*/ 40 w 48"/>
                  <a:gd name="T25" fmla="*/ 20 h 20"/>
                  <a:gd name="T26" fmla="*/ 40 w 48"/>
                  <a:gd name="T27" fmla="*/ 20 h 20"/>
                  <a:gd name="T28" fmla="*/ 44 w 48"/>
                  <a:gd name="T29" fmla="*/ 18 h 20"/>
                  <a:gd name="T30" fmla="*/ 46 w 48"/>
                  <a:gd name="T31" fmla="*/ 16 h 20"/>
                  <a:gd name="T32" fmla="*/ 48 w 48"/>
                  <a:gd name="T33" fmla="*/ 14 h 20"/>
                  <a:gd name="T34" fmla="*/ 48 w 48"/>
                  <a:gd name="T35" fmla="*/ 10 h 20"/>
                  <a:gd name="T36" fmla="*/ 48 w 48"/>
                  <a:gd name="T37" fmla="*/ 10 h 20"/>
                  <a:gd name="T38" fmla="*/ 48 w 48"/>
                  <a:gd name="T39" fmla="*/ 6 h 20"/>
                  <a:gd name="T40" fmla="*/ 46 w 48"/>
                  <a:gd name="T41" fmla="*/ 2 h 20"/>
                  <a:gd name="T42" fmla="*/ 42 w 48"/>
                  <a:gd name="T43" fmla="*/ 0 h 20"/>
                  <a:gd name="T44" fmla="*/ 38 w 48"/>
                  <a:gd name="T45" fmla="*/ 0 h 20"/>
                  <a:gd name="T46" fmla="*/ 38 w 48"/>
                  <a:gd name="T4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8" h="20">
                    <a:moveTo>
                      <a:pt x="38" y="0"/>
                    </a:moveTo>
                    <a:lnTo>
                      <a:pt x="10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6" y="20"/>
                    </a:lnTo>
                    <a:lnTo>
                      <a:pt x="10" y="20"/>
                    </a:lnTo>
                    <a:lnTo>
                      <a:pt x="40" y="20"/>
                    </a:lnTo>
                    <a:lnTo>
                      <a:pt x="40" y="20"/>
                    </a:lnTo>
                    <a:lnTo>
                      <a:pt x="44" y="18"/>
                    </a:lnTo>
                    <a:lnTo>
                      <a:pt x="46" y="16"/>
                    </a:lnTo>
                    <a:lnTo>
                      <a:pt x="48" y="14"/>
                    </a:lnTo>
                    <a:lnTo>
                      <a:pt x="48" y="10"/>
                    </a:lnTo>
                    <a:lnTo>
                      <a:pt x="48" y="10"/>
                    </a:lnTo>
                    <a:lnTo>
                      <a:pt x="48" y="6"/>
                    </a:lnTo>
                    <a:lnTo>
                      <a:pt x="46" y="2"/>
                    </a:lnTo>
                    <a:lnTo>
                      <a:pt x="42" y="0"/>
                    </a:lnTo>
                    <a:lnTo>
                      <a:pt x="38" y="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innerShdw blurRad="12700" dist="38100" dir="13500000">
                  <a:prstClr val="black">
                    <a:alpha val="8000"/>
                  </a:prstClr>
                </a:inn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8" name="Freeform 17"/>
              <p:cNvSpPr>
                <a:spLocks noEditPoints="1"/>
              </p:cNvSpPr>
              <p:nvPr/>
            </p:nvSpPr>
            <p:spPr bwMode="auto">
              <a:xfrm>
                <a:off x="8235950" y="4276725"/>
                <a:ext cx="438150" cy="549275"/>
              </a:xfrm>
              <a:custGeom>
                <a:avLst/>
                <a:gdLst>
                  <a:gd name="T0" fmla="*/ 120 w 276"/>
                  <a:gd name="T1" fmla="*/ 2 h 346"/>
                  <a:gd name="T2" fmla="*/ 82 w 276"/>
                  <a:gd name="T3" fmla="*/ 12 h 346"/>
                  <a:gd name="T4" fmla="*/ 48 w 276"/>
                  <a:gd name="T5" fmla="*/ 34 h 346"/>
                  <a:gd name="T6" fmla="*/ 22 w 276"/>
                  <a:gd name="T7" fmla="*/ 64 h 346"/>
                  <a:gd name="T8" fmla="*/ 6 w 276"/>
                  <a:gd name="T9" fmla="*/ 100 h 346"/>
                  <a:gd name="T10" fmla="*/ 0 w 276"/>
                  <a:gd name="T11" fmla="*/ 142 h 346"/>
                  <a:gd name="T12" fmla="*/ 6 w 276"/>
                  <a:gd name="T13" fmla="*/ 172 h 346"/>
                  <a:gd name="T14" fmla="*/ 16 w 276"/>
                  <a:gd name="T15" fmla="*/ 202 h 346"/>
                  <a:gd name="T16" fmla="*/ 44 w 276"/>
                  <a:gd name="T17" fmla="*/ 238 h 346"/>
                  <a:gd name="T18" fmla="*/ 82 w 276"/>
                  <a:gd name="T19" fmla="*/ 290 h 346"/>
                  <a:gd name="T20" fmla="*/ 92 w 276"/>
                  <a:gd name="T21" fmla="*/ 328 h 346"/>
                  <a:gd name="T22" fmla="*/ 134 w 276"/>
                  <a:gd name="T23" fmla="*/ 346 h 346"/>
                  <a:gd name="T24" fmla="*/ 188 w 276"/>
                  <a:gd name="T25" fmla="*/ 344 h 346"/>
                  <a:gd name="T26" fmla="*/ 186 w 276"/>
                  <a:gd name="T27" fmla="*/ 316 h 346"/>
                  <a:gd name="T28" fmla="*/ 206 w 276"/>
                  <a:gd name="T29" fmla="*/ 270 h 346"/>
                  <a:gd name="T30" fmla="*/ 242 w 276"/>
                  <a:gd name="T31" fmla="*/ 230 h 346"/>
                  <a:gd name="T32" fmla="*/ 266 w 276"/>
                  <a:gd name="T33" fmla="*/ 186 h 346"/>
                  <a:gd name="T34" fmla="*/ 276 w 276"/>
                  <a:gd name="T35" fmla="*/ 148 h 346"/>
                  <a:gd name="T36" fmla="*/ 274 w 276"/>
                  <a:gd name="T37" fmla="*/ 122 h 346"/>
                  <a:gd name="T38" fmla="*/ 264 w 276"/>
                  <a:gd name="T39" fmla="*/ 82 h 346"/>
                  <a:gd name="T40" fmla="*/ 242 w 276"/>
                  <a:gd name="T41" fmla="*/ 48 h 346"/>
                  <a:gd name="T42" fmla="*/ 212 w 276"/>
                  <a:gd name="T43" fmla="*/ 22 h 346"/>
                  <a:gd name="T44" fmla="*/ 176 w 276"/>
                  <a:gd name="T45" fmla="*/ 6 h 346"/>
                  <a:gd name="T46" fmla="*/ 134 w 276"/>
                  <a:gd name="T47" fmla="*/ 0 h 346"/>
                  <a:gd name="T48" fmla="*/ 224 w 276"/>
                  <a:gd name="T49" fmla="*/ 218 h 346"/>
                  <a:gd name="T50" fmla="*/ 190 w 276"/>
                  <a:gd name="T51" fmla="*/ 260 h 346"/>
                  <a:gd name="T52" fmla="*/ 168 w 276"/>
                  <a:gd name="T53" fmla="*/ 308 h 346"/>
                  <a:gd name="T54" fmla="*/ 144 w 276"/>
                  <a:gd name="T55" fmla="*/ 326 h 346"/>
                  <a:gd name="T56" fmla="*/ 154 w 276"/>
                  <a:gd name="T57" fmla="*/ 196 h 346"/>
                  <a:gd name="T58" fmla="*/ 136 w 276"/>
                  <a:gd name="T59" fmla="*/ 312 h 346"/>
                  <a:gd name="T60" fmla="*/ 110 w 276"/>
                  <a:gd name="T61" fmla="*/ 208 h 346"/>
                  <a:gd name="T62" fmla="*/ 100 w 276"/>
                  <a:gd name="T63" fmla="*/ 188 h 346"/>
                  <a:gd name="T64" fmla="*/ 122 w 276"/>
                  <a:gd name="T65" fmla="*/ 182 h 346"/>
                  <a:gd name="T66" fmla="*/ 120 w 276"/>
                  <a:gd name="T67" fmla="*/ 166 h 346"/>
                  <a:gd name="T68" fmla="*/ 154 w 276"/>
                  <a:gd name="T69" fmla="*/ 176 h 346"/>
                  <a:gd name="T70" fmla="*/ 178 w 276"/>
                  <a:gd name="T71" fmla="*/ 138 h 346"/>
                  <a:gd name="T72" fmla="*/ 174 w 276"/>
                  <a:gd name="T73" fmla="*/ 138 h 346"/>
                  <a:gd name="T74" fmla="*/ 106 w 276"/>
                  <a:gd name="T75" fmla="*/ 148 h 346"/>
                  <a:gd name="T76" fmla="*/ 94 w 276"/>
                  <a:gd name="T77" fmla="*/ 176 h 346"/>
                  <a:gd name="T78" fmla="*/ 76 w 276"/>
                  <a:gd name="T79" fmla="*/ 168 h 346"/>
                  <a:gd name="T80" fmla="*/ 80 w 276"/>
                  <a:gd name="T81" fmla="*/ 180 h 346"/>
                  <a:gd name="T82" fmla="*/ 130 w 276"/>
                  <a:gd name="T83" fmla="*/ 326 h 346"/>
                  <a:gd name="T84" fmla="*/ 110 w 276"/>
                  <a:gd name="T85" fmla="*/ 312 h 346"/>
                  <a:gd name="T86" fmla="*/ 92 w 276"/>
                  <a:gd name="T87" fmla="*/ 272 h 346"/>
                  <a:gd name="T88" fmla="*/ 56 w 276"/>
                  <a:gd name="T89" fmla="*/ 224 h 346"/>
                  <a:gd name="T90" fmla="*/ 30 w 276"/>
                  <a:gd name="T91" fmla="*/ 186 h 346"/>
                  <a:gd name="T92" fmla="*/ 20 w 276"/>
                  <a:gd name="T93" fmla="*/ 142 h 346"/>
                  <a:gd name="T94" fmla="*/ 22 w 276"/>
                  <a:gd name="T95" fmla="*/ 118 h 346"/>
                  <a:gd name="T96" fmla="*/ 52 w 276"/>
                  <a:gd name="T97" fmla="*/ 56 h 346"/>
                  <a:gd name="T98" fmla="*/ 112 w 276"/>
                  <a:gd name="T99" fmla="*/ 24 h 346"/>
                  <a:gd name="T100" fmla="*/ 134 w 276"/>
                  <a:gd name="T101" fmla="*/ 20 h 346"/>
                  <a:gd name="T102" fmla="*/ 182 w 276"/>
                  <a:gd name="T103" fmla="*/ 28 h 346"/>
                  <a:gd name="T104" fmla="*/ 234 w 276"/>
                  <a:gd name="T105" fmla="*/ 70 h 346"/>
                  <a:gd name="T106" fmla="*/ 254 w 276"/>
                  <a:gd name="T107" fmla="*/ 124 h 346"/>
                  <a:gd name="T108" fmla="*/ 254 w 276"/>
                  <a:gd name="T109" fmla="*/ 158 h 346"/>
                  <a:gd name="T110" fmla="*/ 224 w 276"/>
                  <a:gd name="T111" fmla="*/ 218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6" h="346">
                    <a:moveTo>
                      <a:pt x="134" y="0"/>
                    </a:moveTo>
                    <a:lnTo>
                      <a:pt x="134" y="0"/>
                    </a:lnTo>
                    <a:lnTo>
                      <a:pt x="120" y="2"/>
                    </a:lnTo>
                    <a:lnTo>
                      <a:pt x="106" y="4"/>
                    </a:lnTo>
                    <a:lnTo>
                      <a:pt x="94" y="8"/>
                    </a:lnTo>
                    <a:lnTo>
                      <a:pt x="82" y="12"/>
                    </a:lnTo>
                    <a:lnTo>
                      <a:pt x="70" y="18"/>
                    </a:lnTo>
                    <a:lnTo>
                      <a:pt x="58" y="26"/>
                    </a:lnTo>
                    <a:lnTo>
                      <a:pt x="48" y="34"/>
                    </a:lnTo>
                    <a:lnTo>
                      <a:pt x="38" y="44"/>
                    </a:lnTo>
                    <a:lnTo>
                      <a:pt x="30" y="54"/>
                    </a:lnTo>
                    <a:lnTo>
                      <a:pt x="22" y="64"/>
                    </a:lnTo>
                    <a:lnTo>
                      <a:pt x="14" y="76"/>
                    </a:lnTo>
                    <a:lnTo>
                      <a:pt x="10" y="88"/>
                    </a:lnTo>
                    <a:lnTo>
                      <a:pt x="6" y="100"/>
                    </a:lnTo>
                    <a:lnTo>
                      <a:pt x="2" y="114"/>
                    </a:lnTo>
                    <a:lnTo>
                      <a:pt x="0" y="128"/>
                    </a:lnTo>
                    <a:lnTo>
                      <a:pt x="0" y="142"/>
                    </a:lnTo>
                    <a:lnTo>
                      <a:pt x="0" y="142"/>
                    </a:lnTo>
                    <a:lnTo>
                      <a:pt x="2" y="156"/>
                    </a:lnTo>
                    <a:lnTo>
                      <a:pt x="6" y="172"/>
                    </a:lnTo>
                    <a:lnTo>
                      <a:pt x="6" y="172"/>
                    </a:lnTo>
                    <a:lnTo>
                      <a:pt x="12" y="192"/>
                    </a:lnTo>
                    <a:lnTo>
                      <a:pt x="16" y="202"/>
                    </a:lnTo>
                    <a:lnTo>
                      <a:pt x="20" y="210"/>
                    </a:lnTo>
                    <a:lnTo>
                      <a:pt x="20" y="210"/>
                    </a:lnTo>
                    <a:lnTo>
                      <a:pt x="44" y="238"/>
                    </a:lnTo>
                    <a:lnTo>
                      <a:pt x="58" y="254"/>
                    </a:lnTo>
                    <a:lnTo>
                      <a:pt x="70" y="272"/>
                    </a:lnTo>
                    <a:lnTo>
                      <a:pt x="82" y="290"/>
                    </a:lnTo>
                    <a:lnTo>
                      <a:pt x="90" y="308"/>
                    </a:lnTo>
                    <a:lnTo>
                      <a:pt x="92" y="318"/>
                    </a:lnTo>
                    <a:lnTo>
                      <a:pt x="92" y="328"/>
                    </a:lnTo>
                    <a:lnTo>
                      <a:pt x="92" y="336"/>
                    </a:lnTo>
                    <a:lnTo>
                      <a:pt x="90" y="346"/>
                    </a:lnTo>
                    <a:lnTo>
                      <a:pt x="134" y="346"/>
                    </a:lnTo>
                    <a:lnTo>
                      <a:pt x="138" y="346"/>
                    </a:lnTo>
                    <a:lnTo>
                      <a:pt x="188" y="344"/>
                    </a:lnTo>
                    <a:lnTo>
                      <a:pt x="188" y="344"/>
                    </a:lnTo>
                    <a:lnTo>
                      <a:pt x="186" y="334"/>
                    </a:lnTo>
                    <a:lnTo>
                      <a:pt x="186" y="326"/>
                    </a:lnTo>
                    <a:lnTo>
                      <a:pt x="186" y="316"/>
                    </a:lnTo>
                    <a:lnTo>
                      <a:pt x="188" y="306"/>
                    </a:lnTo>
                    <a:lnTo>
                      <a:pt x="196" y="288"/>
                    </a:lnTo>
                    <a:lnTo>
                      <a:pt x="206" y="270"/>
                    </a:lnTo>
                    <a:lnTo>
                      <a:pt x="206" y="270"/>
                    </a:lnTo>
                    <a:lnTo>
                      <a:pt x="224" y="250"/>
                    </a:lnTo>
                    <a:lnTo>
                      <a:pt x="242" y="230"/>
                    </a:lnTo>
                    <a:lnTo>
                      <a:pt x="242" y="230"/>
                    </a:lnTo>
                    <a:lnTo>
                      <a:pt x="256" y="210"/>
                    </a:lnTo>
                    <a:lnTo>
                      <a:pt x="266" y="186"/>
                    </a:lnTo>
                    <a:lnTo>
                      <a:pt x="270" y="174"/>
                    </a:lnTo>
                    <a:lnTo>
                      <a:pt x="274" y="162"/>
                    </a:lnTo>
                    <a:lnTo>
                      <a:pt x="276" y="148"/>
                    </a:lnTo>
                    <a:lnTo>
                      <a:pt x="276" y="136"/>
                    </a:lnTo>
                    <a:lnTo>
                      <a:pt x="276" y="136"/>
                    </a:lnTo>
                    <a:lnTo>
                      <a:pt x="274" y="122"/>
                    </a:lnTo>
                    <a:lnTo>
                      <a:pt x="272" y="108"/>
                    </a:lnTo>
                    <a:lnTo>
                      <a:pt x="268" y="94"/>
                    </a:lnTo>
                    <a:lnTo>
                      <a:pt x="264" y="82"/>
                    </a:lnTo>
                    <a:lnTo>
                      <a:pt x="258" y="70"/>
                    </a:lnTo>
                    <a:lnTo>
                      <a:pt x="250" y="58"/>
                    </a:lnTo>
                    <a:lnTo>
                      <a:pt x="242" y="48"/>
                    </a:lnTo>
                    <a:lnTo>
                      <a:pt x="232" y="38"/>
                    </a:lnTo>
                    <a:lnTo>
                      <a:pt x="222" y="30"/>
                    </a:lnTo>
                    <a:lnTo>
                      <a:pt x="212" y="22"/>
                    </a:lnTo>
                    <a:lnTo>
                      <a:pt x="200" y="16"/>
                    </a:lnTo>
                    <a:lnTo>
                      <a:pt x="188" y="10"/>
                    </a:lnTo>
                    <a:lnTo>
                      <a:pt x="176" y="6"/>
                    </a:lnTo>
                    <a:lnTo>
                      <a:pt x="162" y="2"/>
                    </a:lnTo>
                    <a:lnTo>
                      <a:pt x="148" y="0"/>
                    </a:lnTo>
                    <a:lnTo>
                      <a:pt x="134" y="0"/>
                    </a:lnTo>
                    <a:lnTo>
                      <a:pt x="134" y="0"/>
                    </a:lnTo>
                    <a:close/>
                    <a:moveTo>
                      <a:pt x="224" y="218"/>
                    </a:moveTo>
                    <a:lnTo>
                      <a:pt x="224" y="218"/>
                    </a:lnTo>
                    <a:lnTo>
                      <a:pt x="208" y="238"/>
                    </a:lnTo>
                    <a:lnTo>
                      <a:pt x="190" y="260"/>
                    </a:lnTo>
                    <a:lnTo>
                      <a:pt x="190" y="260"/>
                    </a:lnTo>
                    <a:lnTo>
                      <a:pt x="180" y="276"/>
                    </a:lnTo>
                    <a:lnTo>
                      <a:pt x="174" y="292"/>
                    </a:lnTo>
                    <a:lnTo>
                      <a:pt x="168" y="308"/>
                    </a:lnTo>
                    <a:lnTo>
                      <a:pt x="166" y="324"/>
                    </a:lnTo>
                    <a:lnTo>
                      <a:pt x="144" y="326"/>
                    </a:lnTo>
                    <a:lnTo>
                      <a:pt x="144" y="326"/>
                    </a:lnTo>
                    <a:lnTo>
                      <a:pt x="152" y="270"/>
                    </a:lnTo>
                    <a:lnTo>
                      <a:pt x="166" y="196"/>
                    </a:lnTo>
                    <a:lnTo>
                      <a:pt x="154" y="196"/>
                    </a:lnTo>
                    <a:lnTo>
                      <a:pt x="154" y="196"/>
                    </a:lnTo>
                    <a:lnTo>
                      <a:pt x="146" y="250"/>
                    </a:lnTo>
                    <a:lnTo>
                      <a:pt x="136" y="312"/>
                    </a:lnTo>
                    <a:lnTo>
                      <a:pt x="136" y="312"/>
                    </a:lnTo>
                    <a:lnTo>
                      <a:pt x="122" y="250"/>
                    </a:lnTo>
                    <a:lnTo>
                      <a:pt x="110" y="208"/>
                    </a:lnTo>
                    <a:lnTo>
                      <a:pt x="110" y="208"/>
                    </a:lnTo>
                    <a:lnTo>
                      <a:pt x="102" y="194"/>
                    </a:lnTo>
                    <a:lnTo>
                      <a:pt x="100" y="188"/>
                    </a:lnTo>
                    <a:lnTo>
                      <a:pt x="130" y="198"/>
                    </a:lnTo>
                    <a:lnTo>
                      <a:pt x="130" y="198"/>
                    </a:lnTo>
                    <a:lnTo>
                      <a:pt x="122" y="182"/>
                    </a:lnTo>
                    <a:lnTo>
                      <a:pt x="118" y="170"/>
                    </a:lnTo>
                    <a:lnTo>
                      <a:pt x="118" y="168"/>
                    </a:lnTo>
                    <a:lnTo>
                      <a:pt x="120" y="166"/>
                    </a:lnTo>
                    <a:lnTo>
                      <a:pt x="120" y="166"/>
                    </a:lnTo>
                    <a:lnTo>
                      <a:pt x="136" y="170"/>
                    </a:lnTo>
                    <a:lnTo>
                      <a:pt x="154" y="176"/>
                    </a:lnTo>
                    <a:lnTo>
                      <a:pt x="176" y="184"/>
                    </a:lnTo>
                    <a:lnTo>
                      <a:pt x="176" y="184"/>
                    </a:lnTo>
                    <a:lnTo>
                      <a:pt x="178" y="138"/>
                    </a:lnTo>
                    <a:lnTo>
                      <a:pt x="178" y="138"/>
                    </a:lnTo>
                    <a:lnTo>
                      <a:pt x="176" y="136"/>
                    </a:lnTo>
                    <a:lnTo>
                      <a:pt x="174" y="138"/>
                    </a:lnTo>
                    <a:lnTo>
                      <a:pt x="168" y="148"/>
                    </a:lnTo>
                    <a:lnTo>
                      <a:pt x="158" y="166"/>
                    </a:lnTo>
                    <a:lnTo>
                      <a:pt x="106" y="148"/>
                    </a:lnTo>
                    <a:lnTo>
                      <a:pt x="100" y="178"/>
                    </a:lnTo>
                    <a:lnTo>
                      <a:pt x="100" y="178"/>
                    </a:lnTo>
                    <a:lnTo>
                      <a:pt x="94" y="176"/>
                    </a:lnTo>
                    <a:lnTo>
                      <a:pt x="84" y="170"/>
                    </a:lnTo>
                    <a:lnTo>
                      <a:pt x="80" y="168"/>
                    </a:lnTo>
                    <a:lnTo>
                      <a:pt x="76" y="168"/>
                    </a:lnTo>
                    <a:lnTo>
                      <a:pt x="76" y="172"/>
                    </a:lnTo>
                    <a:lnTo>
                      <a:pt x="80" y="180"/>
                    </a:lnTo>
                    <a:lnTo>
                      <a:pt x="80" y="180"/>
                    </a:lnTo>
                    <a:lnTo>
                      <a:pt x="94" y="212"/>
                    </a:lnTo>
                    <a:lnTo>
                      <a:pt x="108" y="254"/>
                    </a:lnTo>
                    <a:lnTo>
                      <a:pt x="130" y="326"/>
                    </a:lnTo>
                    <a:lnTo>
                      <a:pt x="112" y="326"/>
                    </a:lnTo>
                    <a:lnTo>
                      <a:pt x="112" y="326"/>
                    </a:lnTo>
                    <a:lnTo>
                      <a:pt x="110" y="312"/>
                    </a:lnTo>
                    <a:lnTo>
                      <a:pt x="106" y="298"/>
                    </a:lnTo>
                    <a:lnTo>
                      <a:pt x="100" y="284"/>
                    </a:lnTo>
                    <a:lnTo>
                      <a:pt x="92" y="272"/>
                    </a:lnTo>
                    <a:lnTo>
                      <a:pt x="74" y="246"/>
                    </a:lnTo>
                    <a:lnTo>
                      <a:pt x="56" y="224"/>
                    </a:lnTo>
                    <a:lnTo>
                      <a:pt x="56" y="224"/>
                    </a:lnTo>
                    <a:lnTo>
                      <a:pt x="44" y="210"/>
                    </a:lnTo>
                    <a:lnTo>
                      <a:pt x="36" y="198"/>
                    </a:lnTo>
                    <a:lnTo>
                      <a:pt x="30" y="186"/>
                    </a:lnTo>
                    <a:lnTo>
                      <a:pt x="30" y="186"/>
                    </a:lnTo>
                    <a:lnTo>
                      <a:pt x="22" y="164"/>
                    </a:lnTo>
                    <a:lnTo>
                      <a:pt x="20" y="142"/>
                    </a:lnTo>
                    <a:lnTo>
                      <a:pt x="20" y="142"/>
                    </a:lnTo>
                    <a:lnTo>
                      <a:pt x="20" y="130"/>
                    </a:lnTo>
                    <a:lnTo>
                      <a:pt x="22" y="118"/>
                    </a:lnTo>
                    <a:lnTo>
                      <a:pt x="28" y="96"/>
                    </a:lnTo>
                    <a:lnTo>
                      <a:pt x="38" y="74"/>
                    </a:lnTo>
                    <a:lnTo>
                      <a:pt x="52" y="56"/>
                    </a:lnTo>
                    <a:lnTo>
                      <a:pt x="70" y="42"/>
                    </a:lnTo>
                    <a:lnTo>
                      <a:pt x="90" y="30"/>
                    </a:lnTo>
                    <a:lnTo>
                      <a:pt x="112" y="24"/>
                    </a:lnTo>
                    <a:lnTo>
                      <a:pt x="122" y="22"/>
                    </a:lnTo>
                    <a:lnTo>
                      <a:pt x="134" y="20"/>
                    </a:lnTo>
                    <a:lnTo>
                      <a:pt x="134" y="20"/>
                    </a:lnTo>
                    <a:lnTo>
                      <a:pt x="146" y="20"/>
                    </a:lnTo>
                    <a:lnTo>
                      <a:pt x="158" y="22"/>
                    </a:lnTo>
                    <a:lnTo>
                      <a:pt x="182" y="28"/>
                    </a:lnTo>
                    <a:lnTo>
                      <a:pt x="202" y="38"/>
                    </a:lnTo>
                    <a:lnTo>
                      <a:pt x="220" y="52"/>
                    </a:lnTo>
                    <a:lnTo>
                      <a:pt x="234" y="70"/>
                    </a:lnTo>
                    <a:lnTo>
                      <a:pt x="246" y="90"/>
                    </a:lnTo>
                    <a:lnTo>
                      <a:pt x="252" y="112"/>
                    </a:lnTo>
                    <a:lnTo>
                      <a:pt x="254" y="124"/>
                    </a:lnTo>
                    <a:lnTo>
                      <a:pt x="256" y="136"/>
                    </a:lnTo>
                    <a:lnTo>
                      <a:pt x="256" y="136"/>
                    </a:lnTo>
                    <a:lnTo>
                      <a:pt x="254" y="158"/>
                    </a:lnTo>
                    <a:lnTo>
                      <a:pt x="248" y="180"/>
                    </a:lnTo>
                    <a:lnTo>
                      <a:pt x="238" y="200"/>
                    </a:lnTo>
                    <a:lnTo>
                      <a:pt x="224" y="218"/>
                    </a:lnTo>
                    <a:lnTo>
                      <a:pt x="224" y="2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innerShdw blurRad="12700" dist="38100" dir="13500000">
                  <a:prstClr val="black">
                    <a:alpha val="8000"/>
                  </a:prstClr>
                </a:inn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sp>
          <p:nvSpPr>
            <p:cNvPr id="43" name="Freeform 18"/>
            <p:cNvSpPr>
              <a:spLocks/>
            </p:cNvSpPr>
            <p:nvPr/>
          </p:nvSpPr>
          <p:spPr bwMode="auto">
            <a:xfrm>
              <a:off x="8035925" y="5689600"/>
              <a:ext cx="869950" cy="869950"/>
            </a:xfrm>
            <a:custGeom>
              <a:avLst/>
              <a:gdLst>
                <a:gd name="T0" fmla="*/ 548 w 548"/>
                <a:gd name="T1" fmla="*/ 274 h 548"/>
                <a:gd name="T2" fmla="*/ 542 w 548"/>
                <a:gd name="T3" fmla="*/ 330 h 548"/>
                <a:gd name="T4" fmla="*/ 526 w 548"/>
                <a:gd name="T5" fmla="*/ 380 h 548"/>
                <a:gd name="T6" fmla="*/ 500 w 548"/>
                <a:gd name="T7" fmla="*/ 428 h 548"/>
                <a:gd name="T8" fmla="*/ 468 w 548"/>
                <a:gd name="T9" fmla="*/ 468 h 548"/>
                <a:gd name="T10" fmla="*/ 426 w 548"/>
                <a:gd name="T11" fmla="*/ 502 h 548"/>
                <a:gd name="T12" fmla="*/ 380 w 548"/>
                <a:gd name="T13" fmla="*/ 526 h 548"/>
                <a:gd name="T14" fmla="*/ 328 w 548"/>
                <a:gd name="T15" fmla="*/ 542 h 548"/>
                <a:gd name="T16" fmla="*/ 274 w 548"/>
                <a:gd name="T17" fmla="*/ 548 h 548"/>
                <a:gd name="T18" fmla="*/ 246 w 548"/>
                <a:gd name="T19" fmla="*/ 546 h 548"/>
                <a:gd name="T20" fmla="*/ 192 w 548"/>
                <a:gd name="T21" fmla="*/ 536 h 548"/>
                <a:gd name="T22" fmla="*/ 144 w 548"/>
                <a:gd name="T23" fmla="*/ 514 h 548"/>
                <a:gd name="T24" fmla="*/ 100 w 548"/>
                <a:gd name="T25" fmla="*/ 486 h 548"/>
                <a:gd name="T26" fmla="*/ 62 w 548"/>
                <a:gd name="T27" fmla="*/ 448 h 548"/>
                <a:gd name="T28" fmla="*/ 34 w 548"/>
                <a:gd name="T29" fmla="*/ 404 h 548"/>
                <a:gd name="T30" fmla="*/ 12 w 548"/>
                <a:gd name="T31" fmla="*/ 356 h 548"/>
                <a:gd name="T32" fmla="*/ 2 w 548"/>
                <a:gd name="T33" fmla="*/ 302 h 548"/>
                <a:gd name="T34" fmla="*/ 0 w 548"/>
                <a:gd name="T35" fmla="*/ 274 h 548"/>
                <a:gd name="T36" fmla="*/ 6 w 548"/>
                <a:gd name="T37" fmla="*/ 218 h 548"/>
                <a:gd name="T38" fmla="*/ 22 w 548"/>
                <a:gd name="T39" fmla="*/ 168 h 548"/>
                <a:gd name="T40" fmla="*/ 46 w 548"/>
                <a:gd name="T41" fmla="*/ 120 h 548"/>
                <a:gd name="T42" fmla="*/ 80 w 548"/>
                <a:gd name="T43" fmla="*/ 80 h 548"/>
                <a:gd name="T44" fmla="*/ 120 w 548"/>
                <a:gd name="T45" fmla="*/ 48 h 548"/>
                <a:gd name="T46" fmla="*/ 168 w 548"/>
                <a:gd name="T47" fmla="*/ 22 h 548"/>
                <a:gd name="T48" fmla="*/ 218 w 548"/>
                <a:gd name="T49" fmla="*/ 6 h 548"/>
                <a:gd name="T50" fmla="*/ 274 w 548"/>
                <a:gd name="T51" fmla="*/ 0 h 548"/>
                <a:gd name="T52" fmla="*/ 302 w 548"/>
                <a:gd name="T53" fmla="*/ 2 h 548"/>
                <a:gd name="T54" fmla="*/ 356 w 548"/>
                <a:gd name="T55" fmla="*/ 12 h 548"/>
                <a:gd name="T56" fmla="*/ 404 w 548"/>
                <a:gd name="T57" fmla="*/ 34 h 548"/>
                <a:gd name="T58" fmla="*/ 448 w 548"/>
                <a:gd name="T59" fmla="*/ 62 h 548"/>
                <a:gd name="T60" fmla="*/ 486 w 548"/>
                <a:gd name="T61" fmla="*/ 100 h 548"/>
                <a:gd name="T62" fmla="*/ 514 w 548"/>
                <a:gd name="T63" fmla="*/ 144 h 548"/>
                <a:gd name="T64" fmla="*/ 536 w 548"/>
                <a:gd name="T65" fmla="*/ 192 h 548"/>
                <a:gd name="T66" fmla="*/ 546 w 548"/>
                <a:gd name="T67" fmla="*/ 246 h 548"/>
                <a:gd name="T68" fmla="*/ 548 w 548"/>
                <a:gd name="T69" fmla="*/ 274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48" h="548">
                  <a:moveTo>
                    <a:pt x="548" y="274"/>
                  </a:moveTo>
                  <a:lnTo>
                    <a:pt x="548" y="274"/>
                  </a:lnTo>
                  <a:lnTo>
                    <a:pt x="546" y="302"/>
                  </a:lnTo>
                  <a:lnTo>
                    <a:pt x="542" y="330"/>
                  </a:lnTo>
                  <a:lnTo>
                    <a:pt x="536" y="356"/>
                  </a:lnTo>
                  <a:lnTo>
                    <a:pt x="526" y="380"/>
                  </a:lnTo>
                  <a:lnTo>
                    <a:pt x="514" y="404"/>
                  </a:lnTo>
                  <a:lnTo>
                    <a:pt x="500" y="428"/>
                  </a:lnTo>
                  <a:lnTo>
                    <a:pt x="486" y="448"/>
                  </a:lnTo>
                  <a:lnTo>
                    <a:pt x="468" y="468"/>
                  </a:lnTo>
                  <a:lnTo>
                    <a:pt x="448" y="486"/>
                  </a:lnTo>
                  <a:lnTo>
                    <a:pt x="426" y="502"/>
                  </a:lnTo>
                  <a:lnTo>
                    <a:pt x="404" y="514"/>
                  </a:lnTo>
                  <a:lnTo>
                    <a:pt x="380" y="526"/>
                  </a:lnTo>
                  <a:lnTo>
                    <a:pt x="356" y="536"/>
                  </a:lnTo>
                  <a:lnTo>
                    <a:pt x="328" y="542"/>
                  </a:lnTo>
                  <a:lnTo>
                    <a:pt x="302" y="546"/>
                  </a:lnTo>
                  <a:lnTo>
                    <a:pt x="274" y="548"/>
                  </a:lnTo>
                  <a:lnTo>
                    <a:pt x="274" y="548"/>
                  </a:lnTo>
                  <a:lnTo>
                    <a:pt x="246" y="546"/>
                  </a:lnTo>
                  <a:lnTo>
                    <a:pt x="218" y="542"/>
                  </a:lnTo>
                  <a:lnTo>
                    <a:pt x="192" y="536"/>
                  </a:lnTo>
                  <a:lnTo>
                    <a:pt x="168" y="526"/>
                  </a:lnTo>
                  <a:lnTo>
                    <a:pt x="144" y="514"/>
                  </a:lnTo>
                  <a:lnTo>
                    <a:pt x="120" y="502"/>
                  </a:lnTo>
                  <a:lnTo>
                    <a:pt x="100" y="486"/>
                  </a:lnTo>
                  <a:lnTo>
                    <a:pt x="80" y="468"/>
                  </a:lnTo>
                  <a:lnTo>
                    <a:pt x="62" y="448"/>
                  </a:lnTo>
                  <a:lnTo>
                    <a:pt x="46" y="428"/>
                  </a:lnTo>
                  <a:lnTo>
                    <a:pt x="34" y="404"/>
                  </a:lnTo>
                  <a:lnTo>
                    <a:pt x="22" y="380"/>
                  </a:lnTo>
                  <a:lnTo>
                    <a:pt x="12" y="356"/>
                  </a:lnTo>
                  <a:lnTo>
                    <a:pt x="6" y="330"/>
                  </a:lnTo>
                  <a:lnTo>
                    <a:pt x="2" y="302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2" y="246"/>
                  </a:lnTo>
                  <a:lnTo>
                    <a:pt x="6" y="218"/>
                  </a:lnTo>
                  <a:lnTo>
                    <a:pt x="12" y="192"/>
                  </a:lnTo>
                  <a:lnTo>
                    <a:pt x="22" y="168"/>
                  </a:lnTo>
                  <a:lnTo>
                    <a:pt x="34" y="144"/>
                  </a:lnTo>
                  <a:lnTo>
                    <a:pt x="46" y="120"/>
                  </a:lnTo>
                  <a:lnTo>
                    <a:pt x="62" y="100"/>
                  </a:lnTo>
                  <a:lnTo>
                    <a:pt x="80" y="80"/>
                  </a:lnTo>
                  <a:lnTo>
                    <a:pt x="100" y="62"/>
                  </a:lnTo>
                  <a:lnTo>
                    <a:pt x="120" y="48"/>
                  </a:lnTo>
                  <a:lnTo>
                    <a:pt x="144" y="34"/>
                  </a:lnTo>
                  <a:lnTo>
                    <a:pt x="168" y="22"/>
                  </a:lnTo>
                  <a:lnTo>
                    <a:pt x="192" y="12"/>
                  </a:lnTo>
                  <a:lnTo>
                    <a:pt x="218" y="6"/>
                  </a:lnTo>
                  <a:lnTo>
                    <a:pt x="246" y="2"/>
                  </a:lnTo>
                  <a:lnTo>
                    <a:pt x="274" y="0"/>
                  </a:lnTo>
                  <a:lnTo>
                    <a:pt x="274" y="0"/>
                  </a:lnTo>
                  <a:lnTo>
                    <a:pt x="302" y="2"/>
                  </a:lnTo>
                  <a:lnTo>
                    <a:pt x="328" y="6"/>
                  </a:lnTo>
                  <a:lnTo>
                    <a:pt x="356" y="12"/>
                  </a:lnTo>
                  <a:lnTo>
                    <a:pt x="380" y="22"/>
                  </a:lnTo>
                  <a:lnTo>
                    <a:pt x="404" y="34"/>
                  </a:lnTo>
                  <a:lnTo>
                    <a:pt x="426" y="48"/>
                  </a:lnTo>
                  <a:lnTo>
                    <a:pt x="448" y="62"/>
                  </a:lnTo>
                  <a:lnTo>
                    <a:pt x="468" y="80"/>
                  </a:lnTo>
                  <a:lnTo>
                    <a:pt x="486" y="100"/>
                  </a:lnTo>
                  <a:lnTo>
                    <a:pt x="500" y="120"/>
                  </a:lnTo>
                  <a:lnTo>
                    <a:pt x="514" y="144"/>
                  </a:lnTo>
                  <a:lnTo>
                    <a:pt x="526" y="168"/>
                  </a:lnTo>
                  <a:lnTo>
                    <a:pt x="536" y="192"/>
                  </a:lnTo>
                  <a:lnTo>
                    <a:pt x="542" y="218"/>
                  </a:lnTo>
                  <a:lnTo>
                    <a:pt x="546" y="246"/>
                  </a:lnTo>
                  <a:lnTo>
                    <a:pt x="548" y="274"/>
                  </a:lnTo>
                  <a:lnTo>
                    <a:pt x="548" y="274"/>
                  </a:lnTo>
                  <a:close/>
                </a:path>
              </a:pathLst>
            </a:cu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4" name="Freeform 19"/>
            <p:cNvSpPr>
              <a:spLocks/>
            </p:cNvSpPr>
            <p:nvPr/>
          </p:nvSpPr>
          <p:spPr bwMode="auto">
            <a:xfrm>
              <a:off x="8372475" y="5876925"/>
              <a:ext cx="352425" cy="495300"/>
            </a:xfrm>
            <a:custGeom>
              <a:avLst/>
              <a:gdLst>
                <a:gd name="T0" fmla="*/ 220 w 222"/>
                <a:gd name="T1" fmla="*/ 144 h 312"/>
                <a:gd name="T2" fmla="*/ 212 w 222"/>
                <a:gd name="T3" fmla="*/ 132 h 312"/>
                <a:gd name="T4" fmla="*/ 200 w 222"/>
                <a:gd name="T5" fmla="*/ 126 h 312"/>
                <a:gd name="T6" fmla="*/ 174 w 222"/>
                <a:gd name="T7" fmla="*/ 130 h 312"/>
                <a:gd name="T8" fmla="*/ 142 w 222"/>
                <a:gd name="T9" fmla="*/ 130 h 312"/>
                <a:gd name="T10" fmla="*/ 128 w 222"/>
                <a:gd name="T11" fmla="*/ 126 h 312"/>
                <a:gd name="T12" fmla="*/ 122 w 222"/>
                <a:gd name="T13" fmla="*/ 118 h 312"/>
                <a:gd name="T14" fmla="*/ 120 w 222"/>
                <a:gd name="T15" fmla="*/ 112 h 312"/>
                <a:gd name="T16" fmla="*/ 124 w 222"/>
                <a:gd name="T17" fmla="*/ 86 h 312"/>
                <a:gd name="T18" fmla="*/ 132 w 222"/>
                <a:gd name="T19" fmla="*/ 74 h 312"/>
                <a:gd name="T20" fmla="*/ 144 w 222"/>
                <a:gd name="T21" fmla="*/ 60 h 312"/>
                <a:gd name="T22" fmla="*/ 154 w 222"/>
                <a:gd name="T23" fmla="*/ 36 h 312"/>
                <a:gd name="T24" fmla="*/ 156 w 222"/>
                <a:gd name="T25" fmla="*/ 24 h 312"/>
                <a:gd name="T26" fmla="*/ 148 w 222"/>
                <a:gd name="T27" fmla="*/ 6 h 312"/>
                <a:gd name="T28" fmla="*/ 136 w 222"/>
                <a:gd name="T29" fmla="*/ 0 h 312"/>
                <a:gd name="T30" fmla="*/ 132 w 222"/>
                <a:gd name="T31" fmla="*/ 2 h 312"/>
                <a:gd name="T32" fmla="*/ 120 w 222"/>
                <a:gd name="T33" fmla="*/ 22 h 312"/>
                <a:gd name="T34" fmla="*/ 110 w 222"/>
                <a:gd name="T35" fmla="*/ 36 h 312"/>
                <a:gd name="T36" fmla="*/ 78 w 222"/>
                <a:gd name="T37" fmla="*/ 70 h 312"/>
                <a:gd name="T38" fmla="*/ 66 w 222"/>
                <a:gd name="T39" fmla="*/ 80 h 312"/>
                <a:gd name="T40" fmla="*/ 30 w 222"/>
                <a:gd name="T41" fmla="*/ 102 h 312"/>
                <a:gd name="T42" fmla="*/ 22 w 222"/>
                <a:gd name="T43" fmla="*/ 116 h 312"/>
                <a:gd name="T44" fmla="*/ 16 w 222"/>
                <a:gd name="T45" fmla="*/ 126 h 312"/>
                <a:gd name="T46" fmla="*/ 8 w 222"/>
                <a:gd name="T47" fmla="*/ 134 h 312"/>
                <a:gd name="T48" fmla="*/ 2 w 222"/>
                <a:gd name="T49" fmla="*/ 168 h 312"/>
                <a:gd name="T50" fmla="*/ 0 w 222"/>
                <a:gd name="T51" fmla="*/ 208 h 312"/>
                <a:gd name="T52" fmla="*/ 2 w 222"/>
                <a:gd name="T53" fmla="*/ 236 h 312"/>
                <a:gd name="T54" fmla="*/ 8 w 222"/>
                <a:gd name="T55" fmla="*/ 282 h 312"/>
                <a:gd name="T56" fmla="*/ 14 w 222"/>
                <a:gd name="T57" fmla="*/ 298 h 312"/>
                <a:gd name="T58" fmla="*/ 48 w 222"/>
                <a:gd name="T59" fmla="*/ 302 h 312"/>
                <a:gd name="T60" fmla="*/ 98 w 222"/>
                <a:gd name="T61" fmla="*/ 312 h 312"/>
                <a:gd name="T62" fmla="*/ 112 w 222"/>
                <a:gd name="T63" fmla="*/ 312 h 312"/>
                <a:gd name="T64" fmla="*/ 150 w 222"/>
                <a:gd name="T65" fmla="*/ 310 h 312"/>
                <a:gd name="T66" fmla="*/ 178 w 222"/>
                <a:gd name="T67" fmla="*/ 304 h 312"/>
                <a:gd name="T68" fmla="*/ 184 w 222"/>
                <a:gd name="T69" fmla="*/ 298 h 312"/>
                <a:gd name="T70" fmla="*/ 190 w 222"/>
                <a:gd name="T71" fmla="*/ 282 h 312"/>
                <a:gd name="T72" fmla="*/ 190 w 222"/>
                <a:gd name="T73" fmla="*/ 274 h 312"/>
                <a:gd name="T74" fmla="*/ 206 w 222"/>
                <a:gd name="T75" fmla="*/ 260 h 312"/>
                <a:gd name="T76" fmla="*/ 210 w 222"/>
                <a:gd name="T77" fmla="*/ 250 h 312"/>
                <a:gd name="T78" fmla="*/ 210 w 222"/>
                <a:gd name="T79" fmla="*/ 234 h 312"/>
                <a:gd name="T80" fmla="*/ 208 w 222"/>
                <a:gd name="T81" fmla="*/ 226 h 312"/>
                <a:gd name="T82" fmla="*/ 216 w 222"/>
                <a:gd name="T83" fmla="*/ 212 h 312"/>
                <a:gd name="T84" fmla="*/ 218 w 222"/>
                <a:gd name="T85" fmla="*/ 202 h 312"/>
                <a:gd name="T86" fmla="*/ 216 w 222"/>
                <a:gd name="T87" fmla="*/ 184 h 312"/>
                <a:gd name="T88" fmla="*/ 212 w 222"/>
                <a:gd name="T89" fmla="*/ 176 h 312"/>
                <a:gd name="T90" fmla="*/ 220 w 222"/>
                <a:gd name="T91" fmla="*/ 156 h 312"/>
                <a:gd name="T92" fmla="*/ 220 w 222"/>
                <a:gd name="T93" fmla="*/ 14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22" h="312">
                  <a:moveTo>
                    <a:pt x="220" y="144"/>
                  </a:moveTo>
                  <a:lnTo>
                    <a:pt x="220" y="144"/>
                  </a:lnTo>
                  <a:lnTo>
                    <a:pt x="216" y="136"/>
                  </a:lnTo>
                  <a:lnTo>
                    <a:pt x="212" y="132"/>
                  </a:lnTo>
                  <a:lnTo>
                    <a:pt x="206" y="128"/>
                  </a:lnTo>
                  <a:lnTo>
                    <a:pt x="200" y="126"/>
                  </a:lnTo>
                  <a:lnTo>
                    <a:pt x="200" y="126"/>
                  </a:lnTo>
                  <a:lnTo>
                    <a:pt x="174" y="130"/>
                  </a:lnTo>
                  <a:lnTo>
                    <a:pt x="156" y="130"/>
                  </a:lnTo>
                  <a:lnTo>
                    <a:pt x="142" y="130"/>
                  </a:lnTo>
                  <a:lnTo>
                    <a:pt x="142" y="130"/>
                  </a:lnTo>
                  <a:lnTo>
                    <a:pt x="128" y="126"/>
                  </a:lnTo>
                  <a:lnTo>
                    <a:pt x="124" y="122"/>
                  </a:lnTo>
                  <a:lnTo>
                    <a:pt x="122" y="118"/>
                  </a:lnTo>
                  <a:lnTo>
                    <a:pt x="122" y="118"/>
                  </a:lnTo>
                  <a:lnTo>
                    <a:pt x="120" y="112"/>
                  </a:lnTo>
                  <a:lnTo>
                    <a:pt x="120" y="100"/>
                  </a:lnTo>
                  <a:lnTo>
                    <a:pt x="124" y="86"/>
                  </a:lnTo>
                  <a:lnTo>
                    <a:pt x="128" y="80"/>
                  </a:lnTo>
                  <a:lnTo>
                    <a:pt x="132" y="74"/>
                  </a:lnTo>
                  <a:lnTo>
                    <a:pt x="132" y="74"/>
                  </a:lnTo>
                  <a:lnTo>
                    <a:pt x="144" y="60"/>
                  </a:lnTo>
                  <a:lnTo>
                    <a:pt x="150" y="48"/>
                  </a:lnTo>
                  <a:lnTo>
                    <a:pt x="154" y="36"/>
                  </a:lnTo>
                  <a:lnTo>
                    <a:pt x="156" y="24"/>
                  </a:lnTo>
                  <a:lnTo>
                    <a:pt x="156" y="24"/>
                  </a:lnTo>
                  <a:lnTo>
                    <a:pt x="152" y="14"/>
                  </a:lnTo>
                  <a:lnTo>
                    <a:pt x="148" y="6"/>
                  </a:lnTo>
                  <a:lnTo>
                    <a:pt x="142" y="0"/>
                  </a:lnTo>
                  <a:lnTo>
                    <a:pt x="136" y="0"/>
                  </a:lnTo>
                  <a:lnTo>
                    <a:pt x="136" y="0"/>
                  </a:lnTo>
                  <a:lnTo>
                    <a:pt x="132" y="2"/>
                  </a:lnTo>
                  <a:lnTo>
                    <a:pt x="128" y="6"/>
                  </a:lnTo>
                  <a:lnTo>
                    <a:pt x="120" y="22"/>
                  </a:lnTo>
                  <a:lnTo>
                    <a:pt x="120" y="22"/>
                  </a:lnTo>
                  <a:lnTo>
                    <a:pt x="110" y="36"/>
                  </a:lnTo>
                  <a:lnTo>
                    <a:pt x="94" y="52"/>
                  </a:lnTo>
                  <a:lnTo>
                    <a:pt x="78" y="70"/>
                  </a:lnTo>
                  <a:lnTo>
                    <a:pt x="66" y="80"/>
                  </a:lnTo>
                  <a:lnTo>
                    <a:pt x="66" y="80"/>
                  </a:lnTo>
                  <a:lnTo>
                    <a:pt x="42" y="92"/>
                  </a:lnTo>
                  <a:lnTo>
                    <a:pt x="30" y="102"/>
                  </a:lnTo>
                  <a:lnTo>
                    <a:pt x="26" y="110"/>
                  </a:lnTo>
                  <a:lnTo>
                    <a:pt x="22" y="116"/>
                  </a:lnTo>
                  <a:lnTo>
                    <a:pt x="22" y="116"/>
                  </a:lnTo>
                  <a:lnTo>
                    <a:pt x="16" y="126"/>
                  </a:lnTo>
                  <a:lnTo>
                    <a:pt x="8" y="134"/>
                  </a:lnTo>
                  <a:lnTo>
                    <a:pt x="8" y="134"/>
                  </a:lnTo>
                  <a:lnTo>
                    <a:pt x="6" y="150"/>
                  </a:lnTo>
                  <a:lnTo>
                    <a:pt x="2" y="168"/>
                  </a:lnTo>
                  <a:lnTo>
                    <a:pt x="0" y="188"/>
                  </a:lnTo>
                  <a:lnTo>
                    <a:pt x="0" y="208"/>
                  </a:lnTo>
                  <a:lnTo>
                    <a:pt x="0" y="208"/>
                  </a:lnTo>
                  <a:lnTo>
                    <a:pt x="2" y="236"/>
                  </a:lnTo>
                  <a:lnTo>
                    <a:pt x="4" y="260"/>
                  </a:lnTo>
                  <a:lnTo>
                    <a:pt x="8" y="282"/>
                  </a:lnTo>
                  <a:lnTo>
                    <a:pt x="14" y="298"/>
                  </a:lnTo>
                  <a:lnTo>
                    <a:pt x="14" y="298"/>
                  </a:lnTo>
                  <a:lnTo>
                    <a:pt x="48" y="302"/>
                  </a:lnTo>
                  <a:lnTo>
                    <a:pt x="48" y="302"/>
                  </a:lnTo>
                  <a:lnTo>
                    <a:pt x="80" y="308"/>
                  </a:lnTo>
                  <a:lnTo>
                    <a:pt x="98" y="312"/>
                  </a:lnTo>
                  <a:lnTo>
                    <a:pt x="112" y="312"/>
                  </a:lnTo>
                  <a:lnTo>
                    <a:pt x="112" y="312"/>
                  </a:lnTo>
                  <a:lnTo>
                    <a:pt x="130" y="312"/>
                  </a:lnTo>
                  <a:lnTo>
                    <a:pt x="150" y="310"/>
                  </a:lnTo>
                  <a:lnTo>
                    <a:pt x="170" y="306"/>
                  </a:lnTo>
                  <a:lnTo>
                    <a:pt x="178" y="304"/>
                  </a:lnTo>
                  <a:lnTo>
                    <a:pt x="184" y="298"/>
                  </a:lnTo>
                  <a:lnTo>
                    <a:pt x="184" y="298"/>
                  </a:lnTo>
                  <a:lnTo>
                    <a:pt x="190" y="290"/>
                  </a:lnTo>
                  <a:lnTo>
                    <a:pt x="190" y="282"/>
                  </a:lnTo>
                  <a:lnTo>
                    <a:pt x="190" y="274"/>
                  </a:lnTo>
                  <a:lnTo>
                    <a:pt x="190" y="274"/>
                  </a:lnTo>
                  <a:lnTo>
                    <a:pt x="198" y="268"/>
                  </a:lnTo>
                  <a:lnTo>
                    <a:pt x="206" y="260"/>
                  </a:lnTo>
                  <a:lnTo>
                    <a:pt x="210" y="250"/>
                  </a:lnTo>
                  <a:lnTo>
                    <a:pt x="210" y="250"/>
                  </a:lnTo>
                  <a:lnTo>
                    <a:pt x="210" y="240"/>
                  </a:lnTo>
                  <a:lnTo>
                    <a:pt x="210" y="234"/>
                  </a:lnTo>
                  <a:lnTo>
                    <a:pt x="208" y="226"/>
                  </a:lnTo>
                  <a:lnTo>
                    <a:pt x="208" y="226"/>
                  </a:lnTo>
                  <a:lnTo>
                    <a:pt x="212" y="218"/>
                  </a:lnTo>
                  <a:lnTo>
                    <a:pt x="216" y="212"/>
                  </a:lnTo>
                  <a:lnTo>
                    <a:pt x="218" y="202"/>
                  </a:lnTo>
                  <a:lnTo>
                    <a:pt x="218" y="202"/>
                  </a:lnTo>
                  <a:lnTo>
                    <a:pt x="218" y="192"/>
                  </a:lnTo>
                  <a:lnTo>
                    <a:pt x="216" y="184"/>
                  </a:lnTo>
                  <a:lnTo>
                    <a:pt x="212" y="176"/>
                  </a:lnTo>
                  <a:lnTo>
                    <a:pt x="212" y="176"/>
                  </a:lnTo>
                  <a:lnTo>
                    <a:pt x="218" y="166"/>
                  </a:lnTo>
                  <a:lnTo>
                    <a:pt x="220" y="156"/>
                  </a:lnTo>
                  <a:lnTo>
                    <a:pt x="222" y="150"/>
                  </a:lnTo>
                  <a:lnTo>
                    <a:pt x="220" y="144"/>
                  </a:lnTo>
                  <a:lnTo>
                    <a:pt x="220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innerShdw blurRad="12700" dist="38100" dir="13500000">
                <a:prstClr val="black">
                  <a:alpha val="8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5" name="Freeform 20"/>
            <p:cNvSpPr>
              <a:spLocks/>
            </p:cNvSpPr>
            <p:nvPr/>
          </p:nvSpPr>
          <p:spPr bwMode="auto">
            <a:xfrm>
              <a:off x="8216900" y="6045200"/>
              <a:ext cx="158750" cy="327025"/>
            </a:xfrm>
            <a:custGeom>
              <a:avLst/>
              <a:gdLst>
                <a:gd name="T0" fmla="*/ 28 w 100"/>
                <a:gd name="T1" fmla="*/ 0 h 206"/>
                <a:gd name="T2" fmla="*/ 100 w 100"/>
                <a:gd name="T3" fmla="*/ 0 h 206"/>
                <a:gd name="T4" fmla="*/ 100 w 100"/>
                <a:gd name="T5" fmla="*/ 0 h 206"/>
                <a:gd name="T6" fmla="*/ 96 w 100"/>
                <a:gd name="T7" fmla="*/ 2 h 206"/>
                <a:gd name="T8" fmla="*/ 90 w 100"/>
                <a:gd name="T9" fmla="*/ 8 h 206"/>
                <a:gd name="T10" fmla="*/ 86 w 100"/>
                <a:gd name="T11" fmla="*/ 18 h 206"/>
                <a:gd name="T12" fmla="*/ 82 w 100"/>
                <a:gd name="T13" fmla="*/ 30 h 206"/>
                <a:gd name="T14" fmla="*/ 78 w 100"/>
                <a:gd name="T15" fmla="*/ 44 h 206"/>
                <a:gd name="T16" fmla="*/ 76 w 100"/>
                <a:gd name="T17" fmla="*/ 62 h 206"/>
                <a:gd name="T18" fmla="*/ 74 w 100"/>
                <a:gd name="T19" fmla="*/ 102 h 206"/>
                <a:gd name="T20" fmla="*/ 74 w 100"/>
                <a:gd name="T21" fmla="*/ 102 h 206"/>
                <a:gd name="T22" fmla="*/ 76 w 100"/>
                <a:gd name="T23" fmla="*/ 142 h 206"/>
                <a:gd name="T24" fmla="*/ 78 w 100"/>
                <a:gd name="T25" fmla="*/ 160 h 206"/>
                <a:gd name="T26" fmla="*/ 82 w 100"/>
                <a:gd name="T27" fmla="*/ 176 h 206"/>
                <a:gd name="T28" fmla="*/ 86 w 100"/>
                <a:gd name="T29" fmla="*/ 188 h 206"/>
                <a:gd name="T30" fmla="*/ 90 w 100"/>
                <a:gd name="T31" fmla="*/ 198 h 206"/>
                <a:gd name="T32" fmla="*/ 94 w 100"/>
                <a:gd name="T33" fmla="*/ 204 h 206"/>
                <a:gd name="T34" fmla="*/ 100 w 100"/>
                <a:gd name="T35" fmla="*/ 206 h 206"/>
                <a:gd name="T36" fmla="*/ 28 w 100"/>
                <a:gd name="T37" fmla="*/ 206 h 206"/>
                <a:gd name="T38" fmla="*/ 28 w 100"/>
                <a:gd name="T39" fmla="*/ 206 h 206"/>
                <a:gd name="T40" fmla="*/ 22 w 100"/>
                <a:gd name="T41" fmla="*/ 204 h 206"/>
                <a:gd name="T42" fmla="*/ 16 w 100"/>
                <a:gd name="T43" fmla="*/ 198 h 206"/>
                <a:gd name="T44" fmla="*/ 12 w 100"/>
                <a:gd name="T45" fmla="*/ 188 h 206"/>
                <a:gd name="T46" fmla="*/ 8 w 100"/>
                <a:gd name="T47" fmla="*/ 176 h 206"/>
                <a:gd name="T48" fmla="*/ 4 w 100"/>
                <a:gd name="T49" fmla="*/ 160 h 206"/>
                <a:gd name="T50" fmla="*/ 2 w 100"/>
                <a:gd name="T51" fmla="*/ 142 h 206"/>
                <a:gd name="T52" fmla="*/ 0 w 100"/>
                <a:gd name="T53" fmla="*/ 102 h 206"/>
                <a:gd name="T54" fmla="*/ 0 w 100"/>
                <a:gd name="T55" fmla="*/ 102 h 206"/>
                <a:gd name="T56" fmla="*/ 2 w 100"/>
                <a:gd name="T57" fmla="*/ 62 h 206"/>
                <a:gd name="T58" fmla="*/ 4 w 100"/>
                <a:gd name="T59" fmla="*/ 44 h 206"/>
                <a:gd name="T60" fmla="*/ 8 w 100"/>
                <a:gd name="T61" fmla="*/ 30 h 206"/>
                <a:gd name="T62" fmla="*/ 12 w 100"/>
                <a:gd name="T63" fmla="*/ 16 h 206"/>
                <a:gd name="T64" fmla="*/ 16 w 100"/>
                <a:gd name="T65" fmla="*/ 8 h 206"/>
                <a:gd name="T66" fmla="*/ 22 w 100"/>
                <a:gd name="T67" fmla="*/ 2 h 206"/>
                <a:gd name="T68" fmla="*/ 28 w 100"/>
                <a:gd name="T69" fmla="*/ 0 h 206"/>
                <a:gd name="T70" fmla="*/ 28 w 100"/>
                <a:gd name="T71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0" h="206">
                  <a:moveTo>
                    <a:pt x="28" y="0"/>
                  </a:moveTo>
                  <a:lnTo>
                    <a:pt x="100" y="0"/>
                  </a:lnTo>
                  <a:lnTo>
                    <a:pt x="100" y="0"/>
                  </a:lnTo>
                  <a:lnTo>
                    <a:pt x="96" y="2"/>
                  </a:lnTo>
                  <a:lnTo>
                    <a:pt x="90" y="8"/>
                  </a:lnTo>
                  <a:lnTo>
                    <a:pt x="86" y="18"/>
                  </a:lnTo>
                  <a:lnTo>
                    <a:pt x="82" y="30"/>
                  </a:lnTo>
                  <a:lnTo>
                    <a:pt x="78" y="44"/>
                  </a:lnTo>
                  <a:lnTo>
                    <a:pt x="76" y="62"/>
                  </a:lnTo>
                  <a:lnTo>
                    <a:pt x="74" y="102"/>
                  </a:lnTo>
                  <a:lnTo>
                    <a:pt x="74" y="102"/>
                  </a:lnTo>
                  <a:lnTo>
                    <a:pt x="76" y="142"/>
                  </a:lnTo>
                  <a:lnTo>
                    <a:pt x="78" y="160"/>
                  </a:lnTo>
                  <a:lnTo>
                    <a:pt x="82" y="176"/>
                  </a:lnTo>
                  <a:lnTo>
                    <a:pt x="86" y="188"/>
                  </a:lnTo>
                  <a:lnTo>
                    <a:pt x="90" y="198"/>
                  </a:lnTo>
                  <a:lnTo>
                    <a:pt x="94" y="204"/>
                  </a:lnTo>
                  <a:lnTo>
                    <a:pt x="100" y="206"/>
                  </a:lnTo>
                  <a:lnTo>
                    <a:pt x="28" y="206"/>
                  </a:lnTo>
                  <a:lnTo>
                    <a:pt x="28" y="206"/>
                  </a:lnTo>
                  <a:lnTo>
                    <a:pt x="22" y="204"/>
                  </a:lnTo>
                  <a:lnTo>
                    <a:pt x="16" y="198"/>
                  </a:lnTo>
                  <a:lnTo>
                    <a:pt x="12" y="188"/>
                  </a:lnTo>
                  <a:lnTo>
                    <a:pt x="8" y="176"/>
                  </a:lnTo>
                  <a:lnTo>
                    <a:pt x="4" y="160"/>
                  </a:lnTo>
                  <a:lnTo>
                    <a:pt x="2" y="142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2" y="62"/>
                  </a:lnTo>
                  <a:lnTo>
                    <a:pt x="4" y="44"/>
                  </a:lnTo>
                  <a:lnTo>
                    <a:pt x="8" y="30"/>
                  </a:lnTo>
                  <a:lnTo>
                    <a:pt x="12" y="16"/>
                  </a:lnTo>
                  <a:lnTo>
                    <a:pt x="16" y="8"/>
                  </a:lnTo>
                  <a:lnTo>
                    <a:pt x="22" y="2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innerShdw blurRad="12700" dist="38100" dir="13500000">
                <a:prstClr val="black">
                  <a:alpha val="8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6" name="Freeform 21"/>
            <p:cNvSpPr>
              <a:spLocks/>
            </p:cNvSpPr>
            <p:nvPr/>
          </p:nvSpPr>
          <p:spPr bwMode="auto">
            <a:xfrm>
              <a:off x="7305675" y="4765675"/>
              <a:ext cx="1298575" cy="1298575"/>
            </a:xfrm>
            <a:custGeom>
              <a:avLst/>
              <a:gdLst>
                <a:gd name="T0" fmla="*/ 406 w 818"/>
                <a:gd name="T1" fmla="*/ 0 h 818"/>
                <a:gd name="T2" fmla="*/ 324 w 818"/>
                <a:gd name="T3" fmla="*/ 8 h 818"/>
                <a:gd name="T4" fmla="*/ 248 w 818"/>
                <a:gd name="T5" fmla="*/ 32 h 818"/>
                <a:gd name="T6" fmla="*/ 178 w 818"/>
                <a:gd name="T7" fmla="*/ 70 h 818"/>
                <a:gd name="T8" fmla="*/ 118 w 818"/>
                <a:gd name="T9" fmla="*/ 120 h 818"/>
                <a:gd name="T10" fmla="*/ 68 w 818"/>
                <a:gd name="T11" fmla="*/ 182 h 818"/>
                <a:gd name="T12" fmla="*/ 32 w 818"/>
                <a:gd name="T13" fmla="*/ 252 h 818"/>
                <a:gd name="T14" fmla="*/ 8 w 818"/>
                <a:gd name="T15" fmla="*/ 328 h 818"/>
                <a:gd name="T16" fmla="*/ 0 w 818"/>
                <a:gd name="T17" fmla="*/ 410 h 818"/>
                <a:gd name="T18" fmla="*/ 2 w 818"/>
                <a:gd name="T19" fmla="*/ 452 h 818"/>
                <a:gd name="T20" fmla="*/ 20 w 818"/>
                <a:gd name="T21" fmla="*/ 532 h 818"/>
                <a:gd name="T22" fmla="*/ 50 w 818"/>
                <a:gd name="T23" fmla="*/ 606 h 818"/>
                <a:gd name="T24" fmla="*/ 96 w 818"/>
                <a:gd name="T25" fmla="*/ 670 h 818"/>
                <a:gd name="T26" fmla="*/ 150 w 818"/>
                <a:gd name="T27" fmla="*/ 726 h 818"/>
                <a:gd name="T28" fmla="*/ 216 w 818"/>
                <a:gd name="T29" fmla="*/ 768 h 818"/>
                <a:gd name="T30" fmla="*/ 290 w 818"/>
                <a:gd name="T31" fmla="*/ 800 h 818"/>
                <a:gd name="T32" fmla="*/ 370 w 818"/>
                <a:gd name="T33" fmla="*/ 816 h 818"/>
                <a:gd name="T34" fmla="*/ 412 w 818"/>
                <a:gd name="T35" fmla="*/ 818 h 818"/>
                <a:gd name="T36" fmla="*/ 494 w 818"/>
                <a:gd name="T37" fmla="*/ 808 h 818"/>
                <a:gd name="T38" fmla="*/ 570 w 818"/>
                <a:gd name="T39" fmla="*/ 784 h 818"/>
                <a:gd name="T40" fmla="*/ 640 w 818"/>
                <a:gd name="T41" fmla="*/ 746 h 818"/>
                <a:gd name="T42" fmla="*/ 700 w 818"/>
                <a:gd name="T43" fmla="*/ 696 h 818"/>
                <a:gd name="T44" fmla="*/ 750 w 818"/>
                <a:gd name="T45" fmla="*/ 636 h 818"/>
                <a:gd name="T46" fmla="*/ 786 w 818"/>
                <a:gd name="T47" fmla="*/ 566 h 818"/>
                <a:gd name="T48" fmla="*/ 810 w 818"/>
                <a:gd name="T49" fmla="*/ 488 h 818"/>
                <a:gd name="T50" fmla="*/ 818 w 818"/>
                <a:gd name="T51" fmla="*/ 406 h 818"/>
                <a:gd name="T52" fmla="*/ 816 w 818"/>
                <a:gd name="T53" fmla="*/ 364 h 818"/>
                <a:gd name="T54" fmla="*/ 798 w 818"/>
                <a:gd name="T55" fmla="*/ 284 h 818"/>
                <a:gd name="T56" fmla="*/ 768 w 818"/>
                <a:gd name="T57" fmla="*/ 212 h 818"/>
                <a:gd name="T58" fmla="*/ 724 w 818"/>
                <a:gd name="T59" fmla="*/ 146 h 818"/>
                <a:gd name="T60" fmla="*/ 668 w 818"/>
                <a:gd name="T61" fmla="*/ 92 h 818"/>
                <a:gd name="T62" fmla="*/ 602 w 818"/>
                <a:gd name="T63" fmla="*/ 48 h 818"/>
                <a:gd name="T64" fmla="*/ 528 w 818"/>
                <a:gd name="T65" fmla="*/ 18 h 818"/>
                <a:gd name="T66" fmla="*/ 448 w 818"/>
                <a:gd name="T67" fmla="*/ 2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18" h="818">
                  <a:moveTo>
                    <a:pt x="406" y="0"/>
                  </a:moveTo>
                  <a:lnTo>
                    <a:pt x="406" y="0"/>
                  </a:lnTo>
                  <a:lnTo>
                    <a:pt x="366" y="2"/>
                  </a:lnTo>
                  <a:lnTo>
                    <a:pt x="324" y="8"/>
                  </a:lnTo>
                  <a:lnTo>
                    <a:pt x="286" y="18"/>
                  </a:lnTo>
                  <a:lnTo>
                    <a:pt x="248" y="32"/>
                  </a:lnTo>
                  <a:lnTo>
                    <a:pt x="212" y="50"/>
                  </a:lnTo>
                  <a:lnTo>
                    <a:pt x="178" y="70"/>
                  </a:lnTo>
                  <a:lnTo>
                    <a:pt x="148" y="94"/>
                  </a:lnTo>
                  <a:lnTo>
                    <a:pt x="118" y="120"/>
                  </a:lnTo>
                  <a:lnTo>
                    <a:pt x="92" y="150"/>
                  </a:lnTo>
                  <a:lnTo>
                    <a:pt x="68" y="182"/>
                  </a:lnTo>
                  <a:lnTo>
                    <a:pt x="48" y="216"/>
                  </a:lnTo>
                  <a:lnTo>
                    <a:pt x="32" y="252"/>
                  </a:lnTo>
                  <a:lnTo>
                    <a:pt x="18" y="288"/>
                  </a:lnTo>
                  <a:lnTo>
                    <a:pt x="8" y="328"/>
                  </a:lnTo>
                  <a:lnTo>
                    <a:pt x="2" y="368"/>
                  </a:lnTo>
                  <a:lnTo>
                    <a:pt x="0" y="410"/>
                  </a:lnTo>
                  <a:lnTo>
                    <a:pt x="0" y="410"/>
                  </a:lnTo>
                  <a:lnTo>
                    <a:pt x="2" y="452"/>
                  </a:lnTo>
                  <a:lnTo>
                    <a:pt x="10" y="492"/>
                  </a:lnTo>
                  <a:lnTo>
                    <a:pt x="20" y="532"/>
                  </a:lnTo>
                  <a:lnTo>
                    <a:pt x="34" y="570"/>
                  </a:lnTo>
                  <a:lnTo>
                    <a:pt x="50" y="606"/>
                  </a:lnTo>
                  <a:lnTo>
                    <a:pt x="72" y="638"/>
                  </a:lnTo>
                  <a:lnTo>
                    <a:pt x="96" y="670"/>
                  </a:lnTo>
                  <a:lnTo>
                    <a:pt x="122" y="698"/>
                  </a:lnTo>
                  <a:lnTo>
                    <a:pt x="150" y="726"/>
                  </a:lnTo>
                  <a:lnTo>
                    <a:pt x="182" y="748"/>
                  </a:lnTo>
                  <a:lnTo>
                    <a:pt x="216" y="768"/>
                  </a:lnTo>
                  <a:lnTo>
                    <a:pt x="252" y="786"/>
                  </a:lnTo>
                  <a:lnTo>
                    <a:pt x="290" y="800"/>
                  </a:lnTo>
                  <a:lnTo>
                    <a:pt x="328" y="810"/>
                  </a:lnTo>
                  <a:lnTo>
                    <a:pt x="370" y="816"/>
                  </a:lnTo>
                  <a:lnTo>
                    <a:pt x="412" y="818"/>
                  </a:lnTo>
                  <a:lnTo>
                    <a:pt x="412" y="818"/>
                  </a:lnTo>
                  <a:lnTo>
                    <a:pt x="452" y="814"/>
                  </a:lnTo>
                  <a:lnTo>
                    <a:pt x="494" y="808"/>
                  </a:lnTo>
                  <a:lnTo>
                    <a:pt x="532" y="798"/>
                  </a:lnTo>
                  <a:lnTo>
                    <a:pt x="570" y="784"/>
                  </a:lnTo>
                  <a:lnTo>
                    <a:pt x="606" y="766"/>
                  </a:lnTo>
                  <a:lnTo>
                    <a:pt x="640" y="746"/>
                  </a:lnTo>
                  <a:lnTo>
                    <a:pt x="670" y="722"/>
                  </a:lnTo>
                  <a:lnTo>
                    <a:pt x="700" y="696"/>
                  </a:lnTo>
                  <a:lnTo>
                    <a:pt x="726" y="666"/>
                  </a:lnTo>
                  <a:lnTo>
                    <a:pt x="750" y="636"/>
                  </a:lnTo>
                  <a:lnTo>
                    <a:pt x="770" y="602"/>
                  </a:lnTo>
                  <a:lnTo>
                    <a:pt x="786" y="566"/>
                  </a:lnTo>
                  <a:lnTo>
                    <a:pt x="800" y="528"/>
                  </a:lnTo>
                  <a:lnTo>
                    <a:pt x="810" y="488"/>
                  </a:lnTo>
                  <a:lnTo>
                    <a:pt x="816" y="448"/>
                  </a:lnTo>
                  <a:lnTo>
                    <a:pt x="818" y="406"/>
                  </a:lnTo>
                  <a:lnTo>
                    <a:pt x="818" y="406"/>
                  </a:lnTo>
                  <a:lnTo>
                    <a:pt x="816" y="364"/>
                  </a:lnTo>
                  <a:lnTo>
                    <a:pt x="810" y="324"/>
                  </a:lnTo>
                  <a:lnTo>
                    <a:pt x="798" y="284"/>
                  </a:lnTo>
                  <a:lnTo>
                    <a:pt x="784" y="248"/>
                  </a:lnTo>
                  <a:lnTo>
                    <a:pt x="768" y="212"/>
                  </a:lnTo>
                  <a:lnTo>
                    <a:pt x="746" y="178"/>
                  </a:lnTo>
                  <a:lnTo>
                    <a:pt x="724" y="146"/>
                  </a:lnTo>
                  <a:lnTo>
                    <a:pt x="696" y="118"/>
                  </a:lnTo>
                  <a:lnTo>
                    <a:pt x="668" y="92"/>
                  </a:lnTo>
                  <a:lnTo>
                    <a:pt x="636" y="68"/>
                  </a:lnTo>
                  <a:lnTo>
                    <a:pt x="602" y="48"/>
                  </a:lnTo>
                  <a:lnTo>
                    <a:pt x="566" y="30"/>
                  </a:lnTo>
                  <a:lnTo>
                    <a:pt x="528" y="18"/>
                  </a:lnTo>
                  <a:lnTo>
                    <a:pt x="490" y="8"/>
                  </a:lnTo>
                  <a:lnTo>
                    <a:pt x="448" y="2"/>
                  </a:lnTo>
                  <a:lnTo>
                    <a:pt x="406" y="0"/>
                  </a:lnTo>
                  <a:close/>
                </a:path>
              </a:pathLst>
            </a:custGeom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800" dirty="0"/>
            </a:p>
          </p:txBody>
        </p:sp>
        <p:sp>
          <p:nvSpPr>
            <p:cNvPr id="47" name="Freeform 23"/>
            <p:cNvSpPr>
              <a:spLocks/>
            </p:cNvSpPr>
            <p:nvPr/>
          </p:nvSpPr>
          <p:spPr bwMode="auto">
            <a:xfrm>
              <a:off x="7963000" y="5045944"/>
              <a:ext cx="360430" cy="206400"/>
            </a:xfrm>
            <a:custGeom>
              <a:avLst/>
              <a:gdLst>
                <a:gd name="T0" fmla="*/ 232 w 234"/>
                <a:gd name="T1" fmla="*/ 134 h 134"/>
                <a:gd name="T2" fmla="*/ 232 w 234"/>
                <a:gd name="T3" fmla="*/ 134 h 134"/>
                <a:gd name="T4" fmla="*/ 234 w 234"/>
                <a:gd name="T5" fmla="*/ 112 h 134"/>
                <a:gd name="T6" fmla="*/ 234 w 234"/>
                <a:gd name="T7" fmla="*/ 112 h 134"/>
                <a:gd name="T8" fmla="*/ 232 w 234"/>
                <a:gd name="T9" fmla="*/ 100 h 134"/>
                <a:gd name="T10" fmla="*/ 230 w 234"/>
                <a:gd name="T11" fmla="*/ 88 h 134"/>
                <a:gd name="T12" fmla="*/ 220 w 234"/>
                <a:gd name="T13" fmla="*/ 66 h 134"/>
                <a:gd name="T14" fmla="*/ 208 w 234"/>
                <a:gd name="T15" fmla="*/ 46 h 134"/>
                <a:gd name="T16" fmla="*/ 192 w 234"/>
                <a:gd name="T17" fmla="*/ 28 h 134"/>
                <a:gd name="T18" fmla="*/ 172 w 234"/>
                <a:gd name="T19" fmla="*/ 16 h 134"/>
                <a:gd name="T20" fmla="*/ 152 w 234"/>
                <a:gd name="T21" fmla="*/ 6 h 134"/>
                <a:gd name="T22" fmla="*/ 128 w 234"/>
                <a:gd name="T23" fmla="*/ 0 h 134"/>
                <a:gd name="T24" fmla="*/ 116 w 234"/>
                <a:gd name="T25" fmla="*/ 0 h 134"/>
                <a:gd name="T26" fmla="*/ 104 w 234"/>
                <a:gd name="T27" fmla="*/ 0 h 134"/>
                <a:gd name="T28" fmla="*/ 104 w 234"/>
                <a:gd name="T29" fmla="*/ 0 h 134"/>
                <a:gd name="T30" fmla="*/ 86 w 234"/>
                <a:gd name="T31" fmla="*/ 2 h 134"/>
                <a:gd name="T32" fmla="*/ 70 w 234"/>
                <a:gd name="T33" fmla="*/ 6 h 134"/>
                <a:gd name="T34" fmla="*/ 54 w 234"/>
                <a:gd name="T35" fmla="*/ 14 h 134"/>
                <a:gd name="T36" fmla="*/ 40 w 234"/>
                <a:gd name="T37" fmla="*/ 24 h 134"/>
                <a:gd name="T38" fmla="*/ 28 w 234"/>
                <a:gd name="T39" fmla="*/ 34 h 134"/>
                <a:gd name="T40" fmla="*/ 16 w 234"/>
                <a:gd name="T41" fmla="*/ 46 h 134"/>
                <a:gd name="T42" fmla="*/ 8 w 234"/>
                <a:gd name="T43" fmla="*/ 60 h 134"/>
                <a:gd name="T44" fmla="*/ 0 w 234"/>
                <a:gd name="T45" fmla="*/ 76 h 134"/>
                <a:gd name="T46" fmla="*/ 0 w 234"/>
                <a:gd name="T47" fmla="*/ 76 h 134"/>
                <a:gd name="T48" fmla="*/ 18 w 234"/>
                <a:gd name="T49" fmla="*/ 58 h 134"/>
                <a:gd name="T50" fmla="*/ 40 w 234"/>
                <a:gd name="T51" fmla="*/ 46 h 134"/>
                <a:gd name="T52" fmla="*/ 52 w 234"/>
                <a:gd name="T53" fmla="*/ 40 h 134"/>
                <a:gd name="T54" fmla="*/ 64 w 234"/>
                <a:gd name="T55" fmla="*/ 36 h 134"/>
                <a:gd name="T56" fmla="*/ 78 w 234"/>
                <a:gd name="T57" fmla="*/ 34 h 134"/>
                <a:gd name="T58" fmla="*/ 90 w 234"/>
                <a:gd name="T59" fmla="*/ 32 h 134"/>
                <a:gd name="T60" fmla="*/ 90 w 234"/>
                <a:gd name="T61" fmla="*/ 32 h 134"/>
                <a:gd name="T62" fmla="*/ 116 w 234"/>
                <a:gd name="T63" fmla="*/ 32 h 134"/>
                <a:gd name="T64" fmla="*/ 138 w 234"/>
                <a:gd name="T65" fmla="*/ 38 h 134"/>
                <a:gd name="T66" fmla="*/ 160 w 234"/>
                <a:gd name="T67" fmla="*/ 46 h 134"/>
                <a:gd name="T68" fmla="*/ 180 w 234"/>
                <a:gd name="T69" fmla="*/ 58 h 134"/>
                <a:gd name="T70" fmla="*/ 198 w 234"/>
                <a:gd name="T71" fmla="*/ 74 h 134"/>
                <a:gd name="T72" fmla="*/ 214 w 234"/>
                <a:gd name="T73" fmla="*/ 92 h 134"/>
                <a:gd name="T74" fmla="*/ 224 w 234"/>
                <a:gd name="T75" fmla="*/ 112 h 134"/>
                <a:gd name="T76" fmla="*/ 232 w 234"/>
                <a:gd name="T77" fmla="*/ 134 h 134"/>
                <a:gd name="T78" fmla="*/ 232 w 234"/>
                <a:gd name="T79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34" h="134">
                  <a:moveTo>
                    <a:pt x="232" y="134"/>
                  </a:moveTo>
                  <a:lnTo>
                    <a:pt x="232" y="134"/>
                  </a:lnTo>
                  <a:lnTo>
                    <a:pt x="234" y="112"/>
                  </a:lnTo>
                  <a:lnTo>
                    <a:pt x="234" y="112"/>
                  </a:lnTo>
                  <a:lnTo>
                    <a:pt x="232" y="100"/>
                  </a:lnTo>
                  <a:lnTo>
                    <a:pt x="230" y="88"/>
                  </a:lnTo>
                  <a:lnTo>
                    <a:pt x="220" y="66"/>
                  </a:lnTo>
                  <a:lnTo>
                    <a:pt x="208" y="46"/>
                  </a:lnTo>
                  <a:lnTo>
                    <a:pt x="192" y="28"/>
                  </a:lnTo>
                  <a:lnTo>
                    <a:pt x="172" y="16"/>
                  </a:lnTo>
                  <a:lnTo>
                    <a:pt x="152" y="6"/>
                  </a:lnTo>
                  <a:lnTo>
                    <a:pt x="128" y="0"/>
                  </a:lnTo>
                  <a:lnTo>
                    <a:pt x="116" y="0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86" y="2"/>
                  </a:lnTo>
                  <a:lnTo>
                    <a:pt x="70" y="6"/>
                  </a:lnTo>
                  <a:lnTo>
                    <a:pt x="54" y="14"/>
                  </a:lnTo>
                  <a:lnTo>
                    <a:pt x="40" y="24"/>
                  </a:lnTo>
                  <a:lnTo>
                    <a:pt x="28" y="34"/>
                  </a:lnTo>
                  <a:lnTo>
                    <a:pt x="16" y="46"/>
                  </a:lnTo>
                  <a:lnTo>
                    <a:pt x="8" y="60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18" y="58"/>
                  </a:lnTo>
                  <a:lnTo>
                    <a:pt x="40" y="46"/>
                  </a:lnTo>
                  <a:lnTo>
                    <a:pt x="52" y="40"/>
                  </a:lnTo>
                  <a:lnTo>
                    <a:pt x="64" y="36"/>
                  </a:lnTo>
                  <a:lnTo>
                    <a:pt x="78" y="34"/>
                  </a:lnTo>
                  <a:lnTo>
                    <a:pt x="90" y="32"/>
                  </a:lnTo>
                  <a:lnTo>
                    <a:pt x="90" y="32"/>
                  </a:lnTo>
                  <a:lnTo>
                    <a:pt x="116" y="32"/>
                  </a:lnTo>
                  <a:lnTo>
                    <a:pt x="138" y="38"/>
                  </a:lnTo>
                  <a:lnTo>
                    <a:pt x="160" y="46"/>
                  </a:lnTo>
                  <a:lnTo>
                    <a:pt x="180" y="58"/>
                  </a:lnTo>
                  <a:lnTo>
                    <a:pt x="198" y="74"/>
                  </a:lnTo>
                  <a:lnTo>
                    <a:pt x="214" y="92"/>
                  </a:lnTo>
                  <a:lnTo>
                    <a:pt x="224" y="112"/>
                  </a:lnTo>
                  <a:lnTo>
                    <a:pt x="232" y="134"/>
                  </a:lnTo>
                  <a:lnTo>
                    <a:pt x="232" y="1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innerShdw blurRad="12700" dist="38100" dir="13500000">
                <a:prstClr val="black">
                  <a:alpha val="8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8" name="Freeform 24"/>
            <p:cNvSpPr>
              <a:spLocks noEditPoints="1"/>
            </p:cNvSpPr>
            <p:nvPr/>
          </p:nvSpPr>
          <p:spPr bwMode="auto">
            <a:xfrm>
              <a:off x="7578149" y="4941168"/>
              <a:ext cx="856405" cy="921097"/>
            </a:xfrm>
            <a:custGeom>
              <a:avLst/>
              <a:gdLst>
                <a:gd name="T0" fmla="*/ 14 w 556"/>
                <a:gd name="T1" fmla="*/ 502 h 598"/>
                <a:gd name="T2" fmla="*/ 0 w 556"/>
                <a:gd name="T3" fmla="*/ 534 h 598"/>
                <a:gd name="T4" fmla="*/ 6 w 556"/>
                <a:gd name="T5" fmla="*/ 566 h 598"/>
                <a:gd name="T6" fmla="*/ 20 w 556"/>
                <a:gd name="T7" fmla="*/ 584 h 598"/>
                <a:gd name="T8" fmla="*/ 52 w 556"/>
                <a:gd name="T9" fmla="*/ 598 h 598"/>
                <a:gd name="T10" fmla="*/ 84 w 556"/>
                <a:gd name="T11" fmla="*/ 594 h 598"/>
                <a:gd name="T12" fmla="*/ 216 w 556"/>
                <a:gd name="T13" fmla="*/ 448 h 598"/>
                <a:gd name="T14" fmla="*/ 226 w 556"/>
                <a:gd name="T15" fmla="*/ 432 h 598"/>
                <a:gd name="T16" fmla="*/ 230 w 556"/>
                <a:gd name="T17" fmla="*/ 404 h 598"/>
                <a:gd name="T18" fmla="*/ 222 w 556"/>
                <a:gd name="T19" fmla="*/ 380 h 598"/>
                <a:gd name="T20" fmla="*/ 264 w 556"/>
                <a:gd name="T21" fmla="*/ 354 h 598"/>
                <a:gd name="T22" fmla="*/ 310 w 556"/>
                <a:gd name="T23" fmla="*/ 376 h 598"/>
                <a:gd name="T24" fmla="*/ 360 w 556"/>
                <a:gd name="T25" fmla="*/ 384 h 598"/>
                <a:gd name="T26" fmla="*/ 398 w 556"/>
                <a:gd name="T27" fmla="*/ 380 h 598"/>
                <a:gd name="T28" fmla="*/ 452 w 556"/>
                <a:gd name="T29" fmla="*/ 362 h 598"/>
                <a:gd name="T30" fmla="*/ 496 w 556"/>
                <a:gd name="T31" fmla="*/ 330 h 598"/>
                <a:gd name="T32" fmla="*/ 530 w 556"/>
                <a:gd name="T33" fmla="*/ 288 h 598"/>
                <a:gd name="T34" fmla="*/ 550 w 556"/>
                <a:gd name="T35" fmla="*/ 236 h 598"/>
                <a:gd name="T36" fmla="*/ 556 w 556"/>
                <a:gd name="T37" fmla="*/ 178 h 598"/>
                <a:gd name="T38" fmla="*/ 548 w 556"/>
                <a:gd name="T39" fmla="*/ 140 h 598"/>
                <a:gd name="T40" fmla="*/ 526 w 556"/>
                <a:gd name="T41" fmla="*/ 90 h 598"/>
                <a:gd name="T42" fmla="*/ 490 w 556"/>
                <a:gd name="T43" fmla="*/ 48 h 598"/>
                <a:gd name="T44" fmla="*/ 444 w 556"/>
                <a:gd name="T45" fmla="*/ 18 h 598"/>
                <a:gd name="T46" fmla="*/ 390 w 556"/>
                <a:gd name="T47" fmla="*/ 2 h 598"/>
                <a:gd name="T48" fmla="*/ 350 w 556"/>
                <a:gd name="T49" fmla="*/ 2 h 598"/>
                <a:gd name="T50" fmla="*/ 294 w 556"/>
                <a:gd name="T51" fmla="*/ 14 h 598"/>
                <a:gd name="T52" fmla="*/ 246 w 556"/>
                <a:gd name="T53" fmla="*/ 42 h 598"/>
                <a:gd name="T54" fmla="*/ 208 w 556"/>
                <a:gd name="T55" fmla="*/ 82 h 598"/>
                <a:gd name="T56" fmla="*/ 184 w 556"/>
                <a:gd name="T57" fmla="*/ 130 h 598"/>
                <a:gd name="T58" fmla="*/ 174 w 556"/>
                <a:gd name="T59" fmla="*/ 186 h 598"/>
                <a:gd name="T60" fmla="*/ 176 w 556"/>
                <a:gd name="T61" fmla="*/ 222 h 598"/>
                <a:gd name="T62" fmla="*/ 190 w 556"/>
                <a:gd name="T63" fmla="*/ 270 h 598"/>
                <a:gd name="T64" fmla="*/ 214 w 556"/>
                <a:gd name="T65" fmla="*/ 310 h 598"/>
                <a:gd name="T66" fmla="*/ 194 w 556"/>
                <a:gd name="T67" fmla="*/ 356 h 598"/>
                <a:gd name="T68" fmla="*/ 168 w 556"/>
                <a:gd name="T69" fmla="*/ 352 h 598"/>
                <a:gd name="T70" fmla="*/ 142 w 556"/>
                <a:gd name="T71" fmla="*/ 360 h 598"/>
                <a:gd name="T72" fmla="*/ 128 w 556"/>
                <a:gd name="T73" fmla="*/ 372 h 598"/>
                <a:gd name="T74" fmla="*/ 208 w 556"/>
                <a:gd name="T75" fmla="*/ 188 h 598"/>
                <a:gd name="T76" fmla="*/ 216 w 556"/>
                <a:gd name="T77" fmla="*/ 142 h 598"/>
                <a:gd name="T78" fmla="*/ 236 w 556"/>
                <a:gd name="T79" fmla="*/ 102 h 598"/>
                <a:gd name="T80" fmla="*/ 268 w 556"/>
                <a:gd name="T81" fmla="*/ 68 h 598"/>
                <a:gd name="T82" fmla="*/ 308 w 556"/>
                <a:gd name="T83" fmla="*/ 46 h 598"/>
                <a:gd name="T84" fmla="*/ 354 w 556"/>
                <a:gd name="T85" fmla="*/ 36 h 598"/>
                <a:gd name="T86" fmla="*/ 384 w 556"/>
                <a:gd name="T87" fmla="*/ 36 h 598"/>
                <a:gd name="T88" fmla="*/ 428 w 556"/>
                <a:gd name="T89" fmla="*/ 50 h 598"/>
                <a:gd name="T90" fmla="*/ 466 w 556"/>
                <a:gd name="T91" fmla="*/ 74 h 598"/>
                <a:gd name="T92" fmla="*/ 496 w 556"/>
                <a:gd name="T93" fmla="*/ 108 h 598"/>
                <a:gd name="T94" fmla="*/ 516 w 556"/>
                <a:gd name="T95" fmla="*/ 150 h 598"/>
                <a:gd name="T96" fmla="*/ 520 w 556"/>
                <a:gd name="T97" fmla="*/ 180 h 598"/>
                <a:gd name="T98" fmla="*/ 516 w 556"/>
                <a:gd name="T99" fmla="*/ 228 h 598"/>
                <a:gd name="T100" fmla="*/ 500 w 556"/>
                <a:gd name="T101" fmla="*/ 270 h 598"/>
                <a:gd name="T102" fmla="*/ 472 w 556"/>
                <a:gd name="T103" fmla="*/ 306 h 598"/>
                <a:gd name="T104" fmla="*/ 436 w 556"/>
                <a:gd name="T105" fmla="*/ 332 h 598"/>
                <a:gd name="T106" fmla="*/ 392 w 556"/>
                <a:gd name="T107" fmla="*/ 346 h 598"/>
                <a:gd name="T108" fmla="*/ 360 w 556"/>
                <a:gd name="T109" fmla="*/ 348 h 598"/>
                <a:gd name="T110" fmla="*/ 314 w 556"/>
                <a:gd name="T111" fmla="*/ 340 h 598"/>
                <a:gd name="T112" fmla="*/ 274 w 556"/>
                <a:gd name="T113" fmla="*/ 320 h 598"/>
                <a:gd name="T114" fmla="*/ 242 w 556"/>
                <a:gd name="T115" fmla="*/ 288 h 598"/>
                <a:gd name="T116" fmla="*/ 218 w 556"/>
                <a:gd name="T117" fmla="*/ 250 h 598"/>
                <a:gd name="T118" fmla="*/ 208 w 556"/>
                <a:gd name="T119" fmla="*/ 204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56" h="598">
                  <a:moveTo>
                    <a:pt x="128" y="372"/>
                  </a:moveTo>
                  <a:lnTo>
                    <a:pt x="14" y="502"/>
                  </a:lnTo>
                  <a:lnTo>
                    <a:pt x="14" y="502"/>
                  </a:lnTo>
                  <a:lnTo>
                    <a:pt x="8" y="512"/>
                  </a:lnTo>
                  <a:lnTo>
                    <a:pt x="2" y="524"/>
                  </a:lnTo>
                  <a:lnTo>
                    <a:pt x="0" y="534"/>
                  </a:lnTo>
                  <a:lnTo>
                    <a:pt x="0" y="546"/>
                  </a:lnTo>
                  <a:lnTo>
                    <a:pt x="2" y="556"/>
                  </a:lnTo>
                  <a:lnTo>
                    <a:pt x="6" y="566"/>
                  </a:lnTo>
                  <a:lnTo>
                    <a:pt x="12" y="576"/>
                  </a:lnTo>
                  <a:lnTo>
                    <a:pt x="20" y="584"/>
                  </a:lnTo>
                  <a:lnTo>
                    <a:pt x="20" y="584"/>
                  </a:lnTo>
                  <a:lnTo>
                    <a:pt x="30" y="592"/>
                  </a:lnTo>
                  <a:lnTo>
                    <a:pt x="40" y="596"/>
                  </a:lnTo>
                  <a:lnTo>
                    <a:pt x="52" y="598"/>
                  </a:lnTo>
                  <a:lnTo>
                    <a:pt x="62" y="598"/>
                  </a:lnTo>
                  <a:lnTo>
                    <a:pt x="74" y="596"/>
                  </a:lnTo>
                  <a:lnTo>
                    <a:pt x="84" y="594"/>
                  </a:lnTo>
                  <a:lnTo>
                    <a:pt x="94" y="586"/>
                  </a:lnTo>
                  <a:lnTo>
                    <a:pt x="102" y="578"/>
                  </a:lnTo>
                  <a:lnTo>
                    <a:pt x="216" y="448"/>
                  </a:lnTo>
                  <a:lnTo>
                    <a:pt x="216" y="448"/>
                  </a:lnTo>
                  <a:lnTo>
                    <a:pt x="222" y="440"/>
                  </a:lnTo>
                  <a:lnTo>
                    <a:pt x="226" y="432"/>
                  </a:lnTo>
                  <a:lnTo>
                    <a:pt x="228" y="422"/>
                  </a:lnTo>
                  <a:lnTo>
                    <a:pt x="230" y="414"/>
                  </a:lnTo>
                  <a:lnTo>
                    <a:pt x="230" y="404"/>
                  </a:lnTo>
                  <a:lnTo>
                    <a:pt x="228" y="396"/>
                  </a:lnTo>
                  <a:lnTo>
                    <a:pt x="226" y="388"/>
                  </a:lnTo>
                  <a:lnTo>
                    <a:pt x="222" y="380"/>
                  </a:lnTo>
                  <a:lnTo>
                    <a:pt x="250" y="346"/>
                  </a:lnTo>
                  <a:lnTo>
                    <a:pt x="250" y="346"/>
                  </a:lnTo>
                  <a:lnTo>
                    <a:pt x="264" y="354"/>
                  </a:lnTo>
                  <a:lnTo>
                    <a:pt x="278" y="364"/>
                  </a:lnTo>
                  <a:lnTo>
                    <a:pt x="294" y="370"/>
                  </a:lnTo>
                  <a:lnTo>
                    <a:pt x="310" y="376"/>
                  </a:lnTo>
                  <a:lnTo>
                    <a:pt x="326" y="380"/>
                  </a:lnTo>
                  <a:lnTo>
                    <a:pt x="344" y="382"/>
                  </a:lnTo>
                  <a:lnTo>
                    <a:pt x="360" y="384"/>
                  </a:lnTo>
                  <a:lnTo>
                    <a:pt x="378" y="382"/>
                  </a:lnTo>
                  <a:lnTo>
                    <a:pt x="378" y="382"/>
                  </a:lnTo>
                  <a:lnTo>
                    <a:pt x="398" y="380"/>
                  </a:lnTo>
                  <a:lnTo>
                    <a:pt x="416" y="376"/>
                  </a:lnTo>
                  <a:lnTo>
                    <a:pt x="434" y="370"/>
                  </a:lnTo>
                  <a:lnTo>
                    <a:pt x="452" y="362"/>
                  </a:lnTo>
                  <a:lnTo>
                    <a:pt x="468" y="354"/>
                  </a:lnTo>
                  <a:lnTo>
                    <a:pt x="482" y="342"/>
                  </a:lnTo>
                  <a:lnTo>
                    <a:pt x="496" y="330"/>
                  </a:lnTo>
                  <a:lnTo>
                    <a:pt x="510" y="318"/>
                  </a:lnTo>
                  <a:lnTo>
                    <a:pt x="520" y="302"/>
                  </a:lnTo>
                  <a:lnTo>
                    <a:pt x="530" y="288"/>
                  </a:lnTo>
                  <a:lnTo>
                    <a:pt x="538" y="272"/>
                  </a:lnTo>
                  <a:lnTo>
                    <a:pt x="546" y="254"/>
                  </a:lnTo>
                  <a:lnTo>
                    <a:pt x="550" y="236"/>
                  </a:lnTo>
                  <a:lnTo>
                    <a:pt x="554" y="218"/>
                  </a:lnTo>
                  <a:lnTo>
                    <a:pt x="556" y="198"/>
                  </a:lnTo>
                  <a:lnTo>
                    <a:pt x="556" y="178"/>
                  </a:lnTo>
                  <a:lnTo>
                    <a:pt x="556" y="178"/>
                  </a:lnTo>
                  <a:lnTo>
                    <a:pt x="552" y="158"/>
                  </a:lnTo>
                  <a:lnTo>
                    <a:pt x="548" y="140"/>
                  </a:lnTo>
                  <a:lnTo>
                    <a:pt x="542" y="122"/>
                  </a:lnTo>
                  <a:lnTo>
                    <a:pt x="534" y="106"/>
                  </a:lnTo>
                  <a:lnTo>
                    <a:pt x="526" y="90"/>
                  </a:lnTo>
                  <a:lnTo>
                    <a:pt x="516" y="74"/>
                  </a:lnTo>
                  <a:lnTo>
                    <a:pt x="502" y="60"/>
                  </a:lnTo>
                  <a:lnTo>
                    <a:pt x="490" y="48"/>
                  </a:lnTo>
                  <a:lnTo>
                    <a:pt x="476" y="36"/>
                  </a:lnTo>
                  <a:lnTo>
                    <a:pt x="460" y="26"/>
                  </a:lnTo>
                  <a:lnTo>
                    <a:pt x="444" y="18"/>
                  </a:lnTo>
                  <a:lnTo>
                    <a:pt x="426" y="10"/>
                  </a:lnTo>
                  <a:lnTo>
                    <a:pt x="408" y="6"/>
                  </a:lnTo>
                  <a:lnTo>
                    <a:pt x="390" y="2"/>
                  </a:lnTo>
                  <a:lnTo>
                    <a:pt x="370" y="0"/>
                  </a:lnTo>
                  <a:lnTo>
                    <a:pt x="350" y="2"/>
                  </a:lnTo>
                  <a:lnTo>
                    <a:pt x="350" y="2"/>
                  </a:lnTo>
                  <a:lnTo>
                    <a:pt x="332" y="4"/>
                  </a:lnTo>
                  <a:lnTo>
                    <a:pt x="312" y="8"/>
                  </a:lnTo>
                  <a:lnTo>
                    <a:pt x="294" y="14"/>
                  </a:lnTo>
                  <a:lnTo>
                    <a:pt x="278" y="22"/>
                  </a:lnTo>
                  <a:lnTo>
                    <a:pt x="262" y="30"/>
                  </a:lnTo>
                  <a:lnTo>
                    <a:pt x="246" y="42"/>
                  </a:lnTo>
                  <a:lnTo>
                    <a:pt x="232" y="54"/>
                  </a:lnTo>
                  <a:lnTo>
                    <a:pt x="220" y="66"/>
                  </a:lnTo>
                  <a:lnTo>
                    <a:pt x="208" y="82"/>
                  </a:lnTo>
                  <a:lnTo>
                    <a:pt x="198" y="96"/>
                  </a:lnTo>
                  <a:lnTo>
                    <a:pt x="190" y="114"/>
                  </a:lnTo>
                  <a:lnTo>
                    <a:pt x="184" y="130"/>
                  </a:lnTo>
                  <a:lnTo>
                    <a:pt x="178" y="148"/>
                  </a:lnTo>
                  <a:lnTo>
                    <a:pt x="174" y="168"/>
                  </a:lnTo>
                  <a:lnTo>
                    <a:pt x="174" y="186"/>
                  </a:lnTo>
                  <a:lnTo>
                    <a:pt x="174" y="206"/>
                  </a:lnTo>
                  <a:lnTo>
                    <a:pt x="174" y="206"/>
                  </a:lnTo>
                  <a:lnTo>
                    <a:pt x="176" y="222"/>
                  </a:lnTo>
                  <a:lnTo>
                    <a:pt x="178" y="238"/>
                  </a:lnTo>
                  <a:lnTo>
                    <a:pt x="184" y="254"/>
                  </a:lnTo>
                  <a:lnTo>
                    <a:pt x="190" y="270"/>
                  </a:lnTo>
                  <a:lnTo>
                    <a:pt x="196" y="284"/>
                  </a:lnTo>
                  <a:lnTo>
                    <a:pt x="204" y="298"/>
                  </a:lnTo>
                  <a:lnTo>
                    <a:pt x="214" y="310"/>
                  </a:lnTo>
                  <a:lnTo>
                    <a:pt x="224" y="322"/>
                  </a:lnTo>
                  <a:lnTo>
                    <a:pt x="194" y="356"/>
                  </a:lnTo>
                  <a:lnTo>
                    <a:pt x="194" y="356"/>
                  </a:lnTo>
                  <a:lnTo>
                    <a:pt x="186" y="354"/>
                  </a:lnTo>
                  <a:lnTo>
                    <a:pt x="178" y="352"/>
                  </a:lnTo>
                  <a:lnTo>
                    <a:pt x="168" y="352"/>
                  </a:lnTo>
                  <a:lnTo>
                    <a:pt x="160" y="352"/>
                  </a:lnTo>
                  <a:lnTo>
                    <a:pt x="150" y="356"/>
                  </a:lnTo>
                  <a:lnTo>
                    <a:pt x="142" y="360"/>
                  </a:lnTo>
                  <a:lnTo>
                    <a:pt x="134" y="364"/>
                  </a:lnTo>
                  <a:lnTo>
                    <a:pt x="128" y="372"/>
                  </a:lnTo>
                  <a:lnTo>
                    <a:pt x="128" y="372"/>
                  </a:lnTo>
                  <a:close/>
                  <a:moveTo>
                    <a:pt x="208" y="204"/>
                  </a:moveTo>
                  <a:lnTo>
                    <a:pt x="208" y="204"/>
                  </a:lnTo>
                  <a:lnTo>
                    <a:pt x="208" y="188"/>
                  </a:lnTo>
                  <a:lnTo>
                    <a:pt x="210" y="172"/>
                  </a:lnTo>
                  <a:lnTo>
                    <a:pt x="212" y="156"/>
                  </a:lnTo>
                  <a:lnTo>
                    <a:pt x="216" y="142"/>
                  </a:lnTo>
                  <a:lnTo>
                    <a:pt x="222" y="128"/>
                  </a:lnTo>
                  <a:lnTo>
                    <a:pt x="228" y="114"/>
                  </a:lnTo>
                  <a:lnTo>
                    <a:pt x="236" y="102"/>
                  </a:lnTo>
                  <a:lnTo>
                    <a:pt x="246" y="90"/>
                  </a:lnTo>
                  <a:lnTo>
                    <a:pt x="256" y="78"/>
                  </a:lnTo>
                  <a:lnTo>
                    <a:pt x="268" y="68"/>
                  </a:lnTo>
                  <a:lnTo>
                    <a:pt x="280" y="60"/>
                  </a:lnTo>
                  <a:lnTo>
                    <a:pt x="294" y="52"/>
                  </a:lnTo>
                  <a:lnTo>
                    <a:pt x="308" y="46"/>
                  </a:lnTo>
                  <a:lnTo>
                    <a:pt x="322" y="42"/>
                  </a:lnTo>
                  <a:lnTo>
                    <a:pt x="338" y="38"/>
                  </a:lnTo>
                  <a:lnTo>
                    <a:pt x="354" y="36"/>
                  </a:lnTo>
                  <a:lnTo>
                    <a:pt x="354" y="36"/>
                  </a:lnTo>
                  <a:lnTo>
                    <a:pt x="370" y="36"/>
                  </a:lnTo>
                  <a:lnTo>
                    <a:pt x="384" y="36"/>
                  </a:lnTo>
                  <a:lnTo>
                    <a:pt x="400" y="40"/>
                  </a:lnTo>
                  <a:lnTo>
                    <a:pt x="414" y="44"/>
                  </a:lnTo>
                  <a:lnTo>
                    <a:pt x="428" y="50"/>
                  </a:lnTo>
                  <a:lnTo>
                    <a:pt x="442" y="56"/>
                  </a:lnTo>
                  <a:lnTo>
                    <a:pt x="456" y="64"/>
                  </a:lnTo>
                  <a:lnTo>
                    <a:pt x="466" y="74"/>
                  </a:lnTo>
                  <a:lnTo>
                    <a:pt x="478" y="84"/>
                  </a:lnTo>
                  <a:lnTo>
                    <a:pt x="488" y="96"/>
                  </a:lnTo>
                  <a:lnTo>
                    <a:pt x="496" y="108"/>
                  </a:lnTo>
                  <a:lnTo>
                    <a:pt x="504" y="120"/>
                  </a:lnTo>
                  <a:lnTo>
                    <a:pt x="510" y="134"/>
                  </a:lnTo>
                  <a:lnTo>
                    <a:pt x="516" y="150"/>
                  </a:lnTo>
                  <a:lnTo>
                    <a:pt x="518" y="164"/>
                  </a:lnTo>
                  <a:lnTo>
                    <a:pt x="520" y="180"/>
                  </a:lnTo>
                  <a:lnTo>
                    <a:pt x="520" y="180"/>
                  </a:lnTo>
                  <a:lnTo>
                    <a:pt x="520" y="196"/>
                  </a:lnTo>
                  <a:lnTo>
                    <a:pt x="520" y="212"/>
                  </a:lnTo>
                  <a:lnTo>
                    <a:pt x="516" y="228"/>
                  </a:lnTo>
                  <a:lnTo>
                    <a:pt x="512" y="242"/>
                  </a:lnTo>
                  <a:lnTo>
                    <a:pt x="508" y="256"/>
                  </a:lnTo>
                  <a:lnTo>
                    <a:pt x="500" y="270"/>
                  </a:lnTo>
                  <a:lnTo>
                    <a:pt x="492" y="282"/>
                  </a:lnTo>
                  <a:lnTo>
                    <a:pt x="482" y="294"/>
                  </a:lnTo>
                  <a:lnTo>
                    <a:pt x="472" y="306"/>
                  </a:lnTo>
                  <a:lnTo>
                    <a:pt x="462" y="316"/>
                  </a:lnTo>
                  <a:lnTo>
                    <a:pt x="448" y="324"/>
                  </a:lnTo>
                  <a:lnTo>
                    <a:pt x="436" y="332"/>
                  </a:lnTo>
                  <a:lnTo>
                    <a:pt x="422" y="338"/>
                  </a:lnTo>
                  <a:lnTo>
                    <a:pt x="406" y="342"/>
                  </a:lnTo>
                  <a:lnTo>
                    <a:pt x="392" y="346"/>
                  </a:lnTo>
                  <a:lnTo>
                    <a:pt x="376" y="348"/>
                  </a:lnTo>
                  <a:lnTo>
                    <a:pt x="376" y="348"/>
                  </a:lnTo>
                  <a:lnTo>
                    <a:pt x="360" y="348"/>
                  </a:lnTo>
                  <a:lnTo>
                    <a:pt x="344" y="348"/>
                  </a:lnTo>
                  <a:lnTo>
                    <a:pt x="328" y="344"/>
                  </a:lnTo>
                  <a:lnTo>
                    <a:pt x="314" y="340"/>
                  </a:lnTo>
                  <a:lnTo>
                    <a:pt x="300" y="334"/>
                  </a:lnTo>
                  <a:lnTo>
                    <a:pt x="286" y="328"/>
                  </a:lnTo>
                  <a:lnTo>
                    <a:pt x="274" y="320"/>
                  </a:lnTo>
                  <a:lnTo>
                    <a:pt x="262" y="310"/>
                  </a:lnTo>
                  <a:lnTo>
                    <a:pt x="252" y="300"/>
                  </a:lnTo>
                  <a:lnTo>
                    <a:pt x="242" y="288"/>
                  </a:lnTo>
                  <a:lnTo>
                    <a:pt x="232" y="276"/>
                  </a:lnTo>
                  <a:lnTo>
                    <a:pt x="224" y="264"/>
                  </a:lnTo>
                  <a:lnTo>
                    <a:pt x="218" y="250"/>
                  </a:lnTo>
                  <a:lnTo>
                    <a:pt x="214" y="234"/>
                  </a:lnTo>
                  <a:lnTo>
                    <a:pt x="210" y="220"/>
                  </a:lnTo>
                  <a:lnTo>
                    <a:pt x="208" y="204"/>
                  </a:lnTo>
                  <a:lnTo>
                    <a:pt x="208" y="2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innerShdw blurRad="12700" dist="38100" dir="13500000">
                <a:prstClr val="black">
                  <a:alpha val="8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90353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79437" y="188640"/>
            <a:ext cx="81304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 </a:t>
            </a:r>
            <a:endParaRPr lang="ko-KR" altLang="en-US" sz="105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87841" y="401675"/>
            <a:ext cx="1907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작성방법</a:t>
            </a:r>
            <a:endParaRPr lang="ko-KR" altLang="en-US" sz="16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632202" y="628753"/>
            <a:ext cx="4260278" cy="279967"/>
            <a:chOff x="3804920" y="546463"/>
            <a:chExt cx="3579949" cy="289560"/>
          </a:xfrm>
        </p:grpSpPr>
        <p:sp>
          <p:nvSpPr>
            <p:cNvPr id="7" name="양쪽 모서리가 둥근 사각형 6"/>
            <p:cNvSpPr/>
            <p:nvPr/>
          </p:nvSpPr>
          <p:spPr>
            <a:xfrm>
              <a:off x="6404429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>
              <a:off x="5537926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DDC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>
              <a:off x="4671423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88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0" name="양쪽 모서리가 둥근 사각형 9"/>
            <p:cNvSpPr/>
            <p:nvPr/>
          </p:nvSpPr>
          <p:spPr>
            <a:xfrm>
              <a:off x="3804920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353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4632201" y="620688"/>
            <a:ext cx="11667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01 </a:t>
            </a:r>
            <a:r>
              <a:rPr lang="ko-KR" altLang="en-US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개</a:t>
            </a:r>
            <a:r>
              <a:rPr lang="ko-KR" altLang="en-US" sz="11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요</a:t>
            </a:r>
            <a:endParaRPr lang="en-US" altLang="ko-KR" sz="1100" b="1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13" name="텍스트 개체 틀 39"/>
          <p:cNvSpPr txBox="1">
            <a:spLocks/>
          </p:cNvSpPr>
          <p:nvPr/>
        </p:nvSpPr>
        <p:spPr>
          <a:xfrm>
            <a:off x="611560" y="980728"/>
            <a:ext cx="5760640" cy="55399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2400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일반적인 창업의 </a:t>
            </a:r>
            <a:r>
              <a:rPr lang="en-US" altLang="ko-KR" sz="2400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6</a:t>
            </a:r>
            <a:r>
              <a:rPr lang="ko-KR" altLang="en-US" sz="2400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단계</a:t>
            </a:r>
            <a:endParaRPr lang="ko-KR" altLang="en-US" sz="2400" dirty="0">
              <a:solidFill>
                <a:srgbClr val="1F497D">
                  <a:lumMod val="75000"/>
                </a:srgb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7473" y="1868055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4472C4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ko-KR" altLang="en-US" sz="2000" b="1" dirty="0" smtClean="0">
                <a:solidFill>
                  <a:srgbClr val="4472C4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창업자 분석</a:t>
            </a:r>
            <a:endParaRPr lang="ko-KR" altLang="en-US" sz="2000" b="1" dirty="0">
              <a:solidFill>
                <a:srgbClr val="4472C4">
                  <a:lumMod val="5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72754" y="1868055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4472C4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ko-KR" altLang="en-US" sz="2000" b="1" dirty="0" smtClean="0">
                <a:solidFill>
                  <a:srgbClr val="4472C4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사업</a:t>
            </a:r>
            <a:r>
              <a:rPr lang="en-US" altLang="ko-KR" sz="2000" b="1" dirty="0" smtClean="0">
                <a:solidFill>
                  <a:srgbClr val="4472C4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ITEM </a:t>
            </a:r>
            <a:r>
              <a:rPr lang="ko-KR" altLang="en-US" sz="2000" b="1" dirty="0" smtClean="0">
                <a:solidFill>
                  <a:srgbClr val="4472C4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탐색</a:t>
            </a:r>
            <a:endParaRPr lang="ko-KR" altLang="en-US" sz="2000" b="1" dirty="0">
              <a:solidFill>
                <a:srgbClr val="4472C4">
                  <a:lumMod val="5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73666" y="1796703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4472C4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ko-KR" altLang="en-US" sz="2000" b="1" dirty="0" smtClean="0">
                <a:solidFill>
                  <a:srgbClr val="4472C4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지적재산권확보</a:t>
            </a:r>
            <a:endParaRPr lang="ko-KR" altLang="en-US" sz="2000" b="1" dirty="0">
              <a:solidFill>
                <a:srgbClr val="4472C4">
                  <a:lumMod val="5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04708" y="4401754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4472C4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</a:t>
            </a:r>
            <a:r>
              <a:rPr lang="ko-KR" altLang="en-US" sz="2000" b="1" dirty="0" smtClean="0">
                <a:solidFill>
                  <a:srgbClr val="4472C4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시장 및 자원검토</a:t>
            </a:r>
            <a:endParaRPr lang="ko-KR" altLang="en-US" sz="2000" b="1" dirty="0">
              <a:solidFill>
                <a:srgbClr val="4472C4">
                  <a:lumMod val="5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75505" y="2322746"/>
            <a:ext cx="1368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일 경험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학습경험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업무스타일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성격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역량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적</a:t>
            </a:r>
            <a:r>
              <a:rPr lang="ko-KR" altLang="en-US" dirty="0">
                <a:solidFill>
                  <a:prstClr val="black"/>
                </a:solidFill>
              </a:rPr>
              <a:t>성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88778" y="2322746"/>
            <a:ext cx="19442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새 제품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기존제품변형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패러다임전</a:t>
            </a:r>
            <a:r>
              <a:rPr lang="ko-KR" altLang="en-US" dirty="0">
                <a:solidFill>
                  <a:prstClr val="black"/>
                </a:solidFill>
              </a:rPr>
              <a:t>환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서비</a:t>
            </a:r>
            <a:r>
              <a:rPr lang="ko-KR" altLang="en-US" dirty="0">
                <a:solidFill>
                  <a:prstClr val="black"/>
                </a:solidFill>
              </a:rPr>
              <a:t>스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새 시장창출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45673" y="2251395"/>
            <a:ext cx="26147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특허권 </a:t>
            </a:r>
            <a:r>
              <a:rPr lang="en-US" altLang="ko-KR" dirty="0" smtClean="0">
                <a:solidFill>
                  <a:prstClr val="black"/>
                </a:solidFill>
              </a:rPr>
              <a:t>(</a:t>
            </a:r>
            <a:r>
              <a:rPr lang="ko-KR" altLang="en-US" dirty="0" smtClean="0">
                <a:solidFill>
                  <a:prstClr val="black"/>
                </a:solidFill>
              </a:rPr>
              <a:t>독점권</a:t>
            </a:r>
            <a:r>
              <a:rPr lang="en-US" altLang="ko-KR" dirty="0" smtClean="0">
                <a:solidFill>
                  <a:prstClr val="black"/>
                </a:solidFill>
              </a:rPr>
              <a:t>)</a:t>
            </a:r>
          </a:p>
          <a:p>
            <a:r>
              <a:rPr lang="ko-KR" altLang="en-US" dirty="0" err="1" smtClean="0">
                <a:solidFill>
                  <a:prstClr val="black"/>
                </a:solidFill>
              </a:rPr>
              <a:t>실용신안권</a:t>
            </a:r>
            <a:r>
              <a:rPr lang="en-US" altLang="ko-KR" dirty="0" smtClean="0">
                <a:solidFill>
                  <a:prstClr val="black"/>
                </a:solidFill>
              </a:rPr>
              <a:t>(</a:t>
            </a:r>
            <a:r>
              <a:rPr lang="ko-KR" altLang="en-US" dirty="0" err="1" smtClean="0">
                <a:solidFill>
                  <a:prstClr val="black"/>
                </a:solidFill>
              </a:rPr>
              <a:t>창작성보호</a:t>
            </a:r>
            <a:r>
              <a:rPr lang="en-US" altLang="ko-KR" dirty="0" smtClean="0">
                <a:solidFill>
                  <a:prstClr val="black"/>
                </a:solidFill>
              </a:rPr>
              <a:t>)</a:t>
            </a:r>
          </a:p>
          <a:p>
            <a:r>
              <a:rPr lang="ko-KR" altLang="en-US" dirty="0" smtClean="0">
                <a:solidFill>
                  <a:prstClr val="black"/>
                </a:solidFill>
              </a:rPr>
              <a:t>상표권</a:t>
            </a:r>
            <a:r>
              <a:rPr lang="en-US" altLang="ko-KR" dirty="0" smtClean="0">
                <a:solidFill>
                  <a:prstClr val="black"/>
                </a:solidFill>
              </a:rPr>
              <a:t>(</a:t>
            </a:r>
            <a:r>
              <a:rPr lang="ko-KR" altLang="en-US" dirty="0" smtClean="0">
                <a:solidFill>
                  <a:prstClr val="black"/>
                </a:solidFill>
              </a:rPr>
              <a:t>독점권</a:t>
            </a:r>
            <a:r>
              <a:rPr lang="en-US" altLang="ko-KR" dirty="0" smtClean="0">
                <a:solidFill>
                  <a:prstClr val="black"/>
                </a:solidFill>
              </a:rPr>
              <a:t>)</a:t>
            </a:r>
          </a:p>
          <a:p>
            <a:r>
              <a:rPr lang="ko-KR" altLang="en-US" dirty="0" err="1" smtClean="0">
                <a:solidFill>
                  <a:prstClr val="black"/>
                </a:solidFill>
              </a:rPr>
              <a:t>디자인권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DB, </a:t>
            </a:r>
            <a:r>
              <a:rPr lang="ko-KR" altLang="en-US" dirty="0" smtClean="0">
                <a:solidFill>
                  <a:prstClr val="black"/>
                </a:solidFill>
              </a:rPr>
              <a:t>도메인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저작권</a:t>
            </a:r>
            <a:r>
              <a:rPr lang="en-US" altLang="ko-KR" dirty="0" smtClean="0">
                <a:solidFill>
                  <a:prstClr val="black"/>
                </a:solidFill>
              </a:rPr>
              <a:t>, SW, </a:t>
            </a:r>
            <a:r>
              <a:rPr lang="ko-KR" altLang="en-US" dirty="0" smtClean="0">
                <a:solidFill>
                  <a:prstClr val="black"/>
                </a:solidFill>
              </a:rPr>
              <a:t>설계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48724" y="4887898"/>
            <a:ext cx="24482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도입</a:t>
            </a:r>
            <a:r>
              <a:rPr lang="en-US" altLang="ko-KR" dirty="0" smtClean="0">
                <a:solidFill>
                  <a:prstClr val="black"/>
                </a:solidFill>
              </a:rPr>
              <a:t>/</a:t>
            </a:r>
            <a:r>
              <a:rPr lang="ko-KR" altLang="en-US" dirty="0" smtClean="0">
                <a:solidFill>
                  <a:prstClr val="black"/>
                </a:solidFill>
              </a:rPr>
              <a:t>성장</a:t>
            </a:r>
            <a:r>
              <a:rPr lang="en-US" altLang="ko-KR" dirty="0" smtClean="0">
                <a:solidFill>
                  <a:prstClr val="black"/>
                </a:solidFill>
              </a:rPr>
              <a:t>/</a:t>
            </a:r>
            <a:r>
              <a:rPr lang="ko-KR" altLang="en-US" dirty="0" smtClean="0">
                <a:solidFill>
                  <a:prstClr val="black"/>
                </a:solidFill>
              </a:rPr>
              <a:t>성숙</a:t>
            </a:r>
            <a:r>
              <a:rPr lang="en-US" altLang="ko-KR" dirty="0" smtClean="0">
                <a:solidFill>
                  <a:prstClr val="black"/>
                </a:solidFill>
              </a:rPr>
              <a:t>/</a:t>
            </a:r>
            <a:r>
              <a:rPr lang="ko-KR" altLang="en-US" dirty="0" smtClean="0">
                <a:solidFill>
                  <a:prstClr val="black"/>
                </a:solidFill>
              </a:rPr>
              <a:t>쇠퇴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인적자원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err="1" smtClean="0">
                <a:solidFill>
                  <a:prstClr val="black"/>
                </a:solidFill>
              </a:rPr>
              <a:t>물적자원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무형자원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자</a:t>
            </a:r>
            <a:r>
              <a:rPr lang="ko-KR" altLang="en-US" dirty="0">
                <a:solidFill>
                  <a:prstClr val="black"/>
                </a:solidFill>
              </a:rPr>
              <a:t>본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98887" y="4543076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472C4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ko-KR" sz="2000" b="1" dirty="0" smtClean="0">
                <a:solidFill>
                  <a:srgbClr val="4472C4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ko-KR" altLang="en-US" sz="2000" b="1" dirty="0" smtClean="0">
                <a:solidFill>
                  <a:srgbClr val="4472C4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사업타당성 분석</a:t>
            </a:r>
            <a:endParaRPr lang="ko-KR" altLang="en-US" sz="2000" b="1" dirty="0">
              <a:solidFill>
                <a:srgbClr val="4472C4">
                  <a:lumMod val="5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95936" y="4976008"/>
            <a:ext cx="19442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시장성</a:t>
            </a:r>
            <a:r>
              <a:rPr lang="en-US" altLang="ko-KR" dirty="0" smtClean="0">
                <a:solidFill>
                  <a:prstClr val="black"/>
                </a:solidFill>
              </a:rPr>
              <a:t>/</a:t>
            </a:r>
            <a:r>
              <a:rPr lang="ko-KR" altLang="en-US" dirty="0" smtClean="0">
                <a:solidFill>
                  <a:prstClr val="black"/>
                </a:solidFill>
              </a:rPr>
              <a:t>경제성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지속성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진입장벽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규제 확인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사업계획서 작성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27" name="오른쪽 화살표 26"/>
          <p:cNvSpPr/>
          <p:nvPr/>
        </p:nvSpPr>
        <p:spPr>
          <a:xfrm>
            <a:off x="2215665" y="2594994"/>
            <a:ext cx="504056" cy="568366"/>
          </a:xfrm>
          <a:prstGeom prst="rightArrow">
            <a:avLst/>
          </a:prstGeom>
          <a:pattFill prst="ltDnDiag">
            <a:fgClr>
              <a:srgbClr val="FF0000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8000">
                <a:solidFill>
                  <a:srgbClr val="ED7D31">
                    <a:satMod val="140000"/>
                  </a:srgbClr>
                </a:solidFill>
                <a:prstDash val="solid"/>
                <a:miter lim="800000"/>
              </a:ln>
              <a:solidFill>
                <a:prstClr val="black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8" name="오른쪽 화살표 27"/>
          <p:cNvSpPr/>
          <p:nvPr/>
        </p:nvSpPr>
        <p:spPr>
          <a:xfrm>
            <a:off x="4960986" y="2551117"/>
            <a:ext cx="504056" cy="568366"/>
          </a:xfrm>
          <a:prstGeom prst="rightArrow">
            <a:avLst/>
          </a:prstGeom>
          <a:pattFill prst="ltDnDiag">
            <a:fgClr>
              <a:srgbClr val="FF0000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8000">
                <a:solidFill>
                  <a:srgbClr val="ED7D31">
                    <a:satMod val="140000"/>
                  </a:srgbClr>
                </a:solidFill>
                <a:prstDash val="solid"/>
                <a:miter lim="800000"/>
              </a:ln>
              <a:solidFill>
                <a:prstClr val="black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9" name="오른쪽 화살표 28"/>
          <p:cNvSpPr/>
          <p:nvPr/>
        </p:nvSpPr>
        <p:spPr>
          <a:xfrm>
            <a:off x="539552" y="5238124"/>
            <a:ext cx="504056" cy="568366"/>
          </a:xfrm>
          <a:prstGeom prst="rightArrow">
            <a:avLst/>
          </a:prstGeom>
          <a:pattFill prst="ltDnDiag">
            <a:fgClr>
              <a:srgbClr val="FF0000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8000">
                <a:solidFill>
                  <a:srgbClr val="ED7D31">
                    <a:satMod val="140000"/>
                  </a:srgbClr>
                </a:solidFill>
                <a:prstDash val="solid"/>
                <a:miter lim="800000"/>
              </a:ln>
              <a:solidFill>
                <a:prstClr val="black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0" name="오른쪽 화살표 29"/>
          <p:cNvSpPr/>
          <p:nvPr/>
        </p:nvSpPr>
        <p:spPr>
          <a:xfrm>
            <a:off x="3256607" y="5243896"/>
            <a:ext cx="504056" cy="568366"/>
          </a:xfrm>
          <a:prstGeom prst="rightArrow">
            <a:avLst/>
          </a:prstGeom>
          <a:pattFill prst="ltDnDiag">
            <a:fgClr>
              <a:srgbClr val="FF0000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8000">
                <a:solidFill>
                  <a:srgbClr val="ED7D31">
                    <a:satMod val="140000"/>
                  </a:srgbClr>
                </a:solidFill>
                <a:prstDash val="solid"/>
                <a:miter lim="800000"/>
              </a:ln>
              <a:solidFill>
                <a:prstClr val="black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00192" y="5317923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4472C4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</a:t>
            </a:r>
            <a:r>
              <a:rPr lang="ko-KR" altLang="en-US" sz="2000" b="1" dirty="0" smtClean="0">
                <a:solidFill>
                  <a:srgbClr val="4472C4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창업 및 사업개시</a:t>
            </a:r>
            <a:endParaRPr lang="ko-KR" altLang="en-US" sz="2000" b="1" dirty="0">
              <a:solidFill>
                <a:srgbClr val="4472C4">
                  <a:lumMod val="5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오른쪽 화살표 31"/>
          <p:cNvSpPr/>
          <p:nvPr/>
        </p:nvSpPr>
        <p:spPr>
          <a:xfrm>
            <a:off x="5724128" y="5236898"/>
            <a:ext cx="504056" cy="568366"/>
          </a:xfrm>
          <a:prstGeom prst="rightArrow">
            <a:avLst/>
          </a:prstGeom>
          <a:pattFill prst="ltDnDiag">
            <a:fgClr>
              <a:srgbClr val="FF0000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8000">
                <a:solidFill>
                  <a:srgbClr val="ED7D31">
                    <a:satMod val="140000"/>
                  </a:srgbClr>
                </a:solidFill>
                <a:prstDash val="solid"/>
                <a:miter lim="800000"/>
              </a:ln>
              <a:solidFill>
                <a:prstClr val="black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7630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79437" y="188640"/>
            <a:ext cx="81304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 </a:t>
            </a:r>
            <a:endParaRPr lang="ko-KR" altLang="en-US" sz="105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87841" y="401675"/>
            <a:ext cx="1907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작성방법</a:t>
            </a:r>
            <a:endParaRPr lang="ko-KR" altLang="en-US" sz="16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572001" y="628753"/>
            <a:ext cx="4260278" cy="279967"/>
            <a:chOff x="3804920" y="546463"/>
            <a:chExt cx="3579949" cy="289560"/>
          </a:xfrm>
        </p:grpSpPr>
        <p:sp>
          <p:nvSpPr>
            <p:cNvPr id="7" name="양쪽 모서리가 둥근 사각형 6"/>
            <p:cNvSpPr/>
            <p:nvPr/>
          </p:nvSpPr>
          <p:spPr>
            <a:xfrm>
              <a:off x="6404429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>
              <a:off x="5537926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DDC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>
              <a:off x="4671423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88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0" name="양쪽 모서리가 둥근 사각형 9"/>
            <p:cNvSpPr/>
            <p:nvPr/>
          </p:nvSpPr>
          <p:spPr>
            <a:xfrm>
              <a:off x="3804920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353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5652120" y="620688"/>
            <a:ext cx="11667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02 </a:t>
            </a:r>
            <a:r>
              <a:rPr lang="ko-KR" altLang="en-US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구</a:t>
            </a:r>
            <a:r>
              <a:rPr lang="ko-KR" altLang="en-US" sz="11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성</a:t>
            </a:r>
            <a:endParaRPr lang="en-US" altLang="ko-KR" sz="1100" b="1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97780" y="1017164"/>
            <a:ext cx="1070164" cy="151364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algn="l" rotWithShape="0">
              <a:schemeClr val="tx2">
                <a:lumMod val="65000"/>
                <a:lumOff val="35000"/>
              </a:schemeClr>
            </a:outerShdw>
          </a:effectLst>
          <a:scene3d>
            <a:camera prst="perspectiveLeft"/>
            <a:lightRig rig="threePt" dir="t"/>
          </a:scene3d>
        </p:spPr>
      </p:pic>
      <p:pic>
        <p:nvPicPr>
          <p:cNvPr id="60" name="그림 7" descr="사본 -Scan_Pic0001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9634" y="985539"/>
            <a:ext cx="1026502" cy="153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algn="l" rotWithShape="0">
              <a:schemeClr val="tx2">
                <a:lumMod val="65000"/>
                <a:lumOff val="35000"/>
              </a:schemeClr>
            </a:outerShdw>
          </a:effectLst>
          <a:scene3d>
            <a:camera prst="perspectiveLeft"/>
            <a:lightRig rig="threePt" dir="t"/>
          </a:scene3d>
        </p:spPr>
      </p:pic>
      <p:pic>
        <p:nvPicPr>
          <p:cNvPr id="61" name="그림 8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23628" y="1017165"/>
            <a:ext cx="1098416" cy="151364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algn="l" rotWithShape="0">
              <a:schemeClr val="tx2">
                <a:lumMod val="65000"/>
                <a:lumOff val="35000"/>
              </a:schemeClr>
            </a:outerShdw>
          </a:effectLst>
          <a:scene3d>
            <a:camera prst="perspectiveLeft"/>
            <a:lightRig rig="threePt" dir="t"/>
          </a:scene3d>
        </p:spPr>
      </p:pic>
      <p:pic>
        <p:nvPicPr>
          <p:cNvPr id="62" name="Picture 12" descr="C:\Users\Lee\Pictures\내 스캔\Scan_Pic0001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65686" y="986195"/>
            <a:ext cx="1102658" cy="1532327"/>
          </a:xfrm>
          <a:prstGeom prst="rect">
            <a:avLst/>
          </a:prstGeom>
          <a:noFill/>
          <a:effectLst>
            <a:outerShdw blurRad="76200" dist="38100" algn="l" rotWithShape="0">
              <a:schemeClr val="tx1"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1"/>
          <p:cNvSpPr txBox="1">
            <a:spLocks noChangeArrowheads="1"/>
          </p:cNvSpPr>
          <p:nvPr/>
        </p:nvSpPr>
        <p:spPr bwMode="auto">
          <a:xfrm>
            <a:off x="1259632" y="2600908"/>
            <a:ext cx="10541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F8F8F8"/>
                </a:solidFill>
                <a:latin typeface="굴림" charset="-127"/>
                <a:ea typeface="굴림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F8F8F8"/>
                </a:solidFill>
                <a:latin typeface="굴림" charset="-127"/>
                <a:ea typeface="굴림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F8F8F8"/>
                </a:solidFill>
                <a:latin typeface="굴림" charset="-127"/>
                <a:ea typeface="굴림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400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특허증</a:t>
            </a:r>
            <a:r>
              <a:rPr lang="en-US" altLang="ko-KR" sz="1400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Arial" charset="0"/>
              <a:ea typeface="나눔고딕 ExtraBold" pitchFamily="50" charset="-127"/>
            </a:endParaRPr>
          </a:p>
        </p:txBody>
      </p:sp>
      <p:sp>
        <p:nvSpPr>
          <p:cNvPr id="64" name="TextBox 13"/>
          <p:cNvSpPr txBox="1">
            <a:spLocks noChangeArrowheads="1"/>
          </p:cNvSpPr>
          <p:nvPr/>
        </p:nvSpPr>
        <p:spPr bwMode="auto">
          <a:xfrm>
            <a:off x="2770862" y="2600908"/>
            <a:ext cx="1524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F8F8F8"/>
                </a:solidFill>
                <a:latin typeface="굴림" charset="-127"/>
                <a:ea typeface="굴림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F8F8F8"/>
                </a:solidFill>
                <a:latin typeface="굴림" charset="-127"/>
                <a:ea typeface="굴림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F8F8F8"/>
                </a:solidFill>
                <a:latin typeface="굴림" charset="-127"/>
                <a:ea typeface="굴림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400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특허 </a:t>
            </a:r>
            <a:r>
              <a:rPr lang="ko-KR" altLang="en-US" sz="1400" dirty="0" err="1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출원증</a:t>
            </a:r>
            <a:r>
              <a:rPr lang="en-US" altLang="ko-KR" sz="1400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Arial" charset="0"/>
              <a:ea typeface="나눔고딕 ExtraBold" pitchFamily="50" charset="-127"/>
            </a:endParaRPr>
          </a:p>
        </p:txBody>
      </p:sp>
      <p:sp>
        <p:nvSpPr>
          <p:cNvPr id="65" name="TextBox 14"/>
          <p:cNvSpPr txBox="1">
            <a:spLocks noChangeArrowheads="1"/>
          </p:cNvSpPr>
          <p:nvPr/>
        </p:nvSpPr>
        <p:spPr bwMode="auto">
          <a:xfrm>
            <a:off x="4310993" y="2600908"/>
            <a:ext cx="18811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F8F8F8"/>
                </a:solidFill>
                <a:latin typeface="굴림" charset="-127"/>
                <a:ea typeface="굴림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F8F8F8"/>
                </a:solidFill>
                <a:latin typeface="굴림" charset="-127"/>
                <a:ea typeface="굴림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F8F8F8"/>
                </a:solidFill>
                <a:latin typeface="굴림" charset="-127"/>
                <a:ea typeface="굴림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400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벤처기업확인서</a:t>
            </a:r>
            <a:r>
              <a:rPr lang="en-US" altLang="ko-KR" sz="1400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Arial" charset="0"/>
              <a:ea typeface="나눔고딕 ExtraBold" pitchFamily="50" charset="-127"/>
            </a:endParaRPr>
          </a:p>
        </p:txBody>
      </p:sp>
      <p:sp>
        <p:nvSpPr>
          <p:cNvPr id="66" name="TextBox 15"/>
          <p:cNvSpPr txBox="1">
            <a:spLocks noChangeArrowheads="1"/>
          </p:cNvSpPr>
          <p:nvPr/>
        </p:nvSpPr>
        <p:spPr bwMode="auto">
          <a:xfrm>
            <a:off x="5921003" y="2600908"/>
            <a:ext cx="26114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F8F8F8"/>
                </a:solidFill>
                <a:latin typeface="굴림" charset="-127"/>
                <a:ea typeface="굴림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F8F8F8"/>
                </a:solidFill>
                <a:latin typeface="굴림" charset="-127"/>
                <a:ea typeface="굴림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F8F8F8"/>
                </a:solidFill>
                <a:latin typeface="굴림" charset="-127"/>
                <a:ea typeface="굴림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400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위치기반 사업자 확인증</a:t>
            </a:r>
            <a:r>
              <a:rPr lang="en-US" altLang="ko-KR" sz="1400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Arial" charset="0"/>
              <a:ea typeface="나눔고딕 ExtraBold" pitchFamily="50" charset="-127"/>
            </a:endParaRPr>
          </a:p>
        </p:txBody>
      </p:sp>
      <p:sp>
        <p:nvSpPr>
          <p:cNvPr id="67" name="모서리가 둥근 직사각형 66"/>
          <p:cNvSpPr/>
          <p:nvPr/>
        </p:nvSpPr>
        <p:spPr bwMode="auto">
          <a:xfrm>
            <a:off x="1079612" y="2960948"/>
            <a:ext cx="6929438" cy="3432396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ko-KR" altLang="en-US" sz="1200">
              <a:solidFill>
                <a:schemeClr val="tx2">
                  <a:lumMod val="40000"/>
                  <a:lumOff val="60000"/>
                </a:schemeClr>
              </a:solidFill>
              <a:latin typeface="굴림" charset="-127"/>
              <a:ea typeface="굴림" charset="-127"/>
            </a:endParaRPr>
          </a:p>
        </p:txBody>
      </p:sp>
      <p:sp>
        <p:nvSpPr>
          <p:cNvPr id="68" name="직사각형 21"/>
          <p:cNvSpPr>
            <a:spLocks noChangeArrowheads="1"/>
          </p:cNvSpPr>
          <p:nvPr/>
        </p:nvSpPr>
        <p:spPr bwMode="auto">
          <a:xfrm>
            <a:off x="1492709" y="2960948"/>
            <a:ext cx="1500187" cy="3360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F8F8F8"/>
                </a:solidFill>
                <a:latin typeface="굴림" charset="-127"/>
                <a:ea typeface="굴림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F8F8F8"/>
                </a:solidFill>
                <a:latin typeface="굴림" charset="-127"/>
                <a:ea typeface="굴림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F8F8F8"/>
                </a:solidFill>
                <a:latin typeface="굴림" charset="-127"/>
                <a:ea typeface="굴림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1100" b="1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2013.   7</a:t>
            </a:r>
            <a:r>
              <a:rPr lang="ko-KR" altLang="en-US" sz="1100" b="1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월</a:t>
            </a:r>
            <a:endParaRPr lang="ko-KR" altLang="en-US" sz="1100" dirty="0">
              <a:solidFill>
                <a:schemeClr val="tx1"/>
              </a:solidFill>
              <a:latin typeface="Arial" charset="0"/>
              <a:ea typeface="나눔고딕 ExtraBold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1100" b="1" dirty="0" smtClean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2013</a:t>
            </a:r>
            <a:r>
              <a:rPr lang="en-US" altLang="ko-KR" sz="1100" b="1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. 11</a:t>
            </a:r>
            <a:r>
              <a:rPr lang="ko-KR" altLang="en-US" sz="1100" b="1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월</a:t>
            </a:r>
            <a:endParaRPr lang="ko-KR" altLang="en-US" sz="1100" dirty="0">
              <a:solidFill>
                <a:schemeClr val="tx1"/>
              </a:solidFill>
              <a:latin typeface="Arial" charset="0"/>
              <a:ea typeface="나눔고딕 ExtraBold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1100" b="1" dirty="0" smtClean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2014</a:t>
            </a:r>
            <a:r>
              <a:rPr lang="en-US" altLang="ko-KR" sz="1100" b="1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. 02</a:t>
            </a:r>
            <a:r>
              <a:rPr lang="ko-KR" altLang="en-US" sz="1100" b="1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월</a:t>
            </a:r>
            <a:endParaRPr lang="ko-KR" altLang="en-US" sz="1100" dirty="0">
              <a:solidFill>
                <a:schemeClr val="tx1"/>
              </a:solidFill>
              <a:latin typeface="Arial" charset="0"/>
              <a:ea typeface="나눔고딕 ExtraBold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1100" b="1" dirty="0" smtClean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2014</a:t>
            </a:r>
            <a:r>
              <a:rPr lang="en-US" altLang="ko-KR" sz="1100" b="1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. 02</a:t>
            </a:r>
            <a:r>
              <a:rPr lang="ko-KR" altLang="en-US" sz="1100" b="1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월</a:t>
            </a:r>
            <a:endParaRPr lang="ko-KR" altLang="en-US" sz="1100" dirty="0">
              <a:solidFill>
                <a:schemeClr val="tx1"/>
              </a:solidFill>
              <a:latin typeface="Arial" charset="0"/>
              <a:ea typeface="나눔고딕 ExtraBold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1100" b="1" dirty="0" smtClean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2014</a:t>
            </a:r>
            <a:r>
              <a:rPr lang="en-US" altLang="ko-KR" sz="1100" b="1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. 06</a:t>
            </a:r>
            <a:r>
              <a:rPr lang="ko-KR" altLang="en-US" sz="1100" b="1" dirty="0" smtClean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월</a:t>
            </a:r>
            <a:endParaRPr lang="en-US" altLang="ko-KR" sz="1100" b="1" dirty="0" smtClean="0">
              <a:solidFill>
                <a:schemeClr val="tx1"/>
              </a:solidFill>
              <a:latin typeface="Arial" charset="0"/>
              <a:ea typeface="나눔고딕 ExtraBold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1100" b="1" dirty="0" smtClean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2014. 08</a:t>
            </a:r>
            <a:r>
              <a:rPr lang="ko-KR" altLang="en-US" sz="1100" b="1" dirty="0" smtClean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월</a:t>
            </a:r>
            <a:endParaRPr lang="en-US" altLang="ko-KR" sz="1100" b="1" dirty="0">
              <a:solidFill>
                <a:schemeClr val="tx1"/>
              </a:solidFill>
              <a:latin typeface="Arial" charset="0"/>
              <a:ea typeface="나눔고딕 ExtraBold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1100" b="1" dirty="0" smtClean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2014</a:t>
            </a:r>
            <a:r>
              <a:rPr lang="en-US" altLang="ko-KR" sz="1100" b="1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. 09</a:t>
            </a:r>
            <a:r>
              <a:rPr lang="ko-KR" altLang="en-US" sz="1100" b="1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월</a:t>
            </a:r>
            <a:endParaRPr lang="en-US" altLang="ko-KR" sz="1100" b="1" dirty="0">
              <a:solidFill>
                <a:schemeClr val="tx1"/>
              </a:solidFill>
              <a:latin typeface="Arial" charset="0"/>
              <a:ea typeface="나눔고딕 ExtraBold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1100" b="1" dirty="0" smtClean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2014</a:t>
            </a:r>
            <a:r>
              <a:rPr lang="en-US" altLang="ko-KR" sz="1100" b="1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. 10</a:t>
            </a:r>
            <a:r>
              <a:rPr lang="ko-KR" altLang="en-US" sz="1100" b="1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월</a:t>
            </a:r>
            <a:endParaRPr lang="en-US" altLang="ko-KR" sz="1100" b="1" dirty="0">
              <a:solidFill>
                <a:schemeClr val="tx1"/>
              </a:solidFill>
              <a:latin typeface="Arial" charset="0"/>
              <a:ea typeface="나눔고딕 ExtraBold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1100" b="1" dirty="0" smtClean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2014</a:t>
            </a:r>
            <a:r>
              <a:rPr lang="en-US" altLang="ko-KR" sz="1100" b="1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. 10</a:t>
            </a:r>
            <a:r>
              <a:rPr lang="ko-KR" altLang="en-US" sz="1100" b="1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월</a:t>
            </a:r>
            <a:endParaRPr lang="en-US" altLang="ko-KR" sz="1100" b="1" dirty="0">
              <a:solidFill>
                <a:schemeClr val="tx1"/>
              </a:solidFill>
              <a:latin typeface="Arial" charset="0"/>
              <a:ea typeface="나눔고딕 ExtraBold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1100" b="1" dirty="0" smtClean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2014</a:t>
            </a:r>
            <a:r>
              <a:rPr lang="en-US" altLang="ko-KR" sz="1100" b="1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. 10</a:t>
            </a:r>
            <a:r>
              <a:rPr lang="ko-KR" altLang="en-US" sz="1100" b="1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월</a:t>
            </a:r>
            <a:endParaRPr lang="en-US" altLang="ko-KR" sz="1100" b="1" dirty="0">
              <a:solidFill>
                <a:schemeClr val="tx1"/>
              </a:solidFill>
              <a:latin typeface="Arial" charset="0"/>
              <a:ea typeface="나눔고딕 ExtraBold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1100" b="1" dirty="0" smtClean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2014</a:t>
            </a:r>
            <a:r>
              <a:rPr lang="en-US" altLang="ko-KR" sz="1100" b="1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. </a:t>
            </a:r>
            <a:r>
              <a:rPr lang="en-US" altLang="ko-KR" sz="1100" b="1" dirty="0" smtClean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12</a:t>
            </a:r>
            <a:r>
              <a:rPr lang="ko-KR" altLang="en-US" sz="1100" b="1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월</a:t>
            </a:r>
            <a:endParaRPr lang="en-US" altLang="ko-KR" sz="1100" b="1" dirty="0">
              <a:solidFill>
                <a:schemeClr val="tx1"/>
              </a:solidFill>
              <a:latin typeface="Arial" charset="0"/>
              <a:ea typeface="나눔고딕 ExtraBold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1100" b="1" dirty="0" smtClean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2014.12</a:t>
            </a:r>
            <a:r>
              <a:rPr lang="ko-KR" altLang="en-US" sz="1100" b="1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월</a:t>
            </a:r>
            <a:endParaRPr lang="en-US" altLang="ko-KR" sz="1100" b="1" dirty="0">
              <a:solidFill>
                <a:schemeClr val="tx1"/>
              </a:solidFill>
              <a:latin typeface="Arial" charset="0"/>
              <a:ea typeface="나눔고딕 ExtraBold" pitchFamily="50" charset="-127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1100" b="1" dirty="0" smtClean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2015.  1</a:t>
            </a:r>
            <a:r>
              <a:rPr lang="ko-KR" altLang="en-US" sz="1100" b="1" dirty="0" smtClean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월</a:t>
            </a:r>
            <a:endParaRPr lang="ko-KR" altLang="en-US" sz="1100" dirty="0">
              <a:solidFill>
                <a:schemeClr val="tx1"/>
              </a:solidFill>
              <a:latin typeface="Arial" charset="0"/>
              <a:ea typeface="나눔고딕 ExtraBold" pitchFamily="50" charset="-127"/>
            </a:endParaRPr>
          </a:p>
        </p:txBody>
      </p:sp>
      <p:sp>
        <p:nvSpPr>
          <p:cNvPr id="69" name="직사각형 23"/>
          <p:cNvSpPr>
            <a:spLocks noChangeArrowheads="1"/>
          </p:cNvSpPr>
          <p:nvPr/>
        </p:nvSpPr>
        <p:spPr bwMode="auto">
          <a:xfrm>
            <a:off x="2778584" y="2960948"/>
            <a:ext cx="5357812" cy="339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F8F8F8"/>
                </a:solidFill>
                <a:latin typeface="굴림" charset="-127"/>
                <a:ea typeface="굴림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F8F8F8"/>
                </a:solidFill>
                <a:latin typeface="굴림" charset="-127"/>
                <a:ea typeface="굴림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F8F8F8"/>
                </a:solidFill>
                <a:latin typeface="굴림" charset="-127"/>
                <a:ea typeface="굴림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ko-KR" altLang="en-US" sz="1100" b="1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성범죄예방 장치와 시스템 및 그 방법에 대한 특허 등록</a:t>
            </a:r>
            <a:endParaRPr lang="en-US" altLang="ko-KR" sz="1100" b="1" dirty="0">
              <a:solidFill>
                <a:schemeClr val="tx1"/>
              </a:solidFill>
              <a:latin typeface="Arial" charset="0"/>
              <a:ea typeface="나눔고딕 ExtraBold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1100" b="1" dirty="0" smtClean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OO </a:t>
            </a:r>
            <a:r>
              <a:rPr lang="ko-KR" altLang="en-US" sz="1100" b="1" dirty="0" smtClean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정보대학 </a:t>
            </a:r>
            <a:r>
              <a:rPr lang="ko-KR" altLang="en-US" sz="1100" b="1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창업보육센터 입주</a:t>
            </a:r>
            <a:endParaRPr lang="ko-KR" altLang="en-US" sz="1100" dirty="0">
              <a:solidFill>
                <a:schemeClr val="tx1"/>
              </a:solidFill>
              <a:latin typeface="Arial" charset="0"/>
              <a:ea typeface="나눔고딕 ExtraBold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ko-KR" altLang="en-US" sz="1100" b="1" dirty="0" smtClean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일반인 </a:t>
            </a:r>
            <a:r>
              <a:rPr lang="ko-KR" altLang="en-US" sz="1100" b="1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사용 가능 스마트  </a:t>
            </a:r>
            <a:r>
              <a:rPr lang="ko-KR" altLang="en-US" sz="1100" b="1" dirty="0" err="1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악세사리에</a:t>
            </a:r>
            <a:r>
              <a:rPr lang="ko-KR" altLang="en-US" sz="1100" b="1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  대한  특허 출원</a:t>
            </a:r>
            <a:endParaRPr lang="ko-KR" altLang="en-US" sz="1100" dirty="0">
              <a:solidFill>
                <a:schemeClr val="tx1"/>
              </a:solidFill>
              <a:latin typeface="Arial" charset="0"/>
              <a:ea typeface="나눔고딕 ExtraBold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ko-KR" altLang="en-US" sz="1100" b="1" dirty="0" smtClean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벤처 </a:t>
            </a:r>
            <a:r>
              <a:rPr lang="ko-KR" altLang="en-US" sz="1100" b="1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기업 등록</a:t>
            </a:r>
            <a:endParaRPr lang="ko-KR" altLang="en-US" sz="1100" dirty="0">
              <a:solidFill>
                <a:schemeClr val="tx1"/>
              </a:solidFill>
              <a:latin typeface="Arial" charset="0"/>
              <a:ea typeface="나눔고딕 ExtraBold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ko-KR" altLang="en-US" sz="1100" b="1" dirty="0" err="1" smtClean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모바일</a:t>
            </a:r>
            <a:r>
              <a:rPr lang="ko-KR" altLang="en-US" sz="1100" b="1" dirty="0" smtClean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 </a:t>
            </a:r>
            <a:r>
              <a:rPr lang="ko-KR" altLang="en-US" sz="1100" b="1" dirty="0" err="1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앱</a:t>
            </a:r>
            <a:r>
              <a:rPr lang="ko-KR" altLang="en-US" sz="1100" b="1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 </a:t>
            </a:r>
            <a:r>
              <a:rPr lang="en-US" altLang="ko-KR" sz="1100" b="1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(</a:t>
            </a:r>
            <a:r>
              <a:rPr lang="ko-KR" altLang="en-US" sz="1100" b="1" dirty="0" err="1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헬프존</a:t>
            </a:r>
            <a:r>
              <a:rPr lang="en-US" altLang="ko-KR" sz="1100" b="1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) beta </a:t>
            </a:r>
            <a:r>
              <a:rPr lang="ko-KR" altLang="en-US" sz="1100" b="1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버전 </a:t>
            </a:r>
            <a:r>
              <a:rPr lang="ko-KR" altLang="en-US" sz="1100" b="1" dirty="0" smtClean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출시</a:t>
            </a:r>
            <a:endParaRPr lang="en-US" altLang="ko-KR" sz="1100" b="1" dirty="0" smtClean="0">
              <a:solidFill>
                <a:schemeClr val="tx1"/>
              </a:solidFill>
              <a:latin typeface="Arial" charset="0"/>
              <a:ea typeface="나눔고딕 ExtraBold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ko-KR" altLang="en-US" sz="1100" b="1" dirty="0" smtClean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㈜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소셜미디어</a:t>
            </a:r>
            <a:r>
              <a:rPr lang="en-US" altLang="ko-KR" sz="1100" b="1" dirty="0" smtClean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99 </a:t>
            </a:r>
            <a:r>
              <a:rPr lang="ko-KR" altLang="en-US" sz="1100" b="1" dirty="0" smtClean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업무제휴협약  및 구매 협약서 작성</a:t>
            </a:r>
            <a:r>
              <a:rPr lang="en-US" altLang="ko-KR" sz="1100" b="1" dirty="0" smtClean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(</a:t>
            </a:r>
            <a:r>
              <a:rPr lang="ko-KR" altLang="en-US" sz="1100" b="1" dirty="0" smtClean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스마트 키퍼</a:t>
            </a:r>
            <a:r>
              <a:rPr lang="en-US" altLang="ko-KR" sz="1100" b="1" dirty="0" smtClean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)</a:t>
            </a:r>
            <a:endParaRPr lang="en-US" altLang="ko-KR" sz="1100" b="1" dirty="0">
              <a:solidFill>
                <a:schemeClr val="tx1"/>
              </a:solidFill>
              <a:latin typeface="Arial" charset="0"/>
              <a:ea typeface="나눔고딕 ExtraBold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ko-KR" altLang="en-US" sz="1100" b="1" dirty="0" smtClean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양</a:t>
            </a:r>
            <a:r>
              <a:rPr lang="ko-KR" altLang="en-US" sz="1100" b="1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평</a:t>
            </a:r>
            <a:r>
              <a:rPr lang="ko-KR" altLang="en-US" sz="1100" b="1" dirty="0" smtClean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동 </a:t>
            </a:r>
            <a:r>
              <a:rPr lang="ko-KR" altLang="en-US" sz="1100" b="1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사무실 이전</a:t>
            </a:r>
            <a:endParaRPr lang="en-US" altLang="ko-KR" sz="1100" b="1" dirty="0">
              <a:solidFill>
                <a:schemeClr val="tx1"/>
              </a:solidFill>
              <a:latin typeface="Arial" charset="0"/>
              <a:ea typeface="나눔고딕 ExtraBold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ko-KR" altLang="en-US" sz="1100" b="1" dirty="0" err="1" smtClean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헬프존</a:t>
            </a:r>
            <a:r>
              <a:rPr lang="ko-KR" altLang="en-US" sz="1100" b="1" dirty="0" smtClean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정식버전 출시</a:t>
            </a:r>
            <a:endParaRPr lang="en-US" altLang="ko-KR" sz="1100" b="1" dirty="0">
              <a:solidFill>
                <a:schemeClr val="tx1"/>
              </a:solidFill>
              <a:latin typeface="Arial" charset="0"/>
              <a:ea typeface="나눔고딕 ExtraBold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ko-KR" altLang="en-US" sz="1100" b="1" dirty="0" smtClean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중소기업 </a:t>
            </a:r>
            <a:r>
              <a:rPr lang="ko-KR" altLang="en-US" sz="1100" b="1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진흥공단  시설자금  획득</a:t>
            </a:r>
            <a:r>
              <a:rPr lang="en-US" altLang="ko-KR" sz="1100" b="1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(</a:t>
            </a:r>
            <a:r>
              <a:rPr lang="ko-KR" altLang="en-US" sz="1100" b="1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서버실 및 테스트장비</a:t>
            </a:r>
            <a:r>
              <a:rPr lang="en-US" altLang="ko-KR" sz="1100" b="1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ko-KR" altLang="en-US" sz="1100" b="1" dirty="0" smtClean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서</a:t>
            </a:r>
            <a:r>
              <a:rPr lang="ko-KR" altLang="en-US" sz="1100" b="1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울</a:t>
            </a:r>
            <a:r>
              <a:rPr lang="ko-KR" altLang="en-US" sz="1100" b="1" dirty="0" smtClean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정보산업진흥원을 </a:t>
            </a:r>
            <a:r>
              <a:rPr lang="ko-KR" altLang="en-US" sz="1100" b="1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통한 스마트 </a:t>
            </a:r>
            <a:r>
              <a:rPr lang="ko-KR" altLang="en-US" sz="1100" b="1" dirty="0" err="1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콘텐츠</a:t>
            </a:r>
            <a:r>
              <a:rPr lang="ko-KR" altLang="en-US" sz="1100" b="1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  마케팅 지원 </a:t>
            </a:r>
            <a:r>
              <a:rPr lang="ko-KR" altLang="en-US" sz="1100" b="1" dirty="0" smtClean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시작 </a:t>
            </a:r>
            <a:r>
              <a:rPr lang="en-US" altLang="ko-KR" sz="1100" b="1" dirty="0" smtClean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(</a:t>
            </a:r>
            <a:r>
              <a:rPr lang="ko-KR" altLang="en-US" sz="1100" b="1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선정</a:t>
            </a:r>
            <a:r>
              <a:rPr lang="en-US" altLang="ko-KR" sz="1100" b="1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ko-KR" altLang="en-US" sz="1100" b="1" dirty="0" smtClean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서</a:t>
            </a:r>
            <a:r>
              <a:rPr lang="ko-KR" altLang="en-US" sz="1100" b="1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울</a:t>
            </a:r>
            <a:r>
              <a:rPr lang="ko-KR" altLang="en-US" sz="1100" b="1" dirty="0" smtClean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테크노 </a:t>
            </a:r>
            <a:r>
              <a:rPr lang="ko-KR" altLang="en-US" sz="1100" b="1" dirty="0" err="1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파크</a:t>
            </a:r>
            <a:r>
              <a:rPr lang="ko-KR" altLang="en-US" sz="1100" b="1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  협약 </a:t>
            </a:r>
            <a:r>
              <a:rPr lang="en-US" altLang="ko-KR" sz="1100" b="1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(</a:t>
            </a:r>
            <a:r>
              <a:rPr lang="ko-KR" altLang="en-US" sz="1100" b="1" dirty="0" smtClean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시제품 제작지원 </a:t>
            </a:r>
            <a:r>
              <a:rPr lang="ko-KR" altLang="en-US" sz="1100" b="1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및 </a:t>
            </a:r>
            <a:r>
              <a:rPr lang="ko-KR" altLang="en-US" sz="1100" b="1" dirty="0" smtClean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특허지원</a:t>
            </a:r>
            <a:r>
              <a:rPr lang="en-US" altLang="ko-KR" sz="1100" b="1" dirty="0" smtClean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)</a:t>
            </a:r>
            <a:endParaRPr lang="en-US" altLang="ko-KR" sz="1100" b="1" dirty="0">
              <a:solidFill>
                <a:schemeClr val="tx1"/>
              </a:solidFill>
              <a:latin typeface="Arial" charset="0"/>
              <a:ea typeface="나눔고딕 ExtraBold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ko-KR" altLang="en-US" sz="1100" b="1" dirty="0" smtClean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서울 테크노 </a:t>
            </a:r>
            <a:r>
              <a:rPr lang="ko-KR" altLang="en-US" sz="1100" b="1" dirty="0" err="1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파크</a:t>
            </a:r>
            <a:r>
              <a:rPr lang="ko-KR" altLang="en-US" sz="1100" b="1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  협약 </a:t>
            </a:r>
            <a:r>
              <a:rPr lang="en-US" altLang="ko-KR" sz="1100" b="1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(</a:t>
            </a:r>
            <a:r>
              <a:rPr lang="ko-KR" altLang="en-US" sz="1100" b="1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디자인 지원 사업</a:t>
            </a:r>
            <a:r>
              <a:rPr lang="en-US" altLang="ko-KR" sz="1100" b="1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ko-KR" altLang="en-US" sz="1100" b="1" dirty="0" smtClean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서</a:t>
            </a:r>
            <a:r>
              <a:rPr lang="ko-KR" altLang="en-US" sz="1100" b="1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울</a:t>
            </a:r>
            <a:r>
              <a:rPr lang="ko-KR" altLang="en-US" sz="1100" b="1" dirty="0" smtClean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총장애인 협회 </a:t>
            </a:r>
            <a:r>
              <a:rPr lang="en-US" altLang="ko-KR" sz="1100" b="1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MOU </a:t>
            </a:r>
            <a:r>
              <a:rPr lang="ko-KR" altLang="en-US" sz="1100" b="1" dirty="0">
                <a:solidFill>
                  <a:schemeClr val="tx1"/>
                </a:solidFill>
                <a:latin typeface="Arial" charset="0"/>
                <a:ea typeface="나눔고딕 ExtraBold" pitchFamily="50" charset="-127"/>
              </a:rPr>
              <a:t>체결</a:t>
            </a:r>
            <a:endParaRPr lang="ko-KR" altLang="en-US" sz="1100" dirty="0">
              <a:solidFill>
                <a:schemeClr val="tx1"/>
              </a:solidFill>
              <a:latin typeface="Arial" charset="0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40955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79437" y="188640"/>
            <a:ext cx="81304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 </a:t>
            </a:r>
            <a:endParaRPr lang="ko-KR" altLang="en-US" sz="105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87841" y="401675"/>
            <a:ext cx="1907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작성방법</a:t>
            </a:r>
            <a:endParaRPr lang="ko-KR" altLang="en-US" sz="16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572001" y="628753"/>
            <a:ext cx="4260278" cy="279967"/>
            <a:chOff x="3804920" y="546463"/>
            <a:chExt cx="3579949" cy="289560"/>
          </a:xfrm>
        </p:grpSpPr>
        <p:sp>
          <p:nvSpPr>
            <p:cNvPr id="7" name="양쪽 모서리가 둥근 사각형 6"/>
            <p:cNvSpPr/>
            <p:nvPr/>
          </p:nvSpPr>
          <p:spPr>
            <a:xfrm>
              <a:off x="6404429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>
              <a:off x="5537926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DDC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>
              <a:off x="4671423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88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0" name="양쪽 모서리가 둥근 사각형 9"/>
            <p:cNvSpPr/>
            <p:nvPr/>
          </p:nvSpPr>
          <p:spPr>
            <a:xfrm>
              <a:off x="3804920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353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5652120" y="620688"/>
            <a:ext cx="11667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02 </a:t>
            </a:r>
            <a:r>
              <a:rPr lang="ko-KR" altLang="en-US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구</a:t>
            </a:r>
            <a:r>
              <a:rPr lang="ko-KR" altLang="en-US" sz="11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성</a:t>
            </a:r>
            <a:endParaRPr lang="en-US" altLang="ko-KR" sz="1100" b="1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933084" y="914752"/>
            <a:ext cx="192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구성원의 약력</a:t>
            </a:r>
            <a:endParaRPr lang="ko-KR" altLang="en-US" b="1" dirty="0"/>
          </a:p>
        </p:txBody>
      </p:sp>
      <p:graphicFrame>
        <p:nvGraphicFramePr>
          <p:cNvPr id="68" name="표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346313"/>
              </p:ext>
            </p:extLst>
          </p:nvPr>
        </p:nvGraphicFramePr>
        <p:xfrm>
          <a:off x="395536" y="1707942"/>
          <a:ext cx="8436741" cy="4742314"/>
        </p:xfrm>
        <a:graphic>
          <a:graphicData uri="http://schemas.openxmlformats.org/drawingml/2006/table">
            <a:tbl>
              <a:tblPr/>
              <a:tblGrid>
                <a:gridCol w="843433"/>
                <a:gridCol w="1313197"/>
                <a:gridCol w="4444955"/>
                <a:gridCol w="1835156"/>
              </a:tblGrid>
              <a:tr h="2112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bg1"/>
                          </a:solidFill>
                          <a:latin typeface="+mj-lt"/>
                          <a:ea typeface="맑은 고딕"/>
                        </a:rPr>
                        <a:t>성 명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49812" marR="49812" marT="13772" marB="137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6B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bg1"/>
                          </a:solidFill>
                          <a:latin typeface="+mj-lt"/>
                          <a:ea typeface="맑은 고딕"/>
                        </a:rPr>
                        <a:t>학 </a:t>
                      </a:r>
                      <a:r>
                        <a:rPr lang="ko-KR" altLang="en-US" sz="1000" b="1" kern="0" spc="0" dirty="0" err="1">
                          <a:solidFill>
                            <a:schemeClr val="bg1"/>
                          </a:solidFill>
                          <a:latin typeface="+mj-lt"/>
                          <a:ea typeface="맑은 고딕"/>
                        </a:rPr>
                        <a:t>력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49812" marR="49812" marT="13772" marB="137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6B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bg1"/>
                          </a:solidFill>
                          <a:latin typeface="+mj-lt"/>
                          <a:ea typeface="맑은 고딕"/>
                        </a:rPr>
                        <a:t>주 요 경 </a:t>
                      </a:r>
                      <a:r>
                        <a:rPr lang="ko-KR" altLang="en-US" sz="1000" b="1" kern="0" spc="0" dirty="0" err="1">
                          <a:solidFill>
                            <a:schemeClr val="bg1"/>
                          </a:solidFill>
                          <a:latin typeface="+mj-lt"/>
                          <a:ea typeface="맑은 고딕"/>
                        </a:rPr>
                        <a:t>력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49812" marR="49812" marT="13772" marB="137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6B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bg1"/>
                          </a:solidFill>
                          <a:latin typeface="+mj-lt"/>
                          <a:ea typeface="맑은 고딕"/>
                        </a:rPr>
                        <a:t>담 당 업 무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49812" marR="49812" marT="13772" marB="137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6B6B"/>
                    </a:solidFill>
                  </a:tcPr>
                </a:tc>
              </a:tr>
              <a:tr h="12596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 smtClean="0">
                          <a:solidFill>
                            <a:srgbClr val="000000"/>
                          </a:solidFill>
                          <a:latin typeface="+mj-lt"/>
                        </a:rPr>
                        <a:t>홍길동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49812" marR="49812" marT="13772" marB="137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0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latin typeface="+mj-lt"/>
                        </a:rPr>
                        <a:t>2019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latin typeface="+mj-lt"/>
                          <a:ea typeface="맑은 고딕"/>
                        </a:rPr>
                        <a:t>년 현재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latin typeface="+mj-lt"/>
                          <a:ea typeface="맑은 고딕"/>
                        </a:rPr>
                        <a:t/>
                      </a:r>
                      <a:br>
                        <a:rPr lang="en-US" altLang="ko-KR" sz="1000" kern="0" spc="0" dirty="0" smtClean="0">
                          <a:solidFill>
                            <a:srgbClr val="000000"/>
                          </a:solidFill>
                          <a:latin typeface="+mj-lt"/>
                          <a:ea typeface="맑은 고딕"/>
                        </a:rPr>
                      </a:b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latin typeface="+mj-lt"/>
                          <a:ea typeface="맑은 고딕"/>
                        </a:rPr>
                        <a:t>OO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latin typeface="+mj-lt"/>
                          <a:ea typeface="맑은 고딕"/>
                        </a:rPr>
                        <a:t>대학교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3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latin typeface="+mj-lt"/>
                          <a:ea typeface="맑은 고딕"/>
                        </a:rPr>
                        <a:t>학년 재학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49812" marR="49812" marT="13772" marB="137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latin typeface="+mj-lt"/>
                          <a:ea typeface="맑은 고딕"/>
                        </a:rPr>
                        <a:t>게임 기획전문가 자격증 보유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-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latin typeface="+mj-lt"/>
                          <a:ea typeface="맑은 고딕"/>
                        </a:rPr>
                        <a:t>예원대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latin typeface="+mj-lt"/>
                          <a:ea typeface="맑은 고딕"/>
                        </a:rPr>
                        <a:t> 게임 기획공모전 은상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(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’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05)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latin typeface="+mj-lt"/>
                          <a:ea typeface="맑은 고딕"/>
                        </a:rPr>
                        <a:t>전주 게임엑스포 게임 기획공모전 우수상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(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’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06)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latin typeface="+mj-lt"/>
                          <a:ea typeface="맑은 고딕"/>
                        </a:rPr>
                        <a:t>㈜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latin typeface="+mj-lt"/>
                          <a:ea typeface="맑은 고딕"/>
                        </a:rPr>
                        <a:t>게임러쉬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latin typeface="+mj-lt"/>
                          <a:ea typeface="맑은 고딕"/>
                        </a:rPr>
                        <a:t> 기획팀 팀장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(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’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07.02 ~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’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08.08)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-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latin typeface="+mj-lt"/>
                          <a:ea typeface="맑은 고딕"/>
                        </a:rPr>
                        <a:t>창업넷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latin typeface="+mj-lt"/>
                          <a:ea typeface="맑은 고딕"/>
                        </a:rPr>
                        <a:t> 창업교육과정 수료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(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’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11)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49812" marR="49812" marT="13772" marB="137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latin typeface="+mj-lt"/>
                          <a:ea typeface="맑은 고딕"/>
                        </a:rPr>
                        <a:t>사업 총괄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latin typeface="+mj-lt"/>
                          <a:ea typeface="맑은 고딕"/>
                        </a:rPr>
                        <a:t>게임 기획자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latin typeface="+mj-lt"/>
                          <a:ea typeface="맑은 고딕"/>
                        </a:rPr>
                        <a:t>마케팅 총괄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49812" marR="49812" marT="13772" marB="137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65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 smtClean="0">
                          <a:solidFill>
                            <a:srgbClr val="000000"/>
                          </a:solidFill>
                          <a:latin typeface="+mj-lt"/>
                        </a:rPr>
                        <a:t>홍길순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49812" marR="49812" marT="13772" marB="137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0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latin typeface="+mj-lt"/>
                        </a:rPr>
                        <a:t>2019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latin typeface="+mj-lt"/>
                          <a:ea typeface="+mn-ea"/>
                        </a:rPr>
                        <a:t>년 현재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latin typeface="+mj-lt"/>
                          <a:ea typeface="+mn-ea"/>
                        </a:rPr>
                        <a:t/>
                      </a:r>
                      <a:br>
                        <a:rPr lang="en-US" altLang="ko-KR" sz="1000" kern="0" spc="0" dirty="0" smtClean="0">
                          <a:solidFill>
                            <a:srgbClr val="000000"/>
                          </a:solidFill>
                          <a:latin typeface="+mj-lt"/>
                          <a:ea typeface="+mn-ea"/>
                        </a:rPr>
                      </a:b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latin typeface="+mj-lt"/>
                          <a:ea typeface="+mn-ea"/>
                        </a:rPr>
                        <a:t>OO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latin typeface="+mj-lt"/>
                          <a:ea typeface="+mn-ea"/>
                        </a:rPr>
                        <a:t>대학교 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latin typeface="+mj-lt"/>
                        </a:rPr>
                        <a:t>3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latin typeface="+mj-lt"/>
                          <a:ea typeface="+mn-ea"/>
                        </a:rPr>
                        <a:t>학년 재학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49812" marR="49812" marT="13772" marB="137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latin typeface="+mj-lt"/>
                          <a:ea typeface="맑은 고딕"/>
                        </a:rPr>
                        <a:t>정보처리기사 자격증 보유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latin typeface="+mj-lt"/>
                          <a:ea typeface="맑은 고딕"/>
                        </a:rPr>
                        <a:t>게임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latin typeface="+mj-lt"/>
                          <a:ea typeface="맑은 고딕"/>
                        </a:rPr>
                        <a:t>어플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(iPhone)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latin typeface="+mj-lt"/>
                          <a:ea typeface="맑은 고딕"/>
                        </a:rPr>
                        <a:t>배틀 오목 메인 개발자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(’10)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latin typeface="+mj-lt"/>
                          <a:ea typeface="맑은 고딕"/>
                        </a:rPr>
                        <a:t>게임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latin typeface="+mj-lt"/>
                          <a:ea typeface="맑은 고딕"/>
                        </a:rPr>
                        <a:t>어플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(iPhone) Add Ten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latin typeface="+mj-lt"/>
                          <a:ea typeface="맑은 고딕"/>
                        </a:rPr>
                        <a:t>메인 개발자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(’10)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latin typeface="+mj-lt"/>
                          <a:ea typeface="맑은 고딕"/>
                        </a:rPr>
                        <a:t>게임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latin typeface="+mj-lt"/>
                          <a:ea typeface="맑은 고딕"/>
                        </a:rPr>
                        <a:t>어플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(iPhone)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latin typeface="+mj-lt"/>
                          <a:ea typeface="맑은 고딕"/>
                        </a:rPr>
                        <a:t>마을 지킴이 메인 개발자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(’10)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49812" marR="49812" marT="13772" marB="137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latin typeface="+mj-lt"/>
                        </a:rPr>
                        <a:t>-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latin typeface="+mj-lt"/>
                          <a:ea typeface="맑은 고딕"/>
                        </a:rPr>
                        <a:t>메인 프로그래머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49812" marR="49812" marT="13772" marB="137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575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 smtClean="0">
                          <a:solidFill>
                            <a:srgbClr val="000000"/>
                          </a:solidFill>
                          <a:latin typeface="+mj-lt"/>
                        </a:rPr>
                        <a:t>홍길자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49812" marR="49812" marT="13772" marB="137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0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latin typeface="+mj-lt"/>
                        </a:rPr>
                        <a:t>2019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latin typeface="+mj-lt"/>
                          <a:ea typeface="+mn-ea"/>
                        </a:rPr>
                        <a:t>년 현재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latin typeface="+mj-lt"/>
                          <a:ea typeface="+mn-ea"/>
                        </a:rPr>
                        <a:t/>
                      </a:r>
                      <a:br>
                        <a:rPr lang="en-US" altLang="ko-KR" sz="1000" kern="0" spc="0" dirty="0" smtClean="0">
                          <a:solidFill>
                            <a:srgbClr val="000000"/>
                          </a:solidFill>
                          <a:latin typeface="+mj-lt"/>
                          <a:ea typeface="+mn-ea"/>
                        </a:rPr>
                      </a:b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latin typeface="+mj-lt"/>
                          <a:ea typeface="+mn-ea"/>
                        </a:rPr>
                        <a:t>OO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latin typeface="+mj-lt"/>
                          <a:ea typeface="+mn-ea"/>
                        </a:rPr>
                        <a:t>대학교 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latin typeface="+mj-lt"/>
                        </a:rPr>
                        <a:t>3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latin typeface="+mj-lt"/>
                          <a:ea typeface="+mn-ea"/>
                        </a:rPr>
                        <a:t>학년 재학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49812" marR="49812" marT="13772" marB="137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-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latin typeface="+mj-lt"/>
                          <a:ea typeface="맑은 고딕"/>
                        </a:rPr>
                        <a:t>예원대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latin typeface="+mj-lt"/>
                          <a:ea typeface="맑은 고딕"/>
                        </a:rPr>
                        <a:t> 스토리보드 공모전 우수상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(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’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05)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latin typeface="+mj-lt"/>
                          <a:ea typeface="맑은 고딕"/>
                        </a:rPr>
                        <a:t>전주영상진흥원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latin typeface="+mj-lt"/>
                          <a:ea typeface="맑은 고딕"/>
                        </a:rPr>
                        <a:t>스마트폰과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latin typeface="+mj-lt"/>
                          <a:ea typeface="맑은 고딕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SNS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latin typeface="+mj-lt"/>
                          <a:ea typeface="맑은 고딕"/>
                        </a:rPr>
                        <a:t>비즈니스 기획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 교육 수료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(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’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10)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latin typeface="+mj-lt"/>
                          <a:ea typeface="맑은 고딕"/>
                        </a:rPr>
                        <a:t>한국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latin typeface="+mj-lt"/>
                          <a:ea typeface="맑은 고딕"/>
                        </a:rPr>
                        <a:t>콘텐츠아카데미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latin typeface="+mj-lt"/>
                          <a:ea typeface="맑은 고딕"/>
                        </a:rPr>
                        <a:t> 게임 캐릭터 디자인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과정 수료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(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’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11)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latin typeface="+mj-lt"/>
                          <a:ea typeface="맑은 고딕"/>
                        </a:rPr>
                        <a:t>한국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latin typeface="+mj-lt"/>
                          <a:ea typeface="맑은 고딕"/>
                        </a:rPr>
                        <a:t>콘텐츠아카데미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latin typeface="+mj-lt"/>
                          <a:ea typeface="맑은 고딕"/>
                        </a:rPr>
                        <a:t> 배경그래픽 과정 수료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(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’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11)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49812" marR="49812" marT="13772" marB="137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latin typeface="+mj-lt"/>
                          <a:ea typeface="맑은 고딕"/>
                        </a:rPr>
                        <a:t>캐릭터 디자이너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49812" marR="49812" marT="13772" marB="137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90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 smtClean="0">
                          <a:solidFill>
                            <a:srgbClr val="000000"/>
                          </a:solidFill>
                          <a:latin typeface="+mj-lt"/>
                        </a:rPr>
                        <a:t>홍말자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49812" marR="49812" marT="13772" marB="137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0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latin typeface="+mj-lt"/>
                        </a:rPr>
                        <a:t>2019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latin typeface="+mj-lt"/>
                          <a:ea typeface="+mn-ea"/>
                        </a:rPr>
                        <a:t>년 현재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latin typeface="+mj-lt"/>
                          <a:ea typeface="+mn-ea"/>
                        </a:rPr>
                        <a:t/>
                      </a:r>
                      <a:br>
                        <a:rPr lang="en-US" altLang="ko-KR" sz="1000" kern="0" spc="0" dirty="0" smtClean="0">
                          <a:solidFill>
                            <a:srgbClr val="000000"/>
                          </a:solidFill>
                          <a:latin typeface="+mj-lt"/>
                          <a:ea typeface="+mn-ea"/>
                        </a:rPr>
                      </a:b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latin typeface="+mj-lt"/>
                          <a:ea typeface="+mn-ea"/>
                        </a:rPr>
                        <a:t>OO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latin typeface="+mj-lt"/>
                          <a:ea typeface="+mn-ea"/>
                        </a:rPr>
                        <a:t>대학교 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latin typeface="+mj-lt"/>
                        </a:rPr>
                        <a:t>3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latin typeface="+mj-lt"/>
                          <a:ea typeface="+mn-ea"/>
                        </a:rPr>
                        <a:t>학년 재학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49812" marR="49812" marT="13772" marB="137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latin typeface="+mj-lt"/>
                          <a:ea typeface="맑은 고딕"/>
                        </a:rPr>
                        <a:t>정보처리 기능사 자격증 보유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latin typeface="+mj-lt"/>
                          <a:ea typeface="맑은 고딕"/>
                        </a:rPr>
                        <a:t>전라북도 비빔밥캐릭터 공모 입선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(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’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08)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- 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latin typeface="+mj-lt"/>
                        </a:rPr>
                        <a:t>AnA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latin typeface="+mj-lt"/>
                          <a:ea typeface="맑은 고딕"/>
                        </a:rPr>
                        <a:t>스튜디오 캐릭터 개발 사업 참여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(’10)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latin typeface="+mj-lt"/>
                          <a:ea typeface="맑은 고딕"/>
                        </a:rPr>
                        <a:t>전주영상진흥원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latin typeface="+mj-lt"/>
                          <a:ea typeface="맑은 고딕"/>
                        </a:rPr>
                        <a:t>스마트폰과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latin typeface="+mj-lt"/>
                          <a:ea typeface="맑은 고딕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SNS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latin typeface="+mj-lt"/>
                          <a:ea typeface="맑은 고딕"/>
                        </a:rPr>
                        <a:t>비즈니스 기획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 교육 수료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(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’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10)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49812" marR="49812" marT="13772" marB="137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latin typeface="+mj-lt"/>
                          <a:ea typeface="맑은 고딕"/>
                        </a:rPr>
                        <a:t>게임 배경 그래픽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49812" marR="49812" marT="13772" marB="137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635895" y="980728"/>
            <a:ext cx="5196383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rgbClr val="FF0000"/>
                </a:solidFill>
              </a:rPr>
              <a:t>작성법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사업 추진을 위한 조직 구성도 작성 후 조직상 포지션을 지정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rgbClr val="FF0000"/>
                </a:solidFill>
              </a:rPr>
              <a:t>사업아이템과 관련된 이력을 중심으로 조직원의 핵심역량을 기술한다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.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1151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79437" y="188640"/>
            <a:ext cx="81304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 </a:t>
            </a:r>
            <a:endParaRPr lang="ko-KR" altLang="en-US" sz="105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87841" y="401675"/>
            <a:ext cx="1907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작성방법</a:t>
            </a:r>
            <a:endParaRPr lang="ko-KR" altLang="en-US" sz="16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572001" y="628753"/>
            <a:ext cx="4260278" cy="279967"/>
            <a:chOff x="3804920" y="546463"/>
            <a:chExt cx="3579949" cy="289560"/>
          </a:xfrm>
        </p:grpSpPr>
        <p:sp>
          <p:nvSpPr>
            <p:cNvPr id="7" name="양쪽 모서리가 둥근 사각형 6"/>
            <p:cNvSpPr/>
            <p:nvPr/>
          </p:nvSpPr>
          <p:spPr>
            <a:xfrm>
              <a:off x="6404429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>
              <a:off x="5537926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DDC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>
              <a:off x="4671423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88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0" name="양쪽 모서리가 둥근 사각형 9"/>
            <p:cNvSpPr/>
            <p:nvPr/>
          </p:nvSpPr>
          <p:spPr>
            <a:xfrm>
              <a:off x="3804920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353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5652120" y="620688"/>
            <a:ext cx="11667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02 </a:t>
            </a:r>
            <a:r>
              <a:rPr lang="ko-KR" altLang="en-US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구</a:t>
            </a:r>
            <a:r>
              <a:rPr lang="ko-KR" altLang="en-US" sz="11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성</a:t>
            </a:r>
            <a:endParaRPr lang="en-US" altLang="ko-KR" sz="1100" b="1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28457" y="1073916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1. </a:t>
            </a:r>
            <a:r>
              <a:rPr lang="ko-KR" altLang="en-US" b="1" dirty="0" smtClean="0"/>
              <a:t>조직 구성 및 핵심 역량</a:t>
            </a:r>
            <a:endParaRPr lang="ko-KR" alt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4414165" y="1373867"/>
            <a:ext cx="4356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작성법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사업 추진을 위한 조직 구성도를 작성한 후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각 팀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         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원들의 역량에 따라 조직 구성도상에 포지션을 지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         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정하고 사업 아이템과 관련된 이력 등을 중심으로 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         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조직원의 핵심 역량을 기술한다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.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592283" y="2204864"/>
            <a:ext cx="1772355" cy="575733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 smtClean="0"/>
              <a:t>ceo</a:t>
            </a:r>
            <a:endParaRPr lang="ko-KR" altLang="en-US" sz="200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64366" y="3888228"/>
            <a:ext cx="1772355" cy="575733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HR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2592283" y="3888228"/>
            <a:ext cx="1772355" cy="575733"/>
          </a:xfrm>
          <a:prstGeom prst="round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생   산</a:t>
            </a:r>
            <a:endParaRPr lang="ko-KR" altLang="en-US" b="1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4820200" y="3894286"/>
            <a:ext cx="1772355" cy="575733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영업 및 마케팅</a:t>
            </a:r>
            <a:endParaRPr lang="ko-KR" altLang="en-US" sz="1600" b="1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7048117" y="3890890"/>
            <a:ext cx="1772355" cy="575733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재   무</a:t>
            </a:r>
            <a:endParaRPr lang="ko-KR" altLang="en-US" b="1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5839110" y="2742821"/>
            <a:ext cx="1772355" cy="57573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이 사 회</a:t>
            </a:r>
            <a:endParaRPr lang="ko-KR" altLang="en-US" b="1" dirty="0"/>
          </a:p>
        </p:txBody>
      </p:sp>
      <p:cxnSp>
        <p:nvCxnSpPr>
          <p:cNvPr id="29" name="직선 연결선 28"/>
          <p:cNvCxnSpPr>
            <a:stCxn id="23" idx="2"/>
            <a:endCxn id="25" idx="0"/>
          </p:cNvCxnSpPr>
          <p:nvPr/>
        </p:nvCxnSpPr>
        <p:spPr>
          <a:xfrm>
            <a:off x="3478461" y="2780597"/>
            <a:ext cx="0" cy="1107631"/>
          </a:xfrm>
          <a:prstGeom prst="line">
            <a:avLst/>
          </a:prstGeom>
          <a:ln w="9525">
            <a:solidFill>
              <a:srgbClr val="6B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endCxn id="26" idx="0"/>
          </p:cNvCxnSpPr>
          <p:nvPr/>
        </p:nvCxnSpPr>
        <p:spPr>
          <a:xfrm>
            <a:off x="3478460" y="3583013"/>
            <a:ext cx="2227918" cy="311273"/>
          </a:xfrm>
          <a:prstGeom prst="bentConnector2">
            <a:avLst/>
          </a:prstGeom>
          <a:ln w="9525">
            <a:solidFill>
              <a:srgbClr val="6B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endCxn id="27" idx="0"/>
          </p:cNvCxnSpPr>
          <p:nvPr/>
        </p:nvCxnSpPr>
        <p:spPr>
          <a:xfrm>
            <a:off x="5706377" y="3583013"/>
            <a:ext cx="2227918" cy="307877"/>
          </a:xfrm>
          <a:prstGeom prst="bentConnector2">
            <a:avLst/>
          </a:prstGeom>
          <a:ln w="9525">
            <a:solidFill>
              <a:srgbClr val="6B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/>
          <p:nvPr/>
        </p:nvCxnSpPr>
        <p:spPr>
          <a:xfrm rot="10800000" flipV="1">
            <a:off x="1222260" y="3583013"/>
            <a:ext cx="2227915" cy="272569"/>
          </a:xfrm>
          <a:prstGeom prst="bentConnector2">
            <a:avLst/>
          </a:prstGeom>
          <a:ln w="9525">
            <a:solidFill>
              <a:srgbClr val="6B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467544" y="5095223"/>
            <a:ext cx="5128614" cy="1095004"/>
          </a:xfrm>
          <a:prstGeom prst="roundRect">
            <a:avLst/>
          </a:prstGeom>
          <a:noFill/>
          <a:ln w="25400">
            <a:solidFill>
              <a:srgbClr val="FFC9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핵심 역량 기술을 작성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6162216" y="4941168"/>
            <a:ext cx="2583543" cy="1321631"/>
            <a:chOff x="9361714" y="5120318"/>
            <a:chExt cx="2583543" cy="1321631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9361714" y="5120318"/>
              <a:ext cx="2583543" cy="1321631"/>
            </a:xfrm>
            <a:prstGeom prst="roundRect">
              <a:avLst/>
            </a:prstGeom>
            <a:solidFill>
              <a:srgbClr val="FFC904"/>
            </a:solidFill>
            <a:ln>
              <a:solidFill>
                <a:srgbClr val="FFC9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384292" y="5369695"/>
              <a:ext cx="256096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/>
                <a:t>매장창업 사업계획서의 경우</a:t>
              </a:r>
              <a:r>
                <a:rPr lang="en-US" altLang="ko-KR" sz="1400" b="1" dirty="0" smtClean="0"/>
                <a:t>,</a:t>
              </a:r>
            </a:p>
            <a:p>
              <a:r>
                <a:rPr lang="ko-KR" altLang="en-US" sz="1400" dirty="0" smtClean="0"/>
                <a:t>매장 직원 채용 계획에 따른 가상조직구성을 하고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핵심인력에 대한 역량을 기재한다</a:t>
              </a:r>
              <a:r>
                <a:rPr lang="en-US" altLang="ko-KR" sz="1400" dirty="0" smtClean="0"/>
                <a:t>.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767364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79437" y="188640"/>
            <a:ext cx="81304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 </a:t>
            </a:r>
            <a:endParaRPr lang="ko-KR" altLang="en-US" sz="105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87841" y="401675"/>
            <a:ext cx="1907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작성방법</a:t>
            </a:r>
            <a:endParaRPr lang="ko-KR" altLang="en-US" sz="16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572001" y="628753"/>
            <a:ext cx="4260278" cy="279967"/>
            <a:chOff x="3804920" y="546463"/>
            <a:chExt cx="3579949" cy="289560"/>
          </a:xfrm>
        </p:grpSpPr>
        <p:sp>
          <p:nvSpPr>
            <p:cNvPr id="7" name="양쪽 모서리가 둥근 사각형 6"/>
            <p:cNvSpPr/>
            <p:nvPr/>
          </p:nvSpPr>
          <p:spPr>
            <a:xfrm>
              <a:off x="6404429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>
              <a:off x="5537926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DDC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>
              <a:off x="4671423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88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0" name="양쪽 모서리가 둥근 사각형 9"/>
            <p:cNvSpPr/>
            <p:nvPr/>
          </p:nvSpPr>
          <p:spPr>
            <a:xfrm>
              <a:off x="3804920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353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5652120" y="620688"/>
            <a:ext cx="11667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02 </a:t>
            </a:r>
            <a:r>
              <a:rPr lang="ko-KR" altLang="en-US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구</a:t>
            </a:r>
            <a:r>
              <a:rPr lang="ko-KR" altLang="en-US" sz="11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성</a:t>
            </a:r>
            <a:endParaRPr lang="en-US" altLang="ko-KR" sz="1100" b="1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69900" y="3239353"/>
            <a:ext cx="1837690" cy="2781935"/>
          </a:xfrm>
          <a:prstGeom prst="rect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defTabSz="914400" eaLnBrk="1" fontAlgn="base" latinLnBrk="0" hangingPunct="1">
              <a:lnSpc>
                <a:spcPts val="1125"/>
              </a:lnSpc>
              <a:spcBef>
                <a:spcPts val="225"/>
              </a:spcBef>
              <a:spcAft>
                <a:spcPts val="225"/>
              </a:spcAft>
              <a:buClr>
                <a:srgbClr val="EEECE1">
                  <a:lumMod val="25000"/>
                </a:srgbClr>
              </a:buClr>
              <a:buSzPct val="100000"/>
              <a:buFontTx/>
              <a:buNone/>
              <a:tabLst>
                <a:tab pos="1343562" algn="l"/>
              </a:tabLst>
              <a:defRPr/>
            </a:pPr>
            <a:endParaRPr kumimoji="1" lang="ko-KR" altLang="en-US" sz="900" b="0" i="0" u="none" strike="noStrike" kern="0" cap="none" spc="-38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itchFamily="18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594360" y="4778593"/>
            <a:ext cx="1623695" cy="23050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9525" algn="ctr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 anchor="ctr">
            <a:noAutofit/>
          </a:bodyPr>
          <a:lstStyle/>
          <a:p>
            <a:pPr marL="67893" marR="0" lvl="0" indent="-67893" defTabSz="718234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ts val="15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1" kern="0" spc="-38" noProof="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마케팅</a:t>
            </a:r>
            <a:r>
              <a:rPr kumimoji="1" lang="ko-KR" altLang="en-US" sz="900" b="1" i="0" u="none" strike="noStrike" kern="0" cap="none" spc="-38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 </a:t>
            </a:r>
            <a:r>
              <a:rPr kumimoji="1" lang="ko-KR" altLang="en-US" sz="900" b="1" i="0" u="none" strike="noStrike" kern="0" cap="none" spc="-38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전문가 </a:t>
            </a:r>
            <a:endParaRPr kumimoji="1" lang="en-US" altLang="ko-KR" sz="900" b="1" i="0" u="none" strike="noStrike" kern="0" cap="none" spc="-38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594360" y="5068788"/>
            <a:ext cx="1624965" cy="22288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9525" algn="ctr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 anchor="ctr">
            <a:noAutofit/>
          </a:bodyPr>
          <a:lstStyle/>
          <a:p>
            <a:pPr marL="67893" marR="0" lvl="0" indent="-67893" defTabSz="718234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ts val="15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1" i="0" u="none" strike="noStrike" kern="0" cap="none" spc="-38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ICT</a:t>
            </a:r>
            <a:r>
              <a:rPr kumimoji="1" lang="ko-KR" altLang="en-US" sz="900" b="1" i="0" u="none" strike="noStrike" kern="0" cap="none" spc="-38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ko-KR" sz="900" b="1" i="0" u="none" strike="noStrike" kern="0" cap="none" spc="-38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Tech </a:t>
            </a:r>
            <a:r>
              <a:rPr kumimoji="1" lang="ko-KR" altLang="en-US" sz="900" b="1" i="0" u="none" strike="noStrike" kern="0" cap="none" spc="-38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전문가</a:t>
            </a:r>
            <a:endParaRPr kumimoji="1" lang="en-US" altLang="ko-KR" sz="900" b="1" i="0" u="none" strike="noStrike" kern="0" cap="none" spc="-38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135" y="3311108"/>
            <a:ext cx="762000" cy="33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25" y="3746083"/>
            <a:ext cx="893445" cy="1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Freeform 37"/>
          <p:cNvSpPr>
            <a:spLocks/>
          </p:cNvSpPr>
          <p:nvPr/>
        </p:nvSpPr>
        <p:spPr bwMode="auto">
          <a:xfrm>
            <a:off x="599440" y="3323173"/>
            <a:ext cx="548640" cy="1401445"/>
          </a:xfrm>
          <a:custGeom>
            <a:avLst/>
            <a:gdLst>
              <a:gd name="T0" fmla="*/ 11 w 813"/>
              <a:gd name="T1" fmla="*/ 678 h 1979"/>
              <a:gd name="T2" fmla="*/ 36 w 813"/>
              <a:gd name="T3" fmla="*/ 569 h 1979"/>
              <a:gd name="T4" fmla="*/ 44 w 813"/>
              <a:gd name="T5" fmla="*/ 529 h 1979"/>
              <a:gd name="T6" fmla="*/ 55 w 813"/>
              <a:gd name="T7" fmla="*/ 478 h 1979"/>
              <a:gd name="T8" fmla="*/ 77 w 813"/>
              <a:gd name="T9" fmla="*/ 365 h 1979"/>
              <a:gd name="T10" fmla="*/ 230 w 813"/>
              <a:gd name="T11" fmla="*/ 300 h 1979"/>
              <a:gd name="T12" fmla="*/ 263 w 813"/>
              <a:gd name="T13" fmla="*/ 269 h 1979"/>
              <a:gd name="T14" fmla="*/ 271 w 813"/>
              <a:gd name="T15" fmla="*/ 192 h 1979"/>
              <a:gd name="T16" fmla="*/ 245 w 813"/>
              <a:gd name="T17" fmla="*/ 116 h 1979"/>
              <a:gd name="T18" fmla="*/ 296 w 813"/>
              <a:gd name="T19" fmla="*/ 18 h 1979"/>
              <a:gd name="T20" fmla="*/ 312 w 813"/>
              <a:gd name="T21" fmla="*/ 14 h 1979"/>
              <a:gd name="T22" fmla="*/ 326 w 813"/>
              <a:gd name="T23" fmla="*/ 11 h 1979"/>
              <a:gd name="T24" fmla="*/ 401 w 813"/>
              <a:gd name="T25" fmla="*/ 18 h 1979"/>
              <a:gd name="T26" fmla="*/ 457 w 813"/>
              <a:gd name="T27" fmla="*/ 123 h 1979"/>
              <a:gd name="T28" fmla="*/ 451 w 813"/>
              <a:gd name="T29" fmla="*/ 153 h 1979"/>
              <a:gd name="T30" fmla="*/ 432 w 813"/>
              <a:gd name="T31" fmla="*/ 193 h 1979"/>
              <a:gd name="T32" fmla="*/ 441 w 813"/>
              <a:gd name="T33" fmla="*/ 292 h 1979"/>
              <a:gd name="T34" fmla="*/ 593 w 813"/>
              <a:gd name="T35" fmla="*/ 352 h 1979"/>
              <a:gd name="T36" fmla="*/ 813 w 813"/>
              <a:gd name="T37" fmla="*/ 458 h 1979"/>
              <a:gd name="T38" fmla="*/ 813 w 813"/>
              <a:gd name="T39" fmla="*/ 458 h 1979"/>
              <a:gd name="T40" fmla="*/ 763 w 813"/>
              <a:gd name="T41" fmla="*/ 698 h 1979"/>
              <a:gd name="T42" fmla="*/ 730 w 813"/>
              <a:gd name="T43" fmla="*/ 752 h 1979"/>
              <a:gd name="T44" fmla="*/ 697 w 813"/>
              <a:gd name="T45" fmla="*/ 821 h 1979"/>
              <a:gd name="T46" fmla="*/ 610 w 813"/>
              <a:gd name="T47" fmla="*/ 783 h 1979"/>
              <a:gd name="T48" fmla="*/ 576 w 813"/>
              <a:gd name="T49" fmla="*/ 863 h 1979"/>
              <a:gd name="T50" fmla="*/ 588 w 813"/>
              <a:gd name="T51" fmla="*/ 1100 h 1979"/>
              <a:gd name="T52" fmla="*/ 572 w 813"/>
              <a:gd name="T53" fmla="*/ 1328 h 1979"/>
              <a:gd name="T54" fmla="*/ 581 w 813"/>
              <a:gd name="T55" fmla="*/ 1555 h 1979"/>
              <a:gd name="T56" fmla="*/ 554 w 813"/>
              <a:gd name="T57" fmla="*/ 1754 h 1979"/>
              <a:gd name="T58" fmla="*/ 576 w 813"/>
              <a:gd name="T59" fmla="*/ 1791 h 1979"/>
              <a:gd name="T60" fmla="*/ 557 w 813"/>
              <a:gd name="T61" fmla="*/ 1858 h 1979"/>
              <a:gd name="T62" fmla="*/ 482 w 813"/>
              <a:gd name="T63" fmla="*/ 1945 h 1979"/>
              <a:gd name="T64" fmla="*/ 448 w 813"/>
              <a:gd name="T65" fmla="*/ 1894 h 1979"/>
              <a:gd name="T66" fmla="*/ 454 w 813"/>
              <a:gd name="T67" fmla="*/ 1854 h 1979"/>
              <a:gd name="T68" fmla="*/ 454 w 813"/>
              <a:gd name="T69" fmla="*/ 1742 h 1979"/>
              <a:gd name="T70" fmla="*/ 421 w 813"/>
              <a:gd name="T71" fmla="*/ 1569 h 1979"/>
              <a:gd name="T72" fmla="*/ 403 w 813"/>
              <a:gd name="T73" fmla="*/ 1367 h 1979"/>
              <a:gd name="T74" fmla="*/ 375 w 813"/>
              <a:gd name="T75" fmla="*/ 1175 h 1979"/>
              <a:gd name="T76" fmla="*/ 347 w 813"/>
              <a:gd name="T77" fmla="*/ 1403 h 1979"/>
              <a:gd name="T78" fmla="*/ 321 w 813"/>
              <a:gd name="T79" fmla="*/ 1656 h 1979"/>
              <a:gd name="T80" fmla="*/ 301 w 813"/>
              <a:gd name="T81" fmla="*/ 1727 h 1979"/>
              <a:gd name="T82" fmla="*/ 301 w 813"/>
              <a:gd name="T83" fmla="*/ 1849 h 1979"/>
              <a:gd name="T84" fmla="*/ 308 w 813"/>
              <a:gd name="T85" fmla="*/ 1892 h 1979"/>
              <a:gd name="T86" fmla="*/ 249 w 813"/>
              <a:gd name="T87" fmla="*/ 1939 h 1979"/>
              <a:gd name="T88" fmla="*/ 188 w 813"/>
              <a:gd name="T89" fmla="*/ 1851 h 1979"/>
              <a:gd name="T90" fmla="*/ 168 w 813"/>
              <a:gd name="T91" fmla="*/ 1788 h 1979"/>
              <a:gd name="T92" fmla="*/ 178 w 813"/>
              <a:gd name="T93" fmla="*/ 1724 h 1979"/>
              <a:gd name="T94" fmla="*/ 183 w 813"/>
              <a:gd name="T95" fmla="*/ 1548 h 1979"/>
              <a:gd name="T96" fmla="*/ 190 w 813"/>
              <a:gd name="T97" fmla="*/ 1434 h 1979"/>
              <a:gd name="T98" fmla="*/ 178 w 813"/>
              <a:gd name="T99" fmla="*/ 1322 h 1979"/>
              <a:gd name="T100" fmla="*/ 152 w 813"/>
              <a:gd name="T101" fmla="*/ 1114 h 1979"/>
              <a:gd name="T102" fmla="*/ 144 w 813"/>
              <a:gd name="T103" fmla="*/ 888 h 1979"/>
              <a:gd name="T104" fmla="*/ 69 w 813"/>
              <a:gd name="T105" fmla="*/ 796 h 1979"/>
              <a:gd name="T106" fmla="*/ 8 w 813"/>
              <a:gd name="T107" fmla="*/ 756 h 19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13" h="1979">
                <a:moveTo>
                  <a:pt x="11" y="695"/>
                </a:moveTo>
                <a:cubicBezTo>
                  <a:pt x="12" y="689"/>
                  <a:pt x="10" y="684"/>
                  <a:pt x="11" y="678"/>
                </a:cubicBezTo>
                <a:cubicBezTo>
                  <a:pt x="13" y="664"/>
                  <a:pt x="18" y="649"/>
                  <a:pt x="20" y="634"/>
                </a:cubicBezTo>
                <a:cubicBezTo>
                  <a:pt x="24" y="610"/>
                  <a:pt x="29" y="589"/>
                  <a:pt x="36" y="569"/>
                </a:cubicBezTo>
                <a:cubicBezTo>
                  <a:pt x="38" y="562"/>
                  <a:pt x="43" y="556"/>
                  <a:pt x="44" y="550"/>
                </a:cubicBezTo>
                <a:cubicBezTo>
                  <a:pt x="45" y="543"/>
                  <a:pt x="43" y="536"/>
                  <a:pt x="44" y="529"/>
                </a:cubicBezTo>
                <a:cubicBezTo>
                  <a:pt x="45" y="515"/>
                  <a:pt x="53" y="503"/>
                  <a:pt x="55" y="491"/>
                </a:cubicBezTo>
                <a:cubicBezTo>
                  <a:pt x="55" y="486"/>
                  <a:pt x="54" y="482"/>
                  <a:pt x="55" y="478"/>
                </a:cubicBezTo>
                <a:cubicBezTo>
                  <a:pt x="58" y="463"/>
                  <a:pt x="65" y="446"/>
                  <a:pt x="69" y="429"/>
                </a:cubicBezTo>
                <a:cubicBezTo>
                  <a:pt x="73" y="408"/>
                  <a:pt x="68" y="385"/>
                  <a:pt x="77" y="365"/>
                </a:cubicBezTo>
                <a:cubicBezTo>
                  <a:pt x="97" y="355"/>
                  <a:pt x="123" y="342"/>
                  <a:pt x="151" y="331"/>
                </a:cubicBezTo>
                <a:cubicBezTo>
                  <a:pt x="178" y="321"/>
                  <a:pt x="208" y="312"/>
                  <a:pt x="230" y="300"/>
                </a:cubicBezTo>
                <a:cubicBezTo>
                  <a:pt x="238" y="297"/>
                  <a:pt x="247" y="290"/>
                  <a:pt x="252" y="284"/>
                </a:cubicBezTo>
                <a:cubicBezTo>
                  <a:pt x="255" y="281"/>
                  <a:pt x="258" y="273"/>
                  <a:pt x="263" y="269"/>
                </a:cubicBezTo>
                <a:cubicBezTo>
                  <a:pt x="267" y="265"/>
                  <a:pt x="272" y="263"/>
                  <a:pt x="275" y="259"/>
                </a:cubicBezTo>
                <a:cubicBezTo>
                  <a:pt x="286" y="244"/>
                  <a:pt x="278" y="209"/>
                  <a:pt x="271" y="192"/>
                </a:cubicBezTo>
                <a:cubicBezTo>
                  <a:pt x="249" y="191"/>
                  <a:pt x="257" y="165"/>
                  <a:pt x="255" y="145"/>
                </a:cubicBezTo>
                <a:cubicBezTo>
                  <a:pt x="253" y="133"/>
                  <a:pt x="246" y="124"/>
                  <a:pt x="245" y="116"/>
                </a:cubicBezTo>
                <a:cubicBezTo>
                  <a:pt x="245" y="108"/>
                  <a:pt x="253" y="91"/>
                  <a:pt x="257" y="80"/>
                </a:cubicBezTo>
                <a:cubicBezTo>
                  <a:pt x="267" y="55"/>
                  <a:pt x="277" y="29"/>
                  <a:pt x="296" y="18"/>
                </a:cubicBezTo>
                <a:cubicBezTo>
                  <a:pt x="303" y="18"/>
                  <a:pt x="310" y="18"/>
                  <a:pt x="314" y="20"/>
                </a:cubicBezTo>
                <a:cubicBezTo>
                  <a:pt x="314" y="18"/>
                  <a:pt x="313" y="16"/>
                  <a:pt x="312" y="14"/>
                </a:cubicBezTo>
                <a:cubicBezTo>
                  <a:pt x="318" y="14"/>
                  <a:pt x="320" y="18"/>
                  <a:pt x="323" y="20"/>
                </a:cubicBezTo>
                <a:cubicBezTo>
                  <a:pt x="323" y="16"/>
                  <a:pt x="326" y="15"/>
                  <a:pt x="326" y="11"/>
                </a:cubicBezTo>
                <a:cubicBezTo>
                  <a:pt x="343" y="7"/>
                  <a:pt x="352" y="0"/>
                  <a:pt x="376" y="4"/>
                </a:cubicBezTo>
                <a:cubicBezTo>
                  <a:pt x="386" y="6"/>
                  <a:pt x="394" y="13"/>
                  <a:pt x="401" y="18"/>
                </a:cubicBezTo>
                <a:cubicBezTo>
                  <a:pt x="422" y="33"/>
                  <a:pt x="441" y="50"/>
                  <a:pt x="451" y="71"/>
                </a:cubicBezTo>
                <a:cubicBezTo>
                  <a:pt x="461" y="89"/>
                  <a:pt x="459" y="106"/>
                  <a:pt x="457" y="123"/>
                </a:cubicBezTo>
                <a:cubicBezTo>
                  <a:pt x="456" y="128"/>
                  <a:pt x="458" y="133"/>
                  <a:pt x="457" y="138"/>
                </a:cubicBezTo>
                <a:cubicBezTo>
                  <a:pt x="456" y="143"/>
                  <a:pt x="452" y="148"/>
                  <a:pt x="451" y="153"/>
                </a:cubicBezTo>
                <a:cubicBezTo>
                  <a:pt x="449" y="167"/>
                  <a:pt x="455" y="185"/>
                  <a:pt x="442" y="196"/>
                </a:cubicBezTo>
                <a:cubicBezTo>
                  <a:pt x="436" y="198"/>
                  <a:pt x="435" y="190"/>
                  <a:pt x="432" y="193"/>
                </a:cubicBezTo>
                <a:cubicBezTo>
                  <a:pt x="434" y="223"/>
                  <a:pt x="417" y="236"/>
                  <a:pt x="417" y="265"/>
                </a:cubicBezTo>
                <a:cubicBezTo>
                  <a:pt x="427" y="272"/>
                  <a:pt x="434" y="282"/>
                  <a:pt x="441" y="292"/>
                </a:cubicBezTo>
                <a:cubicBezTo>
                  <a:pt x="474" y="309"/>
                  <a:pt x="521" y="324"/>
                  <a:pt x="560" y="338"/>
                </a:cubicBezTo>
                <a:cubicBezTo>
                  <a:pt x="571" y="342"/>
                  <a:pt x="585" y="347"/>
                  <a:pt x="593" y="352"/>
                </a:cubicBezTo>
                <a:cubicBezTo>
                  <a:pt x="612" y="367"/>
                  <a:pt x="604" y="409"/>
                  <a:pt x="609" y="440"/>
                </a:cubicBezTo>
                <a:cubicBezTo>
                  <a:pt x="813" y="458"/>
                  <a:pt x="813" y="458"/>
                  <a:pt x="813" y="458"/>
                </a:cubicBezTo>
                <a:cubicBezTo>
                  <a:pt x="808" y="462"/>
                  <a:pt x="808" y="462"/>
                  <a:pt x="808" y="462"/>
                </a:cubicBezTo>
                <a:cubicBezTo>
                  <a:pt x="810" y="461"/>
                  <a:pt x="812" y="460"/>
                  <a:pt x="813" y="458"/>
                </a:cubicBezTo>
                <a:cubicBezTo>
                  <a:pt x="791" y="531"/>
                  <a:pt x="761" y="597"/>
                  <a:pt x="738" y="669"/>
                </a:cubicBezTo>
                <a:cubicBezTo>
                  <a:pt x="747" y="678"/>
                  <a:pt x="763" y="686"/>
                  <a:pt x="763" y="698"/>
                </a:cubicBezTo>
                <a:cubicBezTo>
                  <a:pt x="763" y="708"/>
                  <a:pt x="748" y="718"/>
                  <a:pt x="753" y="732"/>
                </a:cubicBezTo>
                <a:cubicBezTo>
                  <a:pt x="742" y="737"/>
                  <a:pt x="738" y="746"/>
                  <a:pt x="730" y="752"/>
                </a:cubicBezTo>
                <a:cubicBezTo>
                  <a:pt x="725" y="757"/>
                  <a:pt x="720" y="757"/>
                  <a:pt x="717" y="762"/>
                </a:cubicBezTo>
                <a:cubicBezTo>
                  <a:pt x="707" y="779"/>
                  <a:pt x="708" y="803"/>
                  <a:pt x="697" y="821"/>
                </a:cubicBezTo>
                <a:cubicBezTo>
                  <a:pt x="683" y="819"/>
                  <a:pt x="675" y="812"/>
                  <a:pt x="665" y="808"/>
                </a:cubicBezTo>
                <a:cubicBezTo>
                  <a:pt x="645" y="799"/>
                  <a:pt x="630" y="790"/>
                  <a:pt x="610" y="783"/>
                </a:cubicBezTo>
                <a:cubicBezTo>
                  <a:pt x="595" y="778"/>
                  <a:pt x="577" y="758"/>
                  <a:pt x="560" y="764"/>
                </a:cubicBezTo>
                <a:cubicBezTo>
                  <a:pt x="566" y="799"/>
                  <a:pt x="569" y="826"/>
                  <a:pt x="576" y="863"/>
                </a:cubicBezTo>
                <a:cubicBezTo>
                  <a:pt x="569" y="877"/>
                  <a:pt x="576" y="895"/>
                  <a:pt x="580" y="915"/>
                </a:cubicBezTo>
                <a:cubicBezTo>
                  <a:pt x="588" y="970"/>
                  <a:pt x="589" y="1036"/>
                  <a:pt x="588" y="1100"/>
                </a:cubicBezTo>
                <a:cubicBezTo>
                  <a:pt x="587" y="1105"/>
                  <a:pt x="579" y="1103"/>
                  <a:pt x="578" y="1108"/>
                </a:cubicBezTo>
                <a:cubicBezTo>
                  <a:pt x="574" y="1180"/>
                  <a:pt x="572" y="1251"/>
                  <a:pt x="572" y="1328"/>
                </a:cubicBezTo>
                <a:cubicBezTo>
                  <a:pt x="572" y="1358"/>
                  <a:pt x="571" y="1390"/>
                  <a:pt x="572" y="1420"/>
                </a:cubicBezTo>
                <a:cubicBezTo>
                  <a:pt x="575" y="1465"/>
                  <a:pt x="583" y="1513"/>
                  <a:pt x="581" y="1555"/>
                </a:cubicBezTo>
                <a:cubicBezTo>
                  <a:pt x="579" y="1600"/>
                  <a:pt x="574" y="1657"/>
                  <a:pt x="567" y="1704"/>
                </a:cubicBezTo>
                <a:cubicBezTo>
                  <a:pt x="564" y="1720"/>
                  <a:pt x="552" y="1747"/>
                  <a:pt x="554" y="1754"/>
                </a:cubicBezTo>
                <a:cubicBezTo>
                  <a:pt x="555" y="1761"/>
                  <a:pt x="564" y="1762"/>
                  <a:pt x="568" y="1767"/>
                </a:cubicBezTo>
                <a:cubicBezTo>
                  <a:pt x="572" y="1772"/>
                  <a:pt x="577" y="1780"/>
                  <a:pt x="576" y="1791"/>
                </a:cubicBezTo>
                <a:cubicBezTo>
                  <a:pt x="575" y="1798"/>
                  <a:pt x="568" y="1801"/>
                  <a:pt x="564" y="1809"/>
                </a:cubicBezTo>
                <a:cubicBezTo>
                  <a:pt x="557" y="1823"/>
                  <a:pt x="558" y="1839"/>
                  <a:pt x="557" y="1858"/>
                </a:cubicBezTo>
                <a:cubicBezTo>
                  <a:pt x="574" y="1886"/>
                  <a:pt x="610" y="1914"/>
                  <a:pt x="596" y="1962"/>
                </a:cubicBezTo>
                <a:cubicBezTo>
                  <a:pt x="560" y="1973"/>
                  <a:pt x="495" y="1979"/>
                  <a:pt x="482" y="1945"/>
                </a:cubicBezTo>
                <a:cubicBezTo>
                  <a:pt x="481" y="1932"/>
                  <a:pt x="486" y="1924"/>
                  <a:pt x="481" y="1913"/>
                </a:cubicBezTo>
                <a:cubicBezTo>
                  <a:pt x="469" y="1915"/>
                  <a:pt x="450" y="1907"/>
                  <a:pt x="448" y="1894"/>
                </a:cubicBezTo>
                <a:cubicBezTo>
                  <a:pt x="447" y="1890"/>
                  <a:pt x="447" y="1873"/>
                  <a:pt x="449" y="1865"/>
                </a:cubicBezTo>
                <a:cubicBezTo>
                  <a:pt x="450" y="1860"/>
                  <a:pt x="453" y="1857"/>
                  <a:pt x="454" y="1854"/>
                </a:cubicBezTo>
                <a:cubicBezTo>
                  <a:pt x="458" y="1826"/>
                  <a:pt x="438" y="1799"/>
                  <a:pt x="437" y="1779"/>
                </a:cubicBezTo>
                <a:cubicBezTo>
                  <a:pt x="436" y="1763"/>
                  <a:pt x="448" y="1750"/>
                  <a:pt x="454" y="1742"/>
                </a:cubicBezTo>
                <a:cubicBezTo>
                  <a:pt x="449" y="1727"/>
                  <a:pt x="452" y="1705"/>
                  <a:pt x="457" y="1693"/>
                </a:cubicBezTo>
                <a:cubicBezTo>
                  <a:pt x="433" y="1662"/>
                  <a:pt x="425" y="1618"/>
                  <a:pt x="421" y="1569"/>
                </a:cubicBezTo>
                <a:cubicBezTo>
                  <a:pt x="416" y="1522"/>
                  <a:pt x="411" y="1470"/>
                  <a:pt x="407" y="1422"/>
                </a:cubicBezTo>
                <a:cubicBezTo>
                  <a:pt x="405" y="1403"/>
                  <a:pt x="403" y="1385"/>
                  <a:pt x="403" y="1367"/>
                </a:cubicBezTo>
                <a:cubicBezTo>
                  <a:pt x="403" y="1341"/>
                  <a:pt x="395" y="1319"/>
                  <a:pt x="394" y="1292"/>
                </a:cubicBezTo>
                <a:cubicBezTo>
                  <a:pt x="392" y="1248"/>
                  <a:pt x="381" y="1212"/>
                  <a:pt x="375" y="1175"/>
                </a:cubicBezTo>
                <a:cubicBezTo>
                  <a:pt x="368" y="1213"/>
                  <a:pt x="364" y="1252"/>
                  <a:pt x="361" y="1297"/>
                </a:cubicBezTo>
                <a:cubicBezTo>
                  <a:pt x="358" y="1330"/>
                  <a:pt x="349" y="1367"/>
                  <a:pt x="347" y="1403"/>
                </a:cubicBezTo>
                <a:cubicBezTo>
                  <a:pt x="343" y="1450"/>
                  <a:pt x="339" y="1493"/>
                  <a:pt x="335" y="1538"/>
                </a:cubicBezTo>
                <a:cubicBezTo>
                  <a:pt x="330" y="1580"/>
                  <a:pt x="323" y="1620"/>
                  <a:pt x="321" y="1656"/>
                </a:cubicBezTo>
                <a:cubicBezTo>
                  <a:pt x="319" y="1677"/>
                  <a:pt x="323" y="1698"/>
                  <a:pt x="316" y="1711"/>
                </a:cubicBezTo>
                <a:cubicBezTo>
                  <a:pt x="312" y="1717"/>
                  <a:pt x="304" y="1719"/>
                  <a:pt x="301" y="1727"/>
                </a:cubicBezTo>
                <a:cubicBezTo>
                  <a:pt x="309" y="1738"/>
                  <a:pt x="321" y="1745"/>
                  <a:pt x="322" y="1761"/>
                </a:cubicBezTo>
                <a:cubicBezTo>
                  <a:pt x="323" y="1793"/>
                  <a:pt x="293" y="1817"/>
                  <a:pt x="301" y="1849"/>
                </a:cubicBezTo>
                <a:cubicBezTo>
                  <a:pt x="302" y="1854"/>
                  <a:pt x="305" y="1856"/>
                  <a:pt x="306" y="1861"/>
                </a:cubicBezTo>
                <a:cubicBezTo>
                  <a:pt x="308" y="1870"/>
                  <a:pt x="306" y="1879"/>
                  <a:pt x="308" y="1892"/>
                </a:cubicBezTo>
                <a:cubicBezTo>
                  <a:pt x="297" y="1903"/>
                  <a:pt x="282" y="1912"/>
                  <a:pt x="259" y="1908"/>
                </a:cubicBezTo>
                <a:cubicBezTo>
                  <a:pt x="251" y="1914"/>
                  <a:pt x="250" y="1926"/>
                  <a:pt x="249" y="1939"/>
                </a:cubicBezTo>
                <a:cubicBezTo>
                  <a:pt x="230" y="1968"/>
                  <a:pt x="162" y="1968"/>
                  <a:pt x="126" y="1953"/>
                </a:cubicBezTo>
                <a:cubicBezTo>
                  <a:pt x="124" y="1901"/>
                  <a:pt x="169" y="1885"/>
                  <a:pt x="188" y="1851"/>
                </a:cubicBezTo>
                <a:cubicBezTo>
                  <a:pt x="182" y="1834"/>
                  <a:pt x="177" y="1817"/>
                  <a:pt x="173" y="1804"/>
                </a:cubicBezTo>
                <a:cubicBezTo>
                  <a:pt x="172" y="1798"/>
                  <a:pt x="168" y="1793"/>
                  <a:pt x="168" y="1788"/>
                </a:cubicBezTo>
                <a:cubicBezTo>
                  <a:pt x="165" y="1768"/>
                  <a:pt x="183" y="1767"/>
                  <a:pt x="184" y="1753"/>
                </a:cubicBezTo>
                <a:cubicBezTo>
                  <a:pt x="185" y="1746"/>
                  <a:pt x="179" y="1734"/>
                  <a:pt x="178" y="1724"/>
                </a:cubicBezTo>
                <a:cubicBezTo>
                  <a:pt x="176" y="1695"/>
                  <a:pt x="172" y="1665"/>
                  <a:pt x="173" y="1638"/>
                </a:cubicBezTo>
                <a:cubicBezTo>
                  <a:pt x="175" y="1608"/>
                  <a:pt x="181" y="1576"/>
                  <a:pt x="183" y="1548"/>
                </a:cubicBezTo>
                <a:cubicBezTo>
                  <a:pt x="185" y="1524"/>
                  <a:pt x="184" y="1497"/>
                  <a:pt x="185" y="1472"/>
                </a:cubicBezTo>
                <a:cubicBezTo>
                  <a:pt x="186" y="1459"/>
                  <a:pt x="189" y="1446"/>
                  <a:pt x="190" y="1434"/>
                </a:cubicBezTo>
                <a:cubicBezTo>
                  <a:pt x="192" y="1412"/>
                  <a:pt x="196" y="1391"/>
                  <a:pt x="193" y="1373"/>
                </a:cubicBezTo>
                <a:cubicBezTo>
                  <a:pt x="192" y="1357"/>
                  <a:pt x="183" y="1339"/>
                  <a:pt x="178" y="1322"/>
                </a:cubicBezTo>
                <a:cubicBezTo>
                  <a:pt x="165" y="1269"/>
                  <a:pt x="156" y="1208"/>
                  <a:pt x="153" y="1148"/>
                </a:cubicBezTo>
                <a:cubicBezTo>
                  <a:pt x="153" y="1137"/>
                  <a:pt x="154" y="1125"/>
                  <a:pt x="152" y="1114"/>
                </a:cubicBezTo>
                <a:cubicBezTo>
                  <a:pt x="141" y="1044"/>
                  <a:pt x="158" y="967"/>
                  <a:pt x="155" y="891"/>
                </a:cubicBezTo>
                <a:cubicBezTo>
                  <a:pt x="152" y="891"/>
                  <a:pt x="147" y="891"/>
                  <a:pt x="144" y="888"/>
                </a:cubicBezTo>
                <a:cubicBezTo>
                  <a:pt x="147" y="868"/>
                  <a:pt x="151" y="851"/>
                  <a:pt x="156" y="834"/>
                </a:cubicBezTo>
                <a:cubicBezTo>
                  <a:pt x="127" y="822"/>
                  <a:pt x="99" y="806"/>
                  <a:pt x="69" y="796"/>
                </a:cubicBezTo>
                <a:cubicBezTo>
                  <a:pt x="58" y="793"/>
                  <a:pt x="45" y="792"/>
                  <a:pt x="36" y="787"/>
                </a:cubicBezTo>
                <a:cubicBezTo>
                  <a:pt x="29" y="783"/>
                  <a:pt x="9" y="761"/>
                  <a:pt x="8" y="756"/>
                </a:cubicBezTo>
                <a:cubicBezTo>
                  <a:pt x="0" y="735"/>
                  <a:pt x="8" y="712"/>
                  <a:pt x="11" y="695"/>
                </a:cubicBezTo>
                <a:close/>
              </a:path>
            </a:pathLst>
          </a:custGeom>
          <a:gradFill rotWithShape="0">
            <a:gsLst>
              <a:gs pos="100000">
                <a:srgbClr val="4D4D4D"/>
              </a:gs>
              <a:gs pos="0">
                <a:srgbClr val="000000"/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6074" latinLnBrk="0">
              <a:defRPr/>
            </a:pPr>
            <a:endParaRPr lang="en-US" sz="1351" kern="0" dirty="0">
              <a:solidFill>
                <a:sysClr val="windowText" lastClr="000000"/>
              </a:solidFill>
              <a:latin typeface="맑은 고딕" pitchFamily="50" charset="-127"/>
              <a:ea typeface="굴림" charset="-127"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594360" y="5351363"/>
            <a:ext cx="1629410" cy="208280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9525" algn="ctr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 anchor="ctr">
            <a:noAutofit/>
          </a:bodyPr>
          <a:lstStyle/>
          <a:p>
            <a:pPr marL="67893" marR="0" lvl="0" indent="-67893" defTabSz="718234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ts val="15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1" i="0" u="none" strike="noStrike" kern="0" cap="none" spc="-38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Global Business</a:t>
            </a:r>
          </a:p>
        </p:txBody>
      </p:sp>
      <p:sp>
        <p:nvSpPr>
          <p:cNvPr id="40" name="직사각형 39"/>
          <p:cNvSpPr/>
          <p:nvPr/>
        </p:nvSpPr>
        <p:spPr bwMode="auto">
          <a:xfrm>
            <a:off x="594360" y="5619333"/>
            <a:ext cx="1629410" cy="23177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9525" algn="ctr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 anchor="ctr">
            <a:noAutofit/>
          </a:bodyPr>
          <a:lstStyle/>
          <a:p>
            <a:pPr marL="67893" marR="0" lvl="0" indent="-67893" defTabSz="718234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ts val="15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1" i="0" u="none" strike="noStrike" kern="0" cap="none" spc="-38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Business </a:t>
            </a:r>
            <a:r>
              <a:rPr kumimoji="1" lang="ko-KR" altLang="en-US" sz="900" b="1" i="0" u="none" strike="noStrike" kern="0" cap="none" spc="-38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전문가</a:t>
            </a:r>
            <a:endParaRPr kumimoji="1" lang="en-US" altLang="ko-KR" sz="900" b="1" i="0" u="none" strike="noStrike" kern="0" cap="none" spc="-38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469900" y="2751673"/>
            <a:ext cx="1823085" cy="451485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dist="25400" dir="2700000" rotWithShape="0">
              <a:sysClr val="windowText" lastClr="000000">
                <a:alpha val="35000"/>
              </a:sysClr>
            </a:outerShdw>
          </a:effectLst>
        </p:spPr>
        <p:txBody>
          <a:bodyPr wrap="square" anchor="ctr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TEAM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2519680" y="2760563"/>
            <a:ext cx="1129030" cy="438785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dist="25400" dir="2700000" rotWithShape="0">
              <a:sysClr val="windowText" lastClr="000000">
                <a:alpha val="35000"/>
              </a:sysClr>
            </a:outerShdw>
          </a:effectLst>
        </p:spPr>
        <p:txBody>
          <a:bodyPr wrap="square" anchor="ctr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kern="0" noProof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대표</a:t>
            </a:r>
            <a:endParaRPr kumimoji="1" lang="en-US" altLang="ko-KR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574925" y="4515068"/>
            <a:ext cx="949325" cy="2768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Justin Koo</a:t>
            </a:r>
            <a:endParaRPr kumimoji="1" lang="ko-KR" altLang="en-US" sz="1200" b="1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5014595" y="2759293"/>
            <a:ext cx="1129030" cy="438785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dist="25400" dir="2700000" rotWithShape="0">
              <a:sysClr val="windowText" lastClr="000000">
                <a:alpha val="35000"/>
              </a:sysClr>
            </a:outerShdw>
          </a:effectLst>
        </p:spPr>
        <p:txBody>
          <a:bodyPr wrap="square" anchor="ctr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코디네이터</a:t>
            </a:r>
            <a:endParaRPr kumimoji="1" lang="en-US" altLang="ko-KR" sz="12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  <a:endParaRPr kumimoji="1" lang="en-US" altLang="ko-KR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078095" y="4513798"/>
            <a:ext cx="735965" cy="2768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MK Lee</a:t>
            </a:r>
            <a:endParaRPr kumimoji="1" lang="ko-KR" altLang="en-US" sz="1200" b="1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3763010" y="2759293"/>
            <a:ext cx="1129030" cy="438785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dist="25400" dir="2700000" rotWithShape="0">
              <a:sysClr val="windowText" lastClr="000000">
                <a:alpha val="35000"/>
              </a:sysClr>
            </a:outerShdw>
          </a:effectLst>
        </p:spPr>
        <p:txBody>
          <a:bodyPr wrap="square" anchor="ctr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제휴</a:t>
            </a:r>
            <a:r>
              <a:rPr kumimoji="1" lang="en-US" altLang="ko-KR" sz="12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1" lang="ko-KR" altLang="en-US" sz="12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마케팅</a:t>
            </a:r>
            <a:endParaRPr kumimoji="1" lang="en-US" altLang="ko-KR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06190" y="4513798"/>
            <a:ext cx="1055370" cy="2768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Charles </a:t>
            </a:r>
            <a:r>
              <a:rPr kumimoji="1" lang="en-US" altLang="ko-KR" sz="12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Kim</a:t>
            </a:r>
            <a:endParaRPr kumimoji="1" lang="ko-KR" altLang="en-US" sz="1200" b="1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4295" y="3396198"/>
            <a:ext cx="939800" cy="1094105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2225" y="3386038"/>
            <a:ext cx="953770" cy="1104265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8580" y="3375243"/>
            <a:ext cx="897890" cy="111569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2700" y="3373973"/>
            <a:ext cx="904875" cy="1116330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6451600" y="4515068"/>
            <a:ext cx="773430" cy="2768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JM Park</a:t>
            </a:r>
            <a:endParaRPr kumimoji="1" lang="ko-KR" altLang="en-US" sz="1200" b="1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6250305" y="2759293"/>
            <a:ext cx="1129030" cy="438785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dist="25400" dir="2700000" rotWithShape="0">
              <a:sysClr val="windowText" lastClr="000000">
                <a:alpha val="35000"/>
              </a:sysClr>
            </a:outerShdw>
          </a:effectLst>
        </p:spPr>
        <p:txBody>
          <a:bodyPr wrap="square" anchor="ctr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Engineer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7802245" y="4515068"/>
            <a:ext cx="762000" cy="2768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dirty="0" err="1" smtClean="0">
                <a:solidFill>
                  <a:prstClr val="black"/>
                </a:solidFill>
                <a:latin typeface="맑은 고딕" panose="020B0503020000020004" pitchFamily="50" charset="-127"/>
              </a:rPr>
              <a:t>Jk</a:t>
            </a:r>
            <a:r>
              <a:rPr kumimoji="1" lang="en-US" altLang="ko-KR" sz="12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 Kang</a:t>
            </a:r>
            <a:endParaRPr kumimoji="1" lang="ko-KR" altLang="en-US" sz="1200" b="1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7570470" y="2759293"/>
            <a:ext cx="1129030" cy="438785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dist="25400" dir="2700000" rotWithShape="0">
              <a:sysClr val="windowText" lastClr="000000">
                <a:alpha val="35000"/>
              </a:sysClr>
            </a:outerShdw>
          </a:effectLst>
        </p:spPr>
        <p:txBody>
          <a:bodyPr wrap="square" anchor="ctr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Engineer</a:t>
            </a: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2385" y="3390483"/>
            <a:ext cx="965200" cy="1099820"/>
          </a:xfrm>
          <a:prstGeom prst="rect">
            <a:avLst/>
          </a:prstGeom>
        </p:spPr>
      </p:pic>
      <p:sp>
        <p:nvSpPr>
          <p:cNvPr id="57" name="직사각형 56"/>
          <p:cNvSpPr/>
          <p:nvPr/>
        </p:nvSpPr>
        <p:spPr>
          <a:xfrm>
            <a:off x="2519680" y="4832568"/>
            <a:ext cx="1129030" cy="1188720"/>
          </a:xfrm>
          <a:prstGeom prst="rect">
            <a:avLst/>
          </a:prstGeom>
          <a:solidFill>
            <a:srgbClr val="EEECE1">
              <a:alpha val="74902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t"/>
          <a:lstStyle/>
          <a:p>
            <a:pPr marL="70275" marR="0" lvl="0" indent="-70275" defTabSz="914400" eaLnBrk="1" fontAlgn="base" latinLnBrk="0" hangingPunct="1">
              <a:lnSpc>
                <a:spcPts val="1125"/>
              </a:lnSpc>
              <a:spcBef>
                <a:spcPts val="225"/>
              </a:spcBef>
              <a:spcAft>
                <a:spcPts val="225"/>
              </a:spcAft>
              <a:buClr>
                <a:srgbClr val="EEECE1">
                  <a:lumMod val="25000"/>
                </a:srgbClr>
              </a:buClr>
              <a:buSzPct val="100000"/>
              <a:buFont typeface="Arial" panose="020B0604020202020204" pitchFamily="34" charset="0"/>
              <a:buChar char="•"/>
              <a:tabLst>
                <a:tab pos="1343562" algn="l"/>
              </a:tabLst>
              <a:defRPr/>
            </a:pPr>
            <a:r>
              <a:rPr kumimoji="1" lang="en-US" altLang="ko-KR" sz="900" b="0" i="0" u="none" strike="noStrike" kern="0" cap="none" spc="-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IDEA / Strategy</a:t>
            </a:r>
          </a:p>
          <a:p>
            <a:pPr marL="70275" marR="0" lvl="0" indent="-70275" defTabSz="914400" eaLnBrk="1" fontAlgn="base" latinLnBrk="0" hangingPunct="1">
              <a:lnSpc>
                <a:spcPts val="1125"/>
              </a:lnSpc>
              <a:spcBef>
                <a:spcPts val="225"/>
              </a:spcBef>
              <a:spcAft>
                <a:spcPts val="225"/>
              </a:spcAft>
              <a:buClr>
                <a:srgbClr val="EEECE1">
                  <a:lumMod val="25000"/>
                </a:srgbClr>
              </a:buClr>
              <a:buSzPct val="100000"/>
              <a:buFont typeface="Arial" panose="020B0604020202020204" pitchFamily="34" charset="0"/>
              <a:buChar char="•"/>
              <a:tabLst>
                <a:tab pos="1343562" algn="l"/>
              </a:tabLst>
              <a:defRPr/>
            </a:pPr>
            <a:r>
              <a:rPr kumimoji="1" lang="en-US" altLang="ko-KR" sz="900" b="0" i="0" u="none" strike="noStrike" kern="0" cap="none" spc="-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Oracle</a:t>
            </a:r>
            <a:br>
              <a:rPr kumimoji="1" lang="en-US" altLang="ko-KR" sz="900" b="0" i="0" u="none" strike="noStrike" kern="0" cap="none" spc="-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</a:br>
            <a:r>
              <a:rPr kumimoji="1" lang="en-US" altLang="ko-KR" sz="900" b="0" i="0" u="none" strike="noStrike" kern="0" cap="none" spc="-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(Korea, China)</a:t>
            </a:r>
          </a:p>
          <a:p>
            <a:pPr marL="70275" marR="0" lvl="0" indent="-70275" defTabSz="914400" eaLnBrk="1" fontAlgn="base" latinLnBrk="0" hangingPunct="1">
              <a:lnSpc>
                <a:spcPts val="1125"/>
              </a:lnSpc>
              <a:spcBef>
                <a:spcPts val="225"/>
              </a:spcBef>
              <a:spcAft>
                <a:spcPts val="225"/>
              </a:spcAft>
              <a:buClr>
                <a:srgbClr val="EEECE1">
                  <a:lumMod val="25000"/>
                </a:srgbClr>
              </a:buClr>
              <a:buSzPct val="100000"/>
              <a:buFont typeface="Arial" panose="020B0604020202020204" pitchFamily="34" charset="0"/>
              <a:buChar char="•"/>
              <a:tabLst>
                <a:tab pos="1343562" algn="l"/>
              </a:tabLst>
              <a:defRPr/>
            </a:pPr>
            <a:r>
              <a:rPr kumimoji="1" lang="en-US" altLang="ko-KR" sz="900" b="0" i="0" u="none" strike="noStrike" kern="0" cap="none" spc="-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LG</a:t>
            </a:r>
            <a:r>
              <a:rPr kumimoji="1" lang="ko-KR" altLang="en-US" sz="900" b="0" i="0" u="none" strike="noStrike" kern="0" cap="none" spc="-38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kumimoji="1" lang="en-US" altLang="ko-KR" sz="900" b="0" i="0" u="none" strike="noStrike" kern="0" cap="none" spc="-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Electronics</a:t>
            </a:r>
          </a:p>
          <a:p>
            <a:pPr marL="70275" marR="0" lvl="0" indent="-70275" defTabSz="914400" eaLnBrk="1" fontAlgn="base" latinLnBrk="0" hangingPunct="1">
              <a:lnSpc>
                <a:spcPts val="1125"/>
              </a:lnSpc>
              <a:spcBef>
                <a:spcPts val="225"/>
              </a:spcBef>
              <a:spcAft>
                <a:spcPts val="225"/>
              </a:spcAft>
              <a:buClr>
                <a:srgbClr val="EEECE1">
                  <a:lumMod val="25000"/>
                </a:srgbClr>
              </a:buClr>
              <a:buSzPct val="100000"/>
              <a:buFont typeface="Arial" panose="020B0604020202020204" pitchFamily="34" charset="0"/>
              <a:buChar char="•"/>
              <a:tabLst>
                <a:tab pos="1343562" algn="l"/>
              </a:tabLst>
              <a:defRPr/>
            </a:pPr>
            <a:r>
              <a:rPr kumimoji="1" lang="en-US" altLang="ko-KR" sz="900" b="0" i="0" u="none" strike="noStrike" kern="0" cap="none" spc="-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Architect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5014595" y="4832568"/>
            <a:ext cx="1129030" cy="1188720"/>
          </a:xfrm>
          <a:prstGeom prst="rect">
            <a:avLst/>
          </a:prstGeom>
          <a:solidFill>
            <a:srgbClr val="EEECE1">
              <a:alpha val="74902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t"/>
          <a:lstStyle/>
          <a:p>
            <a:pPr marL="70275" marR="0" lvl="0" indent="-70275" defTabSz="914400" eaLnBrk="1" fontAlgn="base" latinLnBrk="0" hangingPunct="1">
              <a:lnSpc>
                <a:spcPts val="1125"/>
              </a:lnSpc>
              <a:spcBef>
                <a:spcPts val="225"/>
              </a:spcBef>
              <a:spcAft>
                <a:spcPts val="225"/>
              </a:spcAft>
              <a:buClr>
                <a:srgbClr val="EEECE1">
                  <a:lumMod val="25000"/>
                </a:srgbClr>
              </a:buClr>
              <a:buSzPct val="100000"/>
              <a:buFont typeface="Arial" panose="020B0604020202020204" pitchFamily="34" charset="0"/>
              <a:buChar char="•"/>
              <a:tabLst>
                <a:tab pos="1343562" algn="l"/>
              </a:tabLst>
              <a:defRPr/>
            </a:pPr>
            <a:r>
              <a:rPr kumimoji="1" lang="en-US" altLang="ko-KR" sz="900" b="0" i="0" u="none" strike="noStrike" kern="0" cap="none" spc="-38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LG</a:t>
            </a:r>
            <a:endParaRPr kumimoji="1" lang="en-US" altLang="ko-KR" sz="900" b="0" i="0" u="none" strike="noStrike" kern="0" cap="none" spc="-38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70275" marR="0" lvl="0" indent="-70275" defTabSz="914400" eaLnBrk="1" fontAlgn="base" latinLnBrk="0" hangingPunct="1">
              <a:lnSpc>
                <a:spcPts val="1125"/>
              </a:lnSpc>
              <a:spcBef>
                <a:spcPts val="225"/>
              </a:spcBef>
              <a:spcAft>
                <a:spcPts val="225"/>
              </a:spcAft>
              <a:buClr>
                <a:srgbClr val="EEECE1">
                  <a:lumMod val="25000"/>
                </a:srgbClr>
              </a:buClr>
              <a:buSzPct val="100000"/>
              <a:buFont typeface="Arial" panose="020B0604020202020204" pitchFamily="34" charset="0"/>
              <a:buChar char="•"/>
              <a:tabLst>
                <a:tab pos="1343562" algn="l"/>
              </a:tabLst>
              <a:defRPr/>
            </a:pPr>
            <a:r>
              <a:rPr kumimoji="1" lang="ko-KR" altLang="en-US" sz="900" b="0" i="0" u="none" strike="noStrike" kern="0" cap="none" spc="-38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고객관리</a:t>
            </a:r>
            <a:endParaRPr kumimoji="1" lang="en-US" altLang="ko-KR" sz="900" b="0" i="0" u="none" strike="noStrike" kern="0" cap="none" spc="-38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570470" y="4832568"/>
            <a:ext cx="1129030" cy="1188720"/>
          </a:xfrm>
          <a:prstGeom prst="rect">
            <a:avLst/>
          </a:prstGeom>
          <a:solidFill>
            <a:srgbClr val="EEECE1">
              <a:alpha val="74902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t"/>
          <a:lstStyle/>
          <a:p>
            <a:pPr marL="70275" marR="0" lvl="0" indent="-70275" defTabSz="914400" eaLnBrk="1" fontAlgn="base" latinLnBrk="0" hangingPunct="1">
              <a:lnSpc>
                <a:spcPts val="1125"/>
              </a:lnSpc>
              <a:spcBef>
                <a:spcPts val="225"/>
              </a:spcBef>
              <a:spcAft>
                <a:spcPts val="225"/>
              </a:spcAft>
              <a:buClr>
                <a:srgbClr val="EEECE1">
                  <a:lumMod val="25000"/>
                </a:srgbClr>
              </a:buClr>
              <a:buSzPct val="100000"/>
              <a:buFont typeface="Arial" panose="020B0604020202020204" pitchFamily="34" charset="0"/>
              <a:buChar char="•"/>
              <a:tabLst>
                <a:tab pos="1343562" algn="l"/>
              </a:tabLst>
              <a:defRPr/>
            </a:pPr>
            <a:r>
              <a:rPr kumimoji="1" lang="en-US" altLang="ko-KR" sz="900" b="0" i="0" u="none" strike="noStrike" kern="0" cap="none" spc="-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IBM, Oracle</a:t>
            </a:r>
          </a:p>
          <a:p>
            <a:pPr marL="70275" marR="0" lvl="0" indent="-70275" defTabSz="914400" eaLnBrk="1" fontAlgn="base" latinLnBrk="0" hangingPunct="1">
              <a:lnSpc>
                <a:spcPts val="1125"/>
              </a:lnSpc>
              <a:spcBef>
                <a:spcPts val="225"/>
              </a:spcBef>
              <a:spcAft>
                <a:spcPts val="225"/>
              </a:spcAft>
              <a:buClr>
                <a:srgbClr val="EEECE1">
                  <a:lumMod val="25000"/>
                </a:srgbClr>
              </a:buClr>
              <a:buSzPct val="100000"/>
              <a:buFont typeface="Arial" panose="020B0604020202020204" pitchFamily="34" charset="0"/>
              <a:buChar char="•"/>
              <a:tabLst>
                <a:tab pos="1343562" algn="l"/>
              </a:tabLst>
              <a:defRPr/>
            </a:pPr>
            <a:r>
              <a:rPr kumimoji="1" lang="en-US" altLang="ko-KR" sz="900" b="0" i="0" u="none" strike="noStrike" kern="0" cap="none" spc="-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China</a:t>
            </a:r>
          </a:p>
          <a:p>
            <a:pPr marL="70275" marR="0" lvl="0" indent="-70275" defTabSz="914400" eaLnBrk="1" fontAlgn="base" latinLnBrk="0" hangingPunct="1">
              <a:lnSpc>
                <a:spcPts val="1125"/>
              </a:lnSpc>
              <a:spcBef>
                <a:spcPts val="225"/>
              </a:spcBef>
              <a:spcAft>
                <a:spcPts val="225"/>
              </a:spcAft>
              <a:buClr>
                <a:srgbClr val="EEECE1">
                  <a:lumMod val="25000"/>
                </a:srgbClr>
              </a:buClr>
              <a:buSzPct val="100000"/>
              <a:buFont typeface="Arial" panose="020B0604020202020204" pitchFamily="34" charset="0"/>
              <a:buChar char="•"/>
              <a:tabLst>
                <a:tab pos="1343562" algn="l"/>
              </a:tabLst>
              <a:defRPr/>
            </a:pPr>
            <a:r>
              <a:rPr kumimoji="1" lang="ko-KR" altLang="en-US" sz="900" kern="0" spc="-38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서버개발자</a:t>
            </a:r>
            <a:endParaRPr kumimoji="1" lang="en-US" altLang="ko-KR" sz="900" b="0" i="0" u="none" strike="noStrike" kern="0" cap="none" spc="-38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770630" y="4832568"/>
            <a:ext cx="1129030" cy="1188720"/>
          </a:xfrm>
          <a:prstGeom prst="rect">
            <a:avLst/>
          </a:prstGeom>
          <a:solidFill>
            <a:srgbClr val="EEECE1">
              <a:alpha val="74902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t"/>
          <a:lstStyle/>
          <a:p>
            <a:pPr marL="70275" marR="0" lvl="0" indent="-70275" defTabSz="914400" eaLnBrk="1" fontAlgn="base" latinLnBrk="0" hangingPunct="1">
              <a:lnSpc>
                <a:spcPts val="1125"/>
              </a:lnSpc>
              <a:spcBef>
                <a:spcPts val="225"/>
              </a:spcBef>
              <a:spcAft>
                <a:spcPts val="225"/>
              </a:spcAft>
              <a:buClr>
                <a:srgbClr val="EEECE1">
                  <a:lumMod val="25000"/>
                </a:srgbClr>
              </a:buClr>
              <a:buSzPct val="100000"/>
              <a:buFont typeface="Arial" panose="020B0604020202020204" pitchFamily="34" charset="0"/>
              <a:buChar char="•"/>
              <a:tabLst>
                <a:tab pos="1343562" algn="l"/>
              </a:tabLst>
              <a:defRPr/>
            </a:pPr>
            <a:r>
              <a:rPr kumimoji="1" lang="en-US" altLang="ko-KR" sz="900" b="0" i="0" u="none" strike="noStrike" kern="0" cap="none" spc="-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Business Information Management</a:t>
            </a:r>
          </a:p>
          <a:p>
            <a:pPr marL="70275" marR="0" lvl="0" indent="-70275" defTabSz="914400" eaLnBrk="1" fontAlgn="base" latinLnBrk="0" hangingPunct="1">
              <a:lnSpc>
                <a:spcPts val="1125"/>
              </a:lnSpc>
              <a:spcBef>
                <a:spcPts val="225"/>
              </a:spcBef>
              <a:spcAft>
                <a:spcPts val="225"/>
              </a:spcAft>
              <a:buClr>
                <a:srgbClr val="EEECE1">
                  <a:lumMod val="25000"/>
                </a:srgbClr>
              </a:buClr>
              <a:buSzPct val="100000"/>
              <a:buFont typeface="Arial" panose="020B0604020202020204" pitchFamily="34" charset="0"/>
              <a:buChar char="•"/>
              <a:tabLst>
                <a:tab pos="1343562" algn="l"/>
              </a:tabLst>
              <a:defRPr/>
            </a:pPr>
            <a:r>
              <a:rPr kumimoji="1" lang="en-US" altLang="ko-KR" sz="900" b="0" i="0" u="none" strike="noStrike" kern="0" cap="none" spc="-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Relationship</a:t>
            </a:r>
          </a:p>
          <a:p>
            <a:pPr marL="70275" marR="0" lvl="0" indent="-70275" defTabSz="914400" eaLnBrk="1" fontAlgn="base" latinLnBrk="0" hangingPunct="1">
              <a:lnSpc>
                <a:spcPts val="1125"/>
              </a:lnSpc>
              <a:spcBef>
                <a:spcPts val="225"/>
              </a:spcBef>
              <a:spcAft>
                <a:spcPts val="225"/>
              </a:spcAft>
              <a:buClr>
                <a:srgbClr val="EEECE1">
                  <a:lumMod val="25000"/>
                </a:srgbClr>
              </a:buClr>
              <a:buSzPct val="100000"/>
              <a:buFont typeface="Arial" panose="020B0604020202020204" pitchFamily="34" charset="0"/>
              <a:buChar char="•"/>
              <a:tabLst>
                <a:tab pos="1343562" algn="l"/>
              </a:tabLst>
              <a:defRPr/>
            </a:pPr>
            <a:r>
              <a:rPr kumimoji="1" lang="en-US" altLang="ko-KR" sz="900" b="0" i="0" u="none" strike="noStrike" kern="0" cap="none" spc="-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Marketing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250305" y="4832568"/>
            <a:ext cx="1129030" cy="1188720"/>
          </a:xfrm>
          <a:prstGeom prst="rect">
            <a:avLst/>
          </a:prstGeom>
          <a:solidFill>
            <a:srgbClr val="EEECE1">
              <a:alpha val="74902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t"/>
          <a:lstStyle/>
          <a:p>
            <a:pPr marL="70275" marR="0" lvl="0" indent="-70275" defTabSz="914400" eaLnBrk="1" fontAlgn="base" latinLnBrk="0" hangingPunct="1">
              <a:lnSpc>
                <a:spcPts val="1125"/>
              </a:lnSpc>
              <a:spcBef>
                <a:spcPts val="225"/>
              </a:spcBef>
              <a:spcAft>
                <a:spcPts val="225"/>
              </a:spcAft>
              <a:buClr>
                <a:srgbClr val="EEECE1">
                  <a:lumMod val="25000"/>
                </a:srgbClr>
              </a:buClr>
              <a:buSzPct val="100000"/>
              <a:buFont typeface="Arial" panose="020B0604020202020204" pitchFamily="34" charset="0"/>
              <a:buChar char="•"/>
              <a:tabLst>
                <a:tab pos="1343562" algn="l"/>
              </a:tabLst>
              <a:defRPr/>
            </a:pPr>
            <a:r>
              <a:rPr kumimoji="1" lang="en-US" altLang="ko-KR" sz="900" b="0" i="0" u="none" strike="noStrike" kern="0" cap="none" spc="-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Computer Science</a:t>
            </a:r>
          </a:p>
          <a:p>
            <a:pPr marL="70275" marR="0" lvl="0" indent="-70275" defTabSz="914400" eaLnBrk="1" fontAlgn="base" latinLnBrk="0" hangingPunct="1">
              <a:lnSpc>
                <a:spcPts val="1125"/>
              </a:lnSpc>
              <a:spcBef>
                <a:spcPts val="225"/>
              </a:spcBef>
              <a:spcAft>
                <a:spcPts val="225"/>
              </a:spcAft>
              <a:buClr>
                <a:srgbClr val="EEECE1">
                  <a:lumMod val="25000"/>
                </a:srgbClr>
              </a:buClr>
              <a:buSzPct val="100000"/>
              <a:buFont typeface="Arial" panose="020B0604020202020204" pitchFamily="34" charset="0"/>
              <a:buChar char="•"/>
              <a:tabLst>
                <a:tab pos="1343562" algn="l"/>
              </a:tabLst>
              <a:defRPr/>
            </a:pPr>
            <a:r>
              <a:rPr kumimoji="1" lang="ko-KR" altLang="en-US" sz="900" b="0" i="0" u="none" strike="noStrike" kern="0" cap="none" spc="-38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웹</a:t>
            </a:r>
            <a:r>
              <a:rPr kumimoji="1" lang="en-US" altLang="ko-KR" sz="900" b="0" i="0" u="none" strike="noStrike" kern="0" cap="none" spc="-38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kumimoji="1" lang="ko-KR" altLang="en-US" sz="900" b="0" i="0" u="none" strike="noStrike" kern="0" cap="none" spc="-38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앱개발자</a:t>
            </a:r>
            <a:endParaRPr kumimoji="1" lang="en-US" altLang="ko-KR" sz="900" b="0" i="0" u="none" strike="noStrike" kern="0" cap="none" spc="-38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7670" y="4062948"/>
            <a:ext cx="346710" cy="295275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0325" y="4503638"/>
            <a:ext cx="916940" cy="179705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518175" y="1880255"/>
            <a:ext cx="2879725" cy="10858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ko-KR" altLang="en-US" spc="-60" dirty="0" err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655335" y="1221125"/>
            <a:ext cx="2836545" cy="58483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sz="3200" dirty="0" err="1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팀구성</a:t>
            </a:r>
            <a:endParaRPr lang="en-US" altLang="ko-KR" sz="16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33882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79437" y="188640"/>
            <a:ext cx="81304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 </a:t>
            </a:r>
            <a:endParaRPr lang="ko-KR" altLang="en-US" sz="105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87841" y="401675"/>
            <a:ext cx="1907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작성방법</a:t>
            </a:r>
            <a:endParaRPr lang="ko-KR" altLang="en-US" sz="16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572001" y="628753"/>
            <a:ext cx="4260278" cy="279967"/>
            <a:chOff x="3804920" y="546463"/>
            <a:chExt cx="3579949" cy="289560"/>
          </a:xfrm>
        </p:grpSpPr>
        <p:sp>
          <p:nvSpPr>
            <p:cNvPr id="7" name="양쪽 모서리가 둥근 사각형 6"/>
            <p:cNvSpPr/>
            <p:nvPr/>
          </p:nvSpPr>
          <p:spPr>
            <a:xfrm>
              <a:off x="6404429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>
              <a:off x="5537926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DDC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>
              <a:off x="4671423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88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0" name="양쪽 모서리가 둥근 사각형 9"/>
            <p:cNvSpPr/>
            <p:nvPr/>
          </p:nvSpPr>
          <p:spPr>
            <a:xfrm>
              <a:off x="3804920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353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5652120" y="620688"/>
            <a:ext cx="11667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02 </a:t>
            </a:r>
            <a:r>
              <a:rPr lang="ko-KR" altLang="en-US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구</a:t>
            </a:r>
            <a:r>
              <a:rPr lang="ko-KR" altLang="en-US" sz="11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성</a:t>
            </a:r>
            <a:endParaRPr lang="en-US" altLang="ko-KR" sz="1100" b="1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66" name="Freeform 6"/>
          <p:cNvSpPr>
            <a:spLocks/>
          </p:cNvSpPr>
          <p:nvPr/>
        </p:nvSpPr>
        <p:spPr bwMode="auto">
          <a:xfrm>
            <a:off x="3068963" y="1990626"/>
            <a:ext cx="3489325" cy="3492500"/>
          </a:xfrm>
          <a:custGeom>
            <a:avLst/>
            <a:gdLst>
              <a:gd name="T0" fmla="*/ 2198 w 2198"/>
              <a:gd name="T1" fmla="*/ 1156 h 2200"/>
              <a:gd name="T2" fmla="*/ 2176 w 2198"/>
              <a:gd name="T3" fmla="*/ 1322 h 2200"/>
              <a:gd name="T4" fmla="*/ 2132 w 2198"/>
              <a:gd name="T5" fmla="*/ 1478 h 2200"/>
              <a:gd name="T6" fmla="*/ 2066 w 2198"/>
              <a:gd name="T7" fmla="*/ 1624 h 2200"/>
              <a:gd name="T8" fmla="*/ 1980 w 2198"/>
              <a:gd name="T9" fmla="*/ 1758 h 2200"/>
              <a:gd name="T10" fmla="*/ 1876 w 2198"/>
              <a:gd name="T11" fmla="*/ 1878 h 2200"/>
              <a:gd name="T12" fmla="*/ 1758 w 2198"/>
              <a:gd name="T13" fmla="*/ 1980 h 2200"/>
              <a:gd name="T14" fmla="*/ 1624 w 2198"/>
              <a:gd name="T15" fmla="*/ 2066 h 2200"/>
              <a:gd name="T16" fmla="*/ 1478 w 2198"/>
              <a:gd name="T17" fmla="*/ 2132 h 2200"/>
              <a:gd name="T18" fmla="*/ 1320 w 2198"/>
              <a:gd name="T19" fmla="*/ 2176 h 2200"/>
              <a:gd name="T20" fmla="*/ 1156 w 2198"/>
              <a:gd name="T21" fmla="*/ 2198 h 2200"/>
              <a:gd name="T22" fmla="*/ 1042 w 2198"/>
              <a:gd name="T23" fmla="*/ 2198 h 2200"/>
              <a:gd name="T24" fmla="*/ 878 w 2198"/>
              <a:gd name="T25" fmla="*/ 2176 h 2200"/>
              <a:gd name="T26" fmla="*/ 722 w 2198"/>
              <a:gd name="T27" fmla="*/ 2132 h 2200"/>
              <a:gd name="T28" fmla="*/ 576 w 2198"/>
              <a:gd name="T29" fmla="*/ 2066 h 2200"/>
              <a:gd name="T30" fmla="*/ 442 w 2198"/>
              <a:gd name="T31" fmla="*/ 1980 h 2200"/>
              <a:gd name="T32" fmla="*/ 322 w 2198"/>
              <a:gd name="T33" fmla="*/ 1878 h 2200"/>
              <a:gd name="T34" fmla="*/ 218 w 2198"/>
              <a:gd name="T35" fmla="*/ 1758 h 2200"/>
              <a:gd name="T36" fmla="*/ 132 w 2198"/>
              <a:gd name="T37" fmla="*/ 1624 h 2200"/>
              <a:gd name="T38" fmla="*/ 66 w 2198"/>
              <a:gd name="T39" fmla="*/ 1478 h 2200"/>
              <a:gd name="T40" fmla="*/ 22 w 2198"/>
              <a:gd name="T41" fmla="*/ 1322 h 2200"/>
              <a:gd name="T42" fmla="*/ 2 w 2198"/>
              <a:gd name="T43" fmla="*/ 1156 h 2200"/>
              <a:gd name="T44" fmla="*/ 2 w 2198"/>
              <a:gd name="T45" fmla="*/ 1044 h 2200"/>
              <a:gd name="T46" fmla="*/ 22 w 2198"/>
              <a:gd name="T47" fmla="*/ 878 h 2200"/>
              <a:gd name="T48" fmla="*/ 66 w 2198"/>
              <a:gd name="T49" fmla="*/ 722 h 2200"/>
              <a:gd name="T50" fmla="*/ 132 w 2198"/>
              <a:gd name="T51" fmla="*/ 576 h 2200"/>
              <a:gd name="T52" fmla="*/ 218 w 2198"/>
              <a:gd name="T53" fmla="*/ 442 h 2200"/>
              <a:gd name="T54" fmla="*/ 322 w 2198"/>
              <a:gd name="T55" fmla="*/ 322 h 2200"/>
              <a:gd name="T56" fmla="*/ 442 w 2198"/>
              <a:gd name="T57" fmla="*/ 218 h 2200"/>
              <a:gd name="T58" fmla="*/ 576 w 2198"/>
              <a:gd name="T59" fmla="*/ 132 h 2200"/>
              <a:gd name="T60" fmla="*/ 722 w 2198"/>
              <a:gd name="T61" fmla="*/ 66 h 2200"/>
              <a:gd name="T62" fmla="*/ 878 w 2198"/>
              <a:gd name="T63" fmla="*/ 22 h 2200"/>
              <a:gd name="T64" fmla="*/ 1042 w 2198"/>
              <a:gd name="T65" fmla="*/ 2 h 2200"/>
              <a:gd name="T66" fmla="*/ 1156 w 2198"/>
              <a:gd name="T67" fmla="*/ 2 h 2200"/>
              <a:gd name="T68" fmla="*/ 1320 w 2198"/>
              <a:gd name="T69" fmla="*/ 22 h 2200"/>
              <a:gd name="T70" fmla="*/ 1478 w 2198"/>
              <a:gd name="T71" fmla="*/ 66 h 2200"/>
              <a:gd name="T72" fmla="*/ 1624 w 2198"/>
              <a:gd name="T73" fmla="*/ 132 h 2200"/>
              <a:gd name="T74" fmla="*/ 1758 w 2198"/>
              <a:gd name="T75" fmla="*/ 218 h 2200"/>
              <a:gd name="T76" fmla="*/ 1876 w 2198"/>
              <a:gd name="T77" fmla="*/ 322 h 2200"/>
              <a:gd name="T78" fmla="*/ 1980 w 2198"/>
              <a:gd name="T79" fmla="*/ 442 h 2200"/>
              <a:gd name="T80" fmla="*/ 2066 w 2198"/>
              <a:gd name="T81" fmla="*/ 576 h 2200"/>
              <a:gd name="T82" fmla="*/ 2132 w 2198"/>
              <a:gd name="T83" fmla="*/ 722 h 2200"/>
              <a:gd name="T84" fmla="*/ 2176 w 2198"/>
              <a:gd name="T85" fmla="*/ 878 h 2200"/>
              <a:gd name="T86" fmla="*/ 2198 w 2198"/>
              <a:gd name="T87" fmla="*/ 1044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198" h="2200">
                <a:moveTo>
                  <a:pt x="2198" y="1100"/>
                </a:moveTo>
                <a:lnTo>
                  <a:pt x="2198" y="1100"/>
                </a:lnTo>
                <a:lnTo>
                  <a:pt x="2198" y="1156"/>
                </a:lnTo>
                <a:lnTo>
                  <a:pt x="2194" y="1212"/>
                </a:lnTo>
                <a:lnTo>
                  <a:pt x="2186" y="1268"/>
                </a:lnTo>
                <a:lnTo>
                  <a:pt x="2176" y="1322"/>
                </a:lnTo>
                <a:lnTo>
                  <a:pt x="2164" y="1374"/>
                </a:lnTo>
                <a:lnTo>
                  <a:pt x="2150" y="1426"/>
                </a:lnTo>
                <a:lnTo>
                  <a:pt x="2132" y="1478"/>
                </a:lnTo>
                <a:lnTo>
                  <a:pt x="2112" y="1528"/>
                </a:lnTo>
                <a:lnTo>
                  <a:pt x="2090" y="1576"/>
                </a:lnTo>
                <a:lnTo>
                  <a:pt x="2066" y="1624"/>
                </a:lnTo>
                <a:lnTo>
                  <a:pt x="2040" y="1670"/>
                </a:lnTo>
                <a:lnTo>
                  <a:pt x="2012" y="1714"/>
                </a:lnTo>
                <a:lnTo>
                  <a:pt x="1980" y="1758"/>
                </a:lnTo>
                <a:lnTo>
                  <a:pt x="1948" y="1800"/>
                </a:lnTo>
                <a:lnTo>
                  <a:pt x="1914" y="1838"/>
                </a:lnTo>
                <a:lnTo>
                  <a:pt x="1876" y="1878"/>
                </a:lnTo>
                <a:lnTo>
                  <a:pt x="1838" y="1914"/>
                </a:lnTo>
                <a:lnTo>
                  <a:pt x="1798" y="1948"/>
                </a:lnTo>
                <a:lnTo>
                  <a:pt x="1758" y="1980"/>
                </a:lnTo>
                <a:lnTo>
                  <a:pt x="1714" y="2012"/>
                </a:lnTo>
                <a:lnTo>
                  <a:pt x="1670" y="2040"/>
                </a:lnTo>
                <a:lnTo>
                  <a:pt x="1624" y="2066"/>
                </a:lnTo>
                <a:lnTo>
                  <a:pt x="1576" y="2090"/>
                </a:lnTo>
                <a:lnTo>
                  <a:pt x="1528" y="2112"/>
                </a:lnTo>
                <a:lnTo>
                  <a:pt x="1478" y="2132"/>
                </a:lnTo>
                <a:lnTo>
                  <a:pt x="1426" y="2150"/>
                </a:lnTo>
                <a:lnTo>
                  <a:pt x="1374" y="2164"/>
                </a:lnTo>
                <a:lnTo>
                  <a:pt x="1320" y="2176"/>
                </a:lnTo>
                <a:lnTo>
                  <a:pt x="1266" y="2186"/>
                </a:lnTo>
                <a:lnTo>
                  <a:pt x="1212" y="2194"/>
                </a:lnTo>
                <a:lnTo>
                  <a:pt x="1156" y="2198"/>
                </a:lnTo>
                <a:lnTo>
                  <a:pt x="1100" y="2200"/>
                </a:lnTo>
                <a:lnTo>
                  <a:pt x="1100" y="2200"/>
                </a:lnTo>
                <a:lnTo>
                  <a:pt x="1042" y="2198"/>
                </a:lnTo>
                <a:lnTo>
                  <a:pt x="988" y="2194"/>
                </a:lnTo>
                <a:lnTo>
                  <a:pt x="932" y="2186"/>
                </a:lnTo>
                <a:lnTo>
                  <a:pt x="878" y="2176"/>
                </a:lnTo>
                <a:lnTo>
                  <a:pt x="824" y="2164"/>
                </a:lnTo>
                <a:lnTo>
                  <a:pt x="772" y="2150"/>
                </a:lnTo>
                <a:lnTo>
                  <a:pt x="722" y="2132"/>
                </a:lnTo>
                <a:lnTo>
                  <a:pt x="672" y="2112"/>
                </a:lnTo>
                <a:lnTo>
                  <a:pt x="622" y="2090"/>
                </a:lnTo>
                <a:lnTo>
                  <a:pt x="576" y="2066"/>
                </a:lnTo>
                <a:lnTo>
                  <a:pt x="530" y="2040"/>
                </a:lnTo>
                <a:lnTo>
                  <a:pt x="484" y="2012"/>
                </a:lnTo>
                <a:lnTo>
                  <a:pt x="442" y="1980"/>
                </a:lnTo>
                <a:lnTo>
                  <a:pt x="400" y="1948"/>
                </a:lnTo>
                <a:lnTo>
                  <a:pt x="360" y="1914"/>
                </a:lnTo>
                <a:lnTo>
                  <a:pt x="322" y="1878"/>
                </a:lnTo>
                <a:lnTo>
                  <a:pt x="286" y="1838"/>
                </a:lnTo>
                <a:lnTo>
                  <a:pt x="252" y="1800"/>
                </a:lnTo>
                <a:lnTo>
                  <a:pt x="218" y="1758"/>
                </a:lnTo>
                <a:lnTo>
                  <a:pt x="188" y="1714"/>
                </a:lnTo>
                <a:lnTo>
                  <a:pt x="160" y="1670"/>
                </a:lnTo>
                <a:lnTo>
                  <a:pt x="132" y="1624"/>
                </a:lnTo>
                <a:lnTo>
                  <a:pt x="108" y="1576"/>
                </a:lnTo>
                <a:lnTo>
                  <a:pt x="86" y="1528"/>
                </a:lnTo>
                <a:lnTo>
                  <a:pt x="66" y="1478"/>
                </a:lnTo>
                <a:lnTo>
                  <a:pt x="50" y="1426"/>
                </a:lnTo>
                <a:lnTo>
                  <a:pt x="34" y="1374"/>
                </a:lnTo>
                <a:lnTo>
                  <a:pt x="22" y="1322"/>
                </a:lnTo>
                <a:lnTo>
                  <a:pt x="12" y="1268"/>
                </a:lnTo>
                <a:lnTo>
                  <a:pt x="6" y="1212"/>
                </a:lnTo>
                <a:lnTo>
                  <a:pt x="2" y="1156"/>
                </a:lnTo>
                <a:lnTo>
                  <a:pt x="0" y="1100"/>
                </a:lnTo>
                <a:lnTo>
                  <a:pt x="0" y="1100"/>
                </a:lnTo>
                <a:lnTo>
                  <a:pt x="2" y="1044"/>
                </a:lnTo>
                <a:lnTo>
                  <a:pt x="6" y="988"/>
                </a:lnTo>
                <a:lnTo>
                  <a:pt x="12" y="932"/>
                </a:lnTo>
                <a:lnTo>
                  <a:pt x="22" y="878"/>
                </a:lnTo>
                <a:lnTo>
                  <a:pt x="34" y="824"/>
                </a:lnTo>
                <a:lnTo>
                  <a:pt x="50" y="772"/>
                </a:lnTo>
                <a:lnTo>
                  <a:pt x="66" y="722"/>
                </a:lnTo>
                <a:lnTo>
                  <a:pt x="86" y="672"/>
                </a:lnTo>
                <a:lnTo>
                  <a:pt x="108" y="624"/>
                </a:lnTo>
                <a:lnTo>
                  <a:pt x="132" y="576"/>
                </a:lnTo>
                <a:lnTo>
                  <a:pt x="160" y="530"/>
                </a:lnTo>
                <a:lnTo>
                  <a:pt x="188" y="484"/>
                </a:lnTo>
                <a:lnTo>
                  <a:pt x="218" y="442"/>
                </a:lnTo>
                <a:lnTo>
                  <a:pt x="252" y="400"/>
                </a:lnTo>
                <a:lnTo>
                  <a:pt x="286" y="360"/>
                </a:lnTo>
                <a:lnTo>
                  <a:pt x="322" y="322"/>
                </a:lnTo>
                <a:lnTo>
                  <a:pt x="360" y="286"/>
                </a:lnTo>
                <a:lnTo>
                  <a:pt x="400" y="252"/>
                </a:lnTo>
                <a:lnTo>
                  <a:pt x="442" y="218"/>
                </a:lnTo>
                <a:lnTo>
                  <a:pt x="484" y="188"/>
                </a:lnTo>
                <a:lnTo>
                  <a:pt x="530" y="160"/>
                </a:lnTo>
                <a:lnTo>
                  <a:pt x="576" y="132"/>
                </a:lnTo>
                <a:lnTo>
                  <a:pt x="622" y="108"/>
                </a:lnTo>
                <a:lnTo>
                  <a:pt x="672" y="86"/>
                </a:lnTo>
                <a:lnTo>
                  <a:pt x="722" y="66"/>
                </a:lnTo>
                <a:lnTo>
                  <a:pt x="772" y="50"/>
                </a:lnTo>
                <a:lnTo>
                  <a:pt x="824" y="34"/>
                </a:lnTo>
                <a:lnTo>
                  <a:pt x="878" y="22"/>
                </a:lnTo>
                <a:lnTo>
                  <a:pt x="932" y="12"/>
                </a:lnTo>
                <a:lnTo>
                  <a:pt x="988" y="6"/>
                </a:lnTo>
                <a:lnTo>
                  <a:pt x="1042" y="2"/>
                </a:lnTo>
                <a:lnTo>
                  <a:pt x="1100" y="0"/>
                </a:lnTo>
                <a:lnTo>
                  <a:pt x="1100" y="0"/>
                </a:lnTo>
                <a:lnTo>
                  <a:pt x="1156" y="2"/>
                </a:lnTo>
                <a:lnTo>
                  <a:pt x="1212" y="6"/>
                </a:lnTo>
                <a:lnTo>
                  <a:pt x="1266" y="12"/>
                </a:lnTo>
                <a:lnTo>
                  <a:pt x="1320" y="22"/>
                </a:lnTo>
                <a:lnTo>
                  <a:pt x="1374" y="34"/>
                </a:lnTo>
                <a:lnTo>
                  <a:pt x="1426" y="50"/>
                </a:lnTo>
                <a:lnTo>
                  <a:pt x="1478" y="66"/>
                </a:lnTo>
                <a:lnTo>
                  <a:pt x="1528" y="86"/>
                </a:lnTo>
                <a:lnTo>
                  <a:pt x="1576" y="108"/>
                </a:lnTo>
                <a:lnTo>
                  <a:pt x="1624" y="132"/>
                </a:lnTo>
                <a:lnTo>
                  <a:pt x="1670" y="160"/>
                </a:lnTo>
                <a:lnTo>
                  <a:pt x="1714" y="188"/>
                </a:lnTo>
                <a:lnTo>
                  <a:pt x="1758" y="218"/>
                </a:lnTo>
                <a:lnTo>
                  <a:pt x="1798" y="252"/>
                </a:lnTo>
                <a:lnTo>
                  <a:pt x="1838" y="286"/>
                </a:lnTo>
                <a:lnTo>
                  <a:pt x="1876" y="322"/>
                </a:lnTo>
                <a:lnTo>
                  <a:pt x="1914" y="360"/>
                </a:lnTo>
                <a:lnTo>
                  <a:pt x="1948" y="400"/>
                </a:lnTo>
                <a:lnTo>
                  <a:pt x="1980" y="442"/>
                </a:lnTo>
                <a:lnTo>
                  <a:pt x="2012" y="484"/>
                </a:lnTo>
                <a:lnTo>
                  <a:pt x="2040" y="530"/>
                </a:lnTo>
                <a:lnTo>
                  <a:pt x="2066" y="576"/>
                </a:lnTo>
                <a:lnTo>
                  <a:pt x="2090" y="624"/>
                </a:lnTo>
                <a:lnTo>
                  <a:pt x="2112" y="672"/>
                </a:lnTo>
                <a:lnTo>
                  <a:pt x="2132" y="722"/>
                </a:lnTo>
                <a:lnTo>
                  <a:pt x="2150" y="772"/>
                </a:lnTo>
                <a:lnTo>
                  <a:pt x="2164" y="824"/>
                </a:lnTo>
                <a:lnTo>
                  <a:pt x="2176" y="878"/>
                </a:lnTo>
                <a:lnTo>
                  <a:pt x="2186" y="932"/>
                </a:lnTo>
                <a:lnTo>
                  <a:pt x="2194" y="988"/>
                </a:lnTo>
                <a:lnTo>
                  <a:pt x="2198" y="1044"/>
                </a:lnTo>
                <a:lnTo>
                  <a:pt x="2198" y="1100"/>
                </a:lnTo>
                <a:lnTo>
                  <a:pt x="2198" y="11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67" name="Rectangle 7"/>
          <p:cNvSpPr>
            <a:spLocks noChangeArrowheads="1"/>
          </p:cNvSpPr>
          <p:nvPr/>
        </p:nvSpPr>
        <p:spPr bwMode="auto">
          <a:xfrm>
            <a:off x="3357888" y="3746401"/>
            <a:ext cx="1416050" cy="50800"/>
          </a:xfrm>
          <a:prstGeom prst="rect">
            <a:avLst/>
          </a:prstGeom>
          <a:solidFill>
            <a:srgbClr val="E7F4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68" name="Freeform 8"/>
          <p:cNvSpPr>
            <a:spLocks/>
          </p:cNvSpPr>
          <p:nvPr/>
        </p:nvSpPr>
        <p:spPr bwMode="auto">
          <a:xfrm>
            <a:off x="4716788" y="2403376"/>
            <a:ext cx="838200" cy="1390650"/>
          </a:xfrm>
          <a:custGeom>
            <a:avLst/>
            <a:gdLst>
              <a:gd name="T0" fmla="*/ 0 w 528"/>
              <a:gd name="T1" fmla="*/ 860 h 876"/>
              <a:gd name="T2" fmla="*/ 500 w 528"/>
              <a:gd name="T3" fmla="*/ 0 h 876"/>
              <a:gd name="T4" fmla="*/ 528 w 528"/>
              <a:gd name="T5" fmla="*/ 16 h 876"/>
              <a:gd name="T6" fmla="*/ 28 w 528"/>
              <a:gd name="T7" fmla="*/ 876 h 876"/>
              <a:gd name="T8" fmla="*/ 0 w 528"/>
              <a:gd name="T9" fmla="*/ 860 h 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8" h="876">
                <a:moveTo>
                  <a:pt x="0" y="860"/>
                </a:moveTo>
                <a:lnTo>
                  <a:pt x="500" y="0"/>
                </a:lnTo>
                <a:lnTo>
                  <a:pt x="528" y="16"/>
                </a:lnTo>
                <a:lnTo>
                  <a:pt x="28" y="876"/>
                </a:lnTo>
                <a:lnTo>
                  <a:pt x="0" y="860"/>
                </a:lnTo>
                <a:close/>
              </a:path>
            </a:pathLst>
          </a:custGeom>
          <a:solidFill>
            <a:srgbClr val="E7F4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69" name="Freeform 9"/>
          <p:cNvSpPr>
            <a:spLocks/>
          </p:cNvSpPr>
          <p:nvPr/>
        </p:nvSpPr>
        <p:spPr bwMode="auto">
          <a:xfrm>
            <a:off x="4719963" y="3755926"/>
            <a:ext cx="1009650" cy="1276350"/>
          </a:xfrm>
          <a:custGeom>
            <a:avLst/>
            <a:gdLst>
              <a:gd name="T0" fmla="*/ 24 w 636"/>
              <a:gd name="T1" fmla="*/ 0 h 804"/>
              <a:gd name="T2" fmla="*/ 636 w 636"/>
              <a:gd name="T3" fmla="*/ 786 h 804"/>
              <a:gd name="T4" fmla="*/ 612 w 636"/>
              <a:gd name="T5" fmla="*/ 804 h 804"/>
              <a:gd name="T6" fmla="*/ 0 w 636"/>
              <a:gd name="T7" fmla="*/ 18 h 804"/>
              <a:gd name="T8" fmla="*/ 24 w 636"/>
              <a:gd name="T9" fmla="*/ 0 h 8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6" h="804">
                <a:moveTo>
                  <a:pt x="24" y="0"/>
                </a:moveTo>
                <a:lnTo>
                  <a:pt x="636" y="786"/>
                </a:lnTo>
                <a:lnTo>
                  <a:pt x="612" y="804"/>
                </a:lnTo>
                <a:lnTo>
                  <a:pt x="0" y="18"/>
                </a:lnTo>
                <a:lnTo>
                  <a:pt x="24" y="0"/>
                </a:lnTo>
                <a:close/>
              </a:path>
            </a:pathLst>
          </a:custGeom>
          <a:solidFill>
            <a:srgbClr val="E7F4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70" name="Freeform 10"/>
          <p:cNvSpPr>
            <a:spLocks/>
          </p:cNvSpPr>
          <p:nvPr/>
        </p:nvSpPr>
        <p:spPr bwMode="auto">
          <a:xfrm>
            <a:off x="3983363" y="2905026"/>
            <a:ext cx="1660525" cy="1663700"/>
          </a:xfrm>
          <a:custGeom>
            <a:avLst/>
            <a:gdLst>
              <a:gd name="T0" fmla="*/ 1046 w 1046"/>
              <a:gd name="T1" fmla="*/ 524 h 1048"/>
              <a:gd name="T2" fmla="*/ 1044 w 1046"/>
              <a:gd name="T3" fmla="*/ 578 h 1048"/>
              <a:gd name="T4" fmla="*/ 1036 w 1046"/>
              <a:gd name="T5" fmla="*/ 630 h 1048"/>
              <a:gd name="T6" fmla="*/ 1024 w 1046"/>
              <a:gd name="T7" fmla="*/ 680 h 1048"/>
              <a:gd name="T8" fmla="*/ 1006 w 1046"/>
              <a:gd name="T9" fmla="*/ 728 h 1048"/>
              <a:gd name="T10" fmla="*/ 984 w 1046"/>
              <a:gd name="T11" fmla="*/ 774 h 1048"/>
              <a:gd name="T12" fmla="*/ 958 w 1046"/>
              <a:gd name="T13" fmla="*/ 816 h 1048"/>
              <a:gd name="T14" fmla="*/ 928 w 1046"/>
              <a:gd name="T15" fmla="*/ 856 h 1048"/>
              <a:gd name="T16" fmla="*/ 856 w 1046"/>
              <a:gd name="T17" fmla="*/ 928 h 1048"/>
              <a:gd name="T18" fmla="*/ 816 w 1046"/>
              <a:gd name="T19" fmla="*/ 958 h 1048"/>
              <a:gd name="T20" fmla="*/ 772 w 1046"/>
              <a:gd name="T21" fmla="*/ 984 h 1048"/>
              <a:gd name="T22" fmla="*/ 728 w 1046"/>
              <a:gd name="T23" fmla="*/ 1006 h 1048"/>
              <a:gd name="T24" fmla="*/ 680 w 1046"/>
              <a:gd name="T25" fmla="*/ 1024 h 1048"/>
              <a:gd name="T26" fmla="*/ 628 w 1046"/>
              <a:gd name="T27" fmla="*/ 1036 h 1048"/>
              <a:gd name="T28" fmla="*/ 576 w 1046"/>
              <a:gd name="T29" fmla="*/ 1044 h 1048"/>
              <a:gd name="T30" fmla="*/ 524 w 1046"/>
              <a:gd name="T31" fmla="*/ 1048 h 1048"/>
              <a:gd name="T32" fmla="*/ 496 w 1046"/>
              <a:gd name="T33" fmla="*/ 1046 h 1048"/>
              <a:gd name="T34" fmla="*/ 444 w 1046"/>
              <a:gd name="T35" fmla="*/ 1042 h 1048"/>
              <a:gd name="T36" fmla="*/ 392 w 1046"/>
              <a:gd name="T37" fmla="*/ 1030 h 1048"/>
              <a:gd name="T38" fmla="*/ 344 w 1046"/>
              <a:gd name="T39" fmla="*/ 1016 h 1048"/>
              <a:gd name="T40" fmla="*/ 296 w 1046"/>
              <a:gd name="T41" fmla="*/ 996 h 1048"/>
              <a:gd name="T42" fmla="*/ 252 w 1046"/>
              <a:gd name="T43" fmla="*/ 972 h 1048"/>
              <a:gd name="T44" fmla="*/ 210 w 1046"/>
              <a:gd name="T45" fmla="*/ 944 h 1048"/>
              <a:gd name="T46" fmla="*/ 154 w 1046"/>
              <a:gd name="T47" fmla="*/ 894 h 1048"/>
              <a:gd name="T48" fmla="*/ 104 w 1046"/>
              <a:gd name="T49" fmla="*/ 836 h 1048"/>
              <a:gd name="T50" fmla="*/ 76 w 1046"/>
              <a:gd name="T51" fmla="*/ 796 h 1048"/>
              <a:gd name="T52" fmla="*/ 52 w 1046"/>
              <a:gd name="T53" fmla="*/ 750 h 1048"/>
              <a:gd name="T54" fmla="*/ 32 w 1046"/>
              <a:gd name="T55" fmla="*/ 704 h 1048"/>
              <a:gd name="T56" fmla="*/ 16 w 1046"/>
              <a:gd name="T57" fmla="*/ 654 h 1048"/>
              <a:gd name="T58" fmla="*/ 6 w 1046"/>
              <a:gd name="T59" fmla="*/ 604 h 1048"/>
              <a:gd name="T60" fmla="*/ 0 w 1046"/>
              <a:gd name="T61" fmla="*/ 550 h 1048"/>
              <a:gd name="T62" fmla="*/ 0 w 1046"/>
              <a:gd name="T63" fmla="*/ 524 h 1048"/>
              <a:gd name="T64" fmla="*/ 2 w 1046"/>
              <a:gd name="T65" fmla="*/ 470 h 1048"/>
              <a:gd name="T66" fmla="*/ 10 w 1046"/>
              <a:gd name="T67" fmla="*/ 418 h 1048"/>
              <a:gd name="T68" fmla="*/ 24 w 1046"/>
              <a:gd name="T69" fmla="*/ 368 h 1048"/>
              <a:gd name="T70" fmla="*/ 42 w 1046"/>
              <a:gd name="T71" fmla="*/ 320 h 1048"/>
              <a:gd name="T72" fmla="*/ 64 w 1046"/>
              <a:gd name="T73" fmla="*/ 274 h 1048"/>
              <a:gd name="T74" fmla="*/ 90 w 1046"/>
              <a:gd name="T75" fmla="*/ 232 h 1048"/>
              <a:gd name="T76" fmla="*/ 120 w 1046"/>
              <a:gd name="T77" fmla="*/ 190 h 1048"/>
              <a:gd name="T78" fmla="*/ 190 w 1046"/>
              <a:gd name="T79" fmla="*/ 120 h 1048"/>
              <a:gd name="T80" fmla="*/ 230 w 1046"/>
              <a:gd name="T81" fmla="*/ 90 h 1048"/>
              <a:gd name="T82" fmla="*/ 274 w 1046"/>
              <a:gd name="T83" fmla="*/ 64 h 1048"/>
              <a:gd name="T84" fmla="*/ 320 w 1046"/>
              <a:gd name="T85" fmla="*/ 42 h 1048"/>
              <a:gd name="T86" fmla="*/ 368 w 1046"/>
              <a:gd name="T87" fmla="*/ 24 h 1048"/>
              <a:gd name="T88" fmla="*/ 418 w 1046"/>
              <a:gd name="T89" fmla="*/ 10 h 1048"/>
              <a:gd name="T90" fmla="*/ 470 w 1046"/>
              <a:gd name="T91" fmla="*/ 2 h 1048"/>
              <a:gd name="T92" fmla="*/ 524 w 1046"/>
              <a:gd name="T93" fmla="*/ 0 h 1048"/>
              <a:gd name="T94" fmla="*/ 550 w 1046"/>
              <a:gd name="T95" fmla="*/ 0 h 1048"/>
              <a:gd name="T96" fmla="*/ 604 w 1046"/>
              <a:gd name="T97" fmla="*/ 6 h 1048"/>
              <a:gd name="T98" fmla="*/ 654 w 1046"/>
              <a:gd name="T99" fmla="*/ 16 h 1048"/>
              <a:gd name="T100" fmla="*/ 704 w 1046"/>
              <a:gd name="T101" fmla="*/ 32 h 1048"/>
              <a:gd name="T102" fmla="*/ 750 w 1046"/>
              <a:gd name="T103" fmla="*/ 52 h 1048"/>
              <a:gd name="T104" fmla="*/ 794 w 1046"/>
              <a:gd name="T105" fmla="*/ 76 h 1048"/>
              <a:gd name="T106" fmla="*/ 836 w 1046"/>
              <a:gd name="T107" fmla="*/ 104 h 1048"/>
              <a:gd name="T108" fmla="*/ 894 w 1046"/>
              <a:gd name="T109" fmla="*/ 154 h 1048"/>
              <a:gd name="T110" fmla="*/ 942 w 1046"/>
              <a:gd name="T111" fmla="*/ 210 h 1048"/>
              <a:gd name="T112" fmla="*/ 972 w 1046"/>
              <a:gd name="T113" fmla="*/ 252 h 1048"/>
              <a:gd name="T114" fmla="*/ 996 w 1046"/>
              <a:gd name="T115" fmla="*/ 296 h 1048"/>
              <a:gd name="T116" fmla="*/ 1016 w 1046"/>
              <a:gd name="T117" fmla="*/ 344 h 1048"/>
              <a:gd name="T118" fmla="*/ 1030 w 1046"/>
              <a:gd name="T119" fmla="*/ 392 h 1048"/>
              <a:gd name="T120" fmla="*/ 1040 w 1046"/>
              <a:gd name="T121" fmla="*/ 444 h 1048"/>
              <a:gd name="T122" fmla="*/ 1046 w 1046"/>
              <a:gd name="T123" fmla="*/ 496 h 1048"/>
              <a:gd name="T124" fmla="*/ 1046 w 1046"/>
              <a:gd name="T125" fmla="*/ 524 h 1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46" h="1048">
                <a:moveTo>
                  <a:pt x="1046" y="524"/>
                </a:moveTo>
                <a:lnTo>
                  <a:pt x="1046" y="524"/>
                </a:lnTo>
                <a:lnTo>
                  <a:pt x="1046" y="550"/>
                </a:lnTo>
                <a:lnTo>
                  <a:pt x="1044" y="578"/>
                </a:lnTo>
                <a:lnTo>
                  <a:pt x="1040" y="604"/>
                </a:lnTo>
                <a:lnTo>
                  <a:pt x="1036" y="630"/>
                </a:lnTo>
                <a:lnTo>
                  <a:pt x="1030" y="654"/>
                </a:lnTo>
                <a:lnTo>
                  <a:pt x="1024" y="680"/>
                </a:lnTo>
                <a:lnTo>
                  <a:pt x="1016" y="704"/>
                </a:lnTo>
                <a:lnTo>
                  <a:pt x="1006" y="728"/>
                </a:lnTo>
                <a:lnTo>
                  <a:pt x="996" y="750"/>
                </a:lnTo>
                <a:lnTo>
                  <a:pt x="984" y="774"/>
                </a:lnTo>
                <a:lnTo>
                  <a:pt x="972" y="796"/>
                </a:lnTo>
                <a:lnTo>
                  <a:pt x="958" y="816"/>
                </a:lnTo>
                <a:lnTo>
                  <a:pt x="942" y="836"/>
                </a:lnTo>
                <a:lnTo>
                  <a:pt x="928" y="856"/>
                </a:lnTo>
                <a:lnTo>
                  <a:pt x="894" y="894"/>
                </a:lnTo>
                <a:lnTo>
                  <a:pt x="856" y="928"/>
                </a:lnTo>
                <a:lnTo>
                  <a:pt x="836" y="944"/>
                </a:lnTo>
                <a:lnTo>
                  <a:pt x="816" y="958"/>
                </a:lnTo>
                <a:lnTo>
                  <a:pt x="794" y="972"/>
                </a:lnTo>
                <a:lnTo>
                  <a:pt x="772" y="984"/>
                </a:lnTo>
                <a:lnTo>
                  <a:pt x="750" y="996"/>
                </a:lnTo>
                <a:lnTo>
                  <a:pt x="728" y="1006"/>
                </a:lnTo>
                <a:lnTo>
                  <a:pt x="704" y="1016"/>
                </a:lnTo>
                <a:lnTo>
                  <a:pt x="680" y="1024"/>
                </a:lnTo>
                <a:lnTo>
                  <a:pt x="654" y="1030"/>
                </a:lnTo>
                <a:lnTo>
                  <a:pt x="628" y="1036"/>
                </a:lnTo>
                <a:lnTo>
                  <a:pt x="604" y="1042"/>
                </a:lnTo>
                <a:lnTo>
                  <a:pt x="576" y="1044"/>
                </a:lnTo>
                <a:lnTo>
                  <a:pt x="550" y="1046"/>
                </a:lnTo>
                <a:lnTo>
                  <a:pt x="524" y="1048"/>
                </a:lnTo>
                <a:lnTo>
                  <a:pt x="524" y="1048"/>
                </a:lnTo>
                <a:lnTo>
                  <a:pt x="496" y="1046"/>
                </a:lnTo>
                <a:lnTo>
                  <a:pt x="470" y="1044"/>
                </a:lnTo>
                <a:lnTo>
                  <a:pt x="444" y="1042"/>
                </a:lnTo>
                <a:lnTo>
                  <a:pt x="418" y="1036"/>
                </a:lnTo>
                <a:lnTo>
                  <a:pt x="392" y="1030"/>
                </a:lnTo>
                <a:lnTo>
                  <a:pt x="368" y="1024"/>
                </a:lnTo>
                <a:lnTo>
                  <a:pt x="344" y="1016"/>
                </a:lnTo>
                <a:lnTo>
                  <a:pt x="320" y="1006"/>
                </a:lnTo>
                <a:lnTo>
                  <a:pt x="296" y="996"/>
                </a:lnTo>
                <a:lnTo>
                  <a:pt x="274" y="984"/>
                </a:lnTo>
                <a:lnTo>
                  <a:pt x="252" y="972"/>
                </a:lnTo>
                <a:lnTo>
                  <a:pt x="230" y="958"/>
                </a:lnTo>
                <a:lnTo>
                  <a:pt x="210" y="944"/>
                </a:lnTo>
                <a:lnTo>
                  <a:pt x="190" y="928"/>
                </a:lnTo>
                <a:lnTo>
                  <a:pt x="154" y="894"/>
                </a:lnTo>
                <a:lnTo>
                  <a:pt x="120" y="856"/>
                </a:lnTo>
                <a:lnTo>
                  <a:pt x="104" y="836"/>
                </a:lnTo>
                <a:lnTo>
                  <a:pt x="90" y="816"/>
                </a:lnTo>
                <a:lnTo>
                  <a:pt x="76" y="796"/>
                </a:lnTo>
                <a:lnTo>
                  <a:pt x="64" y="774"/>
                </a:lnTo>
                <a:lnTo>
                  <a:pt x="52" y="750"/>
                </a:lnTo>
                <a:lnTo>
                  <a:pt x="42" y="728"/>
                </a:lnTo>
                <a:lnTo>
                  <a:pt x="32" y="704"/>
                </a:lnTo>
                <a:lnTo>
                  <a:pt x="24" y="680"/>
                </a:lnTo>
                <a:lnTo>
                  <a:pt x="16" y="654"/>
                </a:lnTo>
                <a:lnTo>
                  <a:pt x="10" y="630"/>
                </a:lnTo>
                <a:lnTo>
                  <a:pt x="6" y="604"/>
                </a:lnTo>
                <a:lnTo>
                  <a:pt x="2" y="578"/>
                </a:lnTo>
                <a:lnTo>
                  <a:pt x="0" y="550"/>
                </a:lnTo>
                <a:lnTo>
                  <a:pt x="0" y="524"/>
                </a:lnTo>
                <a:lnTo>
                  <a:pt x="0" y="524"/>
                </a:lnTo>
                <a:lnTo>
                  <a:pt x="0" y="496"/>
                </a:lnTo>
                <a:lnTo>
                  <a:pt x="2" y="470"/>
                </a:lnTo>
                <a:lnTo>
                  <a:pt x="6" y="444"/>
                </a:lnTo>
                <a:lnTo>
                  <a:pt x="10" y="418"/>
                </a:lnTo>
                <a:lnTo>
                  <a:pt x="16" y="392"/>
                </a:lnTo>
                <a:lnTo>
                  <a:pt x="24" y="368"/>
                </a:lnTo>
                <a:lnTo>
                  <a:pt x="32" y="344"/>
                </a:lnTo>
                <a:lnTo>
                  <a:pt x="42" y="320"/>
                </a:lnTo>
                <a:lnTo>
                  <a:pt x="52" y="296"/>
                </a:lnTo>
                <a:lnTo>
                  <a:pt x="64" y="274"/>
                </a:lnTo>
                <a:lnTo>
                  <a:pt x="76" y="252"/>
                </a:lnTo>
                <a:lnTo>
                  <a:pt x="90" y="232"/>
                </a:lnTo>
                <a:lnTo>
                  <a:pt x="104" y="210"/>
                </a:lnTo>
                <a:lnTo>
                  <a:pt x="120" y="190"/>
                </a:lnTo>
                <a:lnTo>
                  <a:pt x="154" y="154"/>
                </a:lnTo>
                <a:lnTo>
                  <a:pt x="190" y="120"/>
                </a:lnTo>
                <a:lnTo>
                  <a:pt x="210" y="104"/>
                </a:lnTo>
                <a:lnTo>
                  <a:pt x="230" y="90"/>
                </a:lnTo>
                <a:lnTo>
                  <a:pt x="252" y="76"/>
                </a:lnTo>
                <a:lnTo>
                  <a:pt x="274" y="64"/>
                </a:lnTo>
                <a:lnTo>
                  <a:pt x="296" y="52"/>
                </a:lnTo>
                <a:lnTo>
                  <a:pt x="320" y="42"/>
                </a:lnTo>
                <a:lnTo>
                  <a:pt x="344" y="32"/>
                </a:lnTo>
                <a:lnTo>
                  <a:pt x="368" y="24"/>
                </a:lnTo>
                <a:lnTo>
                  <a:pt x="392" y="16"/>
                </a:lnTo>
                <a:lnTo>
                  <a:pt x="418" y="10"/>
                </a:lnTo>
                <a:lnTo>
                  <a:pt x="444" y="6"/>
                </a:lnTo>
                <a:lnTo>
                  <a:pt x="470" y="2"/>
                </a:lnTo>
                <a:lnTo>
                  <a:pt x="496" y="0"/>
                </a:lnTo>
                <a:lnTo>
                  <a:pt x="524" y="0"/>
                </a:lnTo>
                <a:lnTo>
                  <a:pt x="524" y="0"/>
                </a:lnTo>
                <a:lnTo>
                  <a:pt x="550" y="0"/>
                </a:lnTo>
                <a:lnTo>
                  <a:pt x="576" y="2"/>
                </a:lnTo>
                <a:lnTo>
                  <a:pt x="604" y="6"/>
                </a:lnTo>
                <a:lnTo>
                  <a:pt x="628" y="10"/>
                </a:lnTo>
                <a:lnTo>
                  <a:pt x="654" y="16"/>
                </a:lnTo>
                <a:lnTo>
                  <a:pt x="680" y="24"/>
                </a:lnTo>
                <a:lnTo>
                  <a:pt x="704" y="32"/>
                </a:lnTo>
                <a:lnTo>
                  <a:pt x="728" y="42"/>
                </a:lnTo>
                <a:lnTo>
                  <a:pt x="750" y="52"/>
                </a:lnTo>
                <a:lnTo>
                  <a:pt x="772" y="64"/>
                </a:lnTo>
                <a:lnTo>
                  <a:pt x="794" y="76"/>
                </a:lnTo>
                <a:lnTo>
                  <a:pt x="816" y="90"/>
                </a:lnTo>
                <a:lnTo>
                  <a:pt x="836" y="104"/>
                </a:lnTo>
                <a:lnTo>
                  <a:pt x="856" y="120"/>
                </a:lnTo>
                <a:lnTo>
                  <a:pt x="894" y="154"/>
                </a:lnTo>
                <a:lnTo>
                  <a:pt x="928" y="190"/>
                </a:lnTo>
                <a:lnTo>
                  <a:pt x="942" y="210"/>
                </a:lnTo>
                <a:lnTo>
                  <a:pt x="958" y="232"/>
                </a:lnTo>
                <a:lnTo>
                  <a:pt x="972" y="252"/>
                </a:lnTo>
                <a:lnTo>
                  <a:pt x="984" y="274"/>
                </a:lnTo>
                <a:lnTo>
                  <a:pt x="996" y="296"/>
                </a:lnTo>
                <a:lnTo>
                  <a:pt x="1006" y="320"/>
                </a:lnTo>
                <a:lnTo>
                  <a:pt x="1016" y="344"/>
                </a:lnTo>
                <a:lnTo>
                  <a:pt x="1024" y="368"/>
                </a:lnTo>
                <a:lnTo>
                  <a:pt x="1030" y="392"/>
                </a:lnTo>
                <a:lnTo>
                  <a:pt x="1036" y="418"/>
                </a:lnTo>
                <a:lnTo>
                  <a:pt x="1040" y="444"/>
                </a:lnTo>
                <a:lnTo>
                  <a:pt x="1044" y="470"/>
                </a:lnTo>
                <a:lnTo>
                  <a:pt x="1046" y="496"/>
                </a:lnTo>
                <a:lnTo>
                  <a:pt x="1046" y="524"/>
                </a:lnTo>
                <a:lnTo>
                  <a:pt x="1046" y="524"/>
                </a:lnTo>
                <a:close/>
              </a:path>
            </a:pathLst>
          </a:custGeom>
          <a:ln>
            <a:noFill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71" name="Freeform 11"/>
          <p:cNvSpPr>
            <a:spLocks noEditPoints="1"/>
          </p:cNvSpPr>
          <p:nvPr/>
        </p:nvSpPr>
        <p:spPr bwMode="auto">
          <a:xfrm>
            <a:off x="4300863" y="3254276"/>
            <a:ext cx="1028700" cy="965200"/>
          </a:xfrm>
          <a:custGeom>
            <a:avLst/>
            <a:gdLst>
              <a:gd name="T0" fmla="*/ 80 w 648"/>
              <a:gd name="T1" fmla="*/ 0 h 608"/>
              <a:gd name="T2" fmla="*/ 80 w 648"/>
              <a:gd name="T3" fmla="*/ 0 h 608"/>
              <a:gd name="T4" fmla="*/ 64 w 648"/>
              <a:gd name="T5" fmla="*/ 2 h 608"/>
              <a:gd name="T6" fmla="*/ 48 w 648"/>
              <a:gd name="T7" fmla="*/ 6 h 608"/>
              <a:gd name="T8" fmla="*/ 36 w 648"/>
              <a:gd name="T9" fmla="*/ 14 h 608"/>
              <a:gd name="T10" fmla="*/ 24 w 648"/>
              <a:gd name="T11" fmla="*/ 24 h 608"/>
              <a:gd name="T12" fmla="*/ 14 w 648"/>
              <a:gd name="T13" fmla="*/ 36 h 608"/>
              <a:gd name="T14" fmla="*/ 6 w 648"/>
              <a:gd name="T15" fmla="*/ 50 h 608"/>
              <a:gd name="T16" fmla="*/ 2 w 648"/>
              <a:gd name="T17" fmla="*/ 64 h 608"/>
              <a:gd name="T18" fmla="*/ 0 w 648"/>
              <a:gd name="T19" fmla="*/ 80 h 608"/>
              <a:gd name="T20" fmla="*/ 0 w 648"/>
              <a:gd name="T21" fmla="*/ 404 h 608"/>
              <a:gd name="T22" fmla="*/ 0 w 648"/>
              <a:gd name="T23" fmla="*/ 404 h 608"/>
              <a:gd name="T24" fmla="*/ 2 w 648"/>
              <a:gd name="T25" fmla="*/ 422 h 608"/>
              <a:gd name="T26" fmla="*/ 6 w 648"/>
              <a:gd name="T27" fmla="*/ 436 h 608"/>
              <a:gd name="T28" fmla="*/ 14 w 648"/>
              <a:gd name="T29" fmla="*/ 450 h 608"/>
              <a:gd name="T30" fmla="*/ 24 w 648"/>
              <a:gd name="T31" fmla="*/ 462 h 608"/>
              <a:gd name="T32" fmla="*/ 36 w 648"/>
              <a:gd name="T33" fmla="*/ 472 h 608"/>
              <a:gd name="T34" fmla="*/ 48 w 648"/>
              <a:gd name="T35" fmla="*/ 480 h 608"/>
              <a:gd name="T36" fmla="*/ 64 w 648"/>
              <a:gd name="T37" fmla="*/ 484 h 608"/>
              <a:gd name="T38" fmla="*/ 80 w 648"/>
              <a:gd name="T39" fmla="*/ 486 h 608"/>
              <a:gd name="T40" fmla="*/ 134 w 648"/>
              <a:gd name="T41" fmla="*/ 486 h 608"/>
              <a:gd name="T42" fmla="*/ 80 w 648"/>
              <a:gd name="T43" fmla="*/ 566 h 608"/>
              <a:gd name="T44" fmla="*/ 120 w 648"/>
              <a:gd name="T45" fmla="*/ 608 h 608"/>
              <a:gd name="T46" fmla="*/ 282 w 648"/>
              <a:gd name="T47" fmla="*/ 486 h 608"/>
              <a:gd name="T48" fmla="*/ 282 w 648"/>
              <a:gd name="T49" fmla="*/ 526 h 608"/>
              <a:gd name="T50" fmla="*/ 364 w 648"/>
              <a:gd name="T51" fmla="*/ 526 h 608"/>
              <a:gd name="T52" fmla="*/ 364 w 648"/>
              <a:gd name="T53" fmla="*/ 486 h 608"/>
              <a:gd name="T54" fmla="*/ 364 w 648"/>
              <a:gd name="T55" fmla="*/ 486 h 608"/>
              <a:gd name="T56" fmla="*/ 526 w 648"/>
              <a:gd name="T57" fmla="*/ 608 h 608"/>
              <a:gd name="T58" fmla="*/ 566 w 648"/>
              <a:gd name="T59" fmla="*/ 566 h 608"/>
              <a:gd name="T60" fmla="*/ 512 w 648"/>
              <a:gd name="T61" fmla="*/ 486 h 608"/>
              <a:gd name="T62" fmla="*/ 566 w 648"/>
              <a:gd name="T63" fmla="*/ 486 h 608"/>
              <a:gd name="T64" fmla="*/ 566 w 648"/>
              <a:gd name="T65" fmla="*/ 486 h 608"/>
              <a:gd name="T66" fmla="*/ 582 w 648"/>
              <a:gd name="T67" fmla="*/ 484 h 608"/>
              <a:gd name="T68" fmla="*/ 598 w 648"/>
              <a:gd name="T69" fmla="*/ 480 h 608"/>
              <a:gd name="T70" fmla="*/ 612 w 648"/>
              <a:gd name="T71" fmla="*/ 472 h 608"/>
              <a:gd name="T72" fmla="*/ 624 w 648"/>
              <a:gd name="T73" fmla="*/ 462 h 608"/>
              <a:gd name="T74" fmla="*/ 634 w 648"/>
              <a:gd name="T75" fmla="*/ 450 h 608"/>
              <a:gd name="T76" fmla="*/ 642 w 648"/>
              <a:gd name="T77" fmla="*/ 436 h 608"/>
              <a:gd name="T78" fmla="*/ 646 w 648"/>
              <a:gd name="T79" fmla="*/ 422 h 608"/>
              <a:gd name="T80" fmla="*/ 648 w 648"/>
              <a:gd name="T81" fmla="*/ 404 h 608"/>
              <a:gd name="T82" fmla="*/ 648 w 648"/>
              <a:gd name="T83" fmla="*/ 80 h 608"/>
              <a:gd name="T84" fmla="*/ 648 w 648"/>
              <a:gd name="T85" fmla="*/ 80 h 608"/>
              <a:gd name="T86" fmla="*/ 646 w 648"/>
              <a:gd name="T87" fmla="*/ 64 h 608"/>
              <a:gd name="T88" fmla="*/ 642 w 648"/>
              <a:gd name="T89" fmla="*/ 50 h 608"/>
              <a:gd name="T90" fmla="*/ 634 w 648"/>
              <a:gd name="T91" fmla="*/ 36 h 608"/>
              <a:gd name="T92" fmla="*/ 624 w 648"/>
              <a:gd name="T93" fmla="*/ 24 h 608"/>
              <a:gd name="T94" fmla="*/ 612 w 648"/>
              <a:gd name="T95" fmla="*/ 14 h 608"/>
              <a:gd name="T96" fmla="*/ 598 w 648"/>
              <a:gd name="T97" fmla="*/ 6 h 608"/>
              <a:gd name="T98" fmla="*/ 582 w 648"/>
              <a:gd name="T99" fmla="*/ 2 h 608"/>
              <a:gd name="T100" fmla="*/ 566 w 648"/>
              <a:gd name="T101" fmla="*/ 0 h 608"/>
              <a:gd name="T102" fmla="*/ 80 w 648"/>
              <a:gd name="T103" fmla="*/ 0 h 608"/>
              <a:gd name="T104" fmla="*/ 566 w 648"/>
              <a:gd name="T105" fmla="*/ 80 h 608"/>
              <a:gd name="T106" fmla="*/ 566 w 648"/>
              <a:gd name="T107" fmla="*/ 404 h 608"/>
              <a:gd name="T108" fmla="*/ 80 w 648"/>
              <a:gd name="T109" fmla="*/ 404 h 608"/>
              <a:gd name="T110" fmla="*/ 80 w 648"/>
              <a:gd name="T111" fmla="*/ 80 h 608"/>
              <a:gd name="T112" fmla="*/ 566 w 648"/>
              <a:gd name="T113" fmla="*/ 80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48" h="608">
                <a:moveTo>
                  <a:pt x="80" y="0"/>
                </a:moveTo>
                <a:lnTo>
                  <a:pt x="80" y="0"/>
                </a:lnTo>
                <a:lnTo>
                  <a:pt x="64" y="2"/>
                </a:lnTo>
                <a:lnTo>
                  <a:pt x="48" y="6"/>
                </a:lnTo>
                <a:lnTo>
                  <a:pt x="36" y="14"/>
                </a:lnTo>
                <a:lnTo>
                  <a:pt x="24" y="24"/>
                </a:lnTo>
                <a:lnTo>
                  <a:pt x="14" y="36"/>
                </a:lnTo>
                <a:lnTo>
                  <a:pt x="6" y="50"/>
                </a:lnTo>
                <a:lnTo>
                  <a:pt x="2" y="64"/>
                </a:lnTo>
                <a:lnTo>
                  <a:pt x="0" y="80"/>
                </a:lnTo>
                <a:lnTo>
                  <a:pt x="0" y="404"/>
                </a:lnTo>
                <a:lnTo>
                  <a:pt x="0" y="404"/>
                </a:lnTo>
                <a:lnTo>
                  <a:pt x="2" y="422"/>
                </a:lnTo>
                <a:lnTo>
                  <a:pt x="6" y="436"/>
                </a:lnTo>
                <a:lnTo>
                  <a:pt x="14" y="450"/>
                </a:lnTo>
                <a:lnTo>
                  <a:pt x="24" y="462"/>
                </a:lnTo>
                <a:lnTo>
                  <a:pt x="36" y="472"/>
                </a:lnTo>
                <a:lnTo>
                  <a:pt x="48" y="480"/>
                </a:lnTo>
                <a:lnTo>
                  <a:pt x="64" y="484"/>
                </a:lnTo>
                <a:lnTo>
                  <a:pt x="80" y="486"/>
                </a:lnTo>
                <a:lnTo>
                  <a:pt x="134" y="486"/>
                </a:lnTo>
                <a:lnTo>
                  <a:pt x="80" y="566"/>
                </a:lnTo>
                <a:lnTo>
                  <a:pt x="120" y="608"/>
                </a:lnTo>
                <a:lnTo>
                  <a:pt x="282" y="486"/>
                </a:lnTo>
                <a:lnTo>
                  <a:pt x="282" y="526"/>
                </a:lnTo>
                <a:lnTo>
                  <a:pt x="364" y="526"/>
                </a:lnTo>
                <a:lnTo>
                  <a:pt x="364" y="486"/>
                </a:lnTo>
                <a:lnTo>
                  <a:pt x="364" y="486"/>
                </a:lnTo>
                <a:lnTo>
                  <a:pt x="526" y="608"/>
                </a:lnTo>
                <a:lnTo>
                  <a:pt x="566" y="566"/>
                </a:lnTo>
                <a:lnTo>
                  <a:pt x="512" y="486"/>
                </a:lnTo>
                <a:lnTo>
                  <a:pt x="566" y="486"/>
                </a:lnTo>
                <a:lnTo>
                  <a:pt x="566" y="486"/>
                </a:lnTo>
                <a:lnTo>
                  <a:pt x="582" y="484"/>
                </a:lnTo>
                <a:lnTo>
                  <a:pt x="598" y="480"/>
                </a:lnTo>
                <a:lnTo>
                  <a:pt x="612" y="472"/>
                </a:lnTo>
                <a:lnTo>
                  <a:pt x="624" y="462"/>
                </a:lnTo>
                <a:lnTo>
                  <a:pt x="634" y="450"/>
                </a:lnTo>
                <a:lnTo>
                  <a:pt x="642" y="436"/>
                </a:lnTo>
                <a:lnTo>
                  <a:pt x="646" y="422"/>
                </a:lnTo>
                <a:lnTo>
                  <a:pt x="648" y="404"/>
                </a:lnTo>
                <a:lnTo>
                  <a:pt x="648" y="80"/>
                </a:lnTo>
                <a:lnTo>
                  <a:pt x="648" y="80"/>
                </a:lnTo>
                <a:lnTo>
                  <a:pt x="646" y="64"/>
                </a:lnTo>
                <a:lnTo>
                  <a:pt x="642" y="50"/>
                </a:lnTo>
                <a:lnTo>
                  <a:pt x="634" y="36"/>
                </a:lnTo>
                <a:lnTo>
                  <a:pt x="624" y="24"/>
                </a:lnTo>
                <a:lnTo>
                  <a:pt x="612" y="14"/>
                </a:lnTo>
                <a:lnTo>
                  <a:pt x="598" y="6"/>
                </a:lnTo>
                <a:lnTo>
                  <a:pt x="582" y="2"/>
                </a:lnTo>
                <a:lnTo>
                  <a:pt x="566" y="0"/>
                </a:lnTo>
                <a:lnTo>
                  <a:pt x="80" y="0"/>
                </a:lnTo>
                <a:close/>
                <a:moveTo>
                  <a:pt x="566" y="80"/>
                </a:moveTo>
                <a:lnTo>
                  <a:pt x="566" y="404"/>
                </a:lnTo>
                <a:lnTo>
                  <a:pt x="80" y="404"/>
                </a:lnTo>
                <a:lnTo>
                  <a:pt x="80" y="80"/>
                </a:lnTo>
                <a:lnTo>
                  <a:pt x="566" y="8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innerShdw blurRad="12700" dist="38100" dir="13500000">
              <a:prstClr val="black">
                <a:alpha val="8000"/>
              </a:prstClr>
            </a:inn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72" name="Freeform 12"/>
          <p:cNvSpPr>
            <a:spLocks/>
          </p:cNvSpPr>
          <p:nvPr/>
        </p:nvSpPr>
        <p:spPr bwMode="auto">
          <a:xfrm>
            <a:off x="4491363" y="3447951"/>
            <a:ext cx="581025" cy="384175"/>
          </a:xfrm>
          <a:custGeom>
            <a:avLst/>
            <a:gdLst>
              <a:gd name="T0" fmla="*/ 162 w 366"/>
              <a:gd name="T1" fmla="*/ 0 h 242"/>
              <a:gd name="T2" fmla="*/ 244 w 366"/>
              <a:gd name="T3" fmla="*/ 80 h 242"/>
              <a:gd name="T4" fmla="*/ 162 w 366"/>
              <a:gd name="T5" fmla="*/ 162 h 242"/>
              <a:gd name="T6" fmla="*/ 82 w 366"/>
              <a:gd name="T7" fmla="*/ 80 h 242"/>
              <a:gd name="T8" fmla="*/ 0 w 366"/>
              <a:gd name="T9" fmla="*/ 80 h 242"/>
              <a:gd name="T10" fmla="*/ 162 w 366"/>
              <a:gd name="T11" fmla="*/ 242 h 242"/>
              <a:gd name="T12" fmla="*/ 284 w 366"/>
              <a:gd name="T13" fmla="*/ 120 h 242"/>
              <a:gd name="T14" fmla="*/ 366 w 366"/>
              <a:gd name="T15" fmla="*/ 202 h 242"/>
              <a:gd name="T16" fmla="*/ 366 w 366"/>
              <a:gd name="T17" fmla="*/ 0 h 242"/>
              <a:gd name="T18" fmla="*/ 162 w 366"/>
              <a:gd name="T19" fmla="*/ 0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6" h="242">
                <a:moveTo>
                  <a:pt x="162" y="0"/>
                </a:moveTo>
                <a:lnTo>
                  <a:pt x="244" y="80"/>
                </a:lnTo>
                <a:lnTo>
                  <a:pt x="162" y="162"/>
                </a:lnTo>
                <a:lnTo>
                  <a:pt x="82" y="80"/>
                </a:lnTo>
                <a:lnTo>
                  <a:pt x="0" y="80"/>
                </a:lnTo>
                <a:lnTo>
                  <a:pt x="162" y="242"/>
                </a:lnTo>
                <a:lnTo>
                  <a:pt x="284" y="120"/>
                </a:lnTo>
                <a:lnTo>
                  <a:pt x="366" y="202"/>
                </a:lnTo>
                <a:lnTo>
                  <a:pt x="366" y="0"/>
                </a:lnTo>
                <a:lnTo>
                  <a:pt x="1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innerShdw blurRad="12700" dist="38100" dir="13500000">
              <a:prstClr val="black">
                <a:alpha val="8000"/>
              </a:prstClr>
            </a:inn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73" name="Freeform 13"/>
          <p:cNvSpPr>
            <a:spLocks/>
          </p:cNvSpPr>
          <p:nvPr/>
        </p:nvSpPr>
        <p:spPr bwMode="auto">
          <a:xfrm>
            <a:off x="2326013" y="3152676"/>
            <a:ext cx="1165225" cy="1165225"/>
          </a:xfrm>
          <a:custGeom>
            <a:avLst/>
            <a:gdLst>
              <a:gd name="T0" fmla="*/ 734 w 734"/>
              <a:gd name="T1" fmla="*/ 368 h 734"/>
              <a:gd name="T2" fmla="*/ 726 w 734"/>
              <a:gd name="T3" fmla="*/ 442 h 734"/>
              <a:gd name="T4" fmla="*/ 704 w 734"/>
              <a:gd name="T5" fmla="*/ 510 h 734"/>
              <a:gd name="T6" fmla="*/ 672 w 734"/>
              <a:gd name="T7" fmla="*/ 572 h 734"/>
              <a:gd name="T8" fmla="*/ 626 w 734"/>
              <a:gd name="T9" fmla="*/ 628 h 734"/>
              <a:gd name="T10" fmla="*/ 572 w 734"/>
              <a:gd name="T11" fmla="*/ 672 h 734"/>
              <a:gd name="T12" fmla="*/ 510 w 734"/>
              <a:gd name="T13" fmla="*/ 706 h 734"/>
              <a:gd name="T14" fmla="*/ 440 w 734"/>
              <a:gd name="T15" fmla="*/ 728 h 734"/>
              <a:gd name="T16" fmla="*/ 366 w 734"/>
              <a:gd name="T17" fmla="*/ 734 h 734"/>
              <a:gd name="T18" fmla="*/ 330 w 734"/>
              <a:gd name="T19" fmla="*/ 732 h 734"/>
              <a:gd name="T20" fmla="*/ 258 w 734"/>
              <a:gd name="T21" fmla="*/ 718 h 734"/>
              <a:gd name="T22" fmla="*/ 192 w 734"/>
              <a:gd name="T23" fmla="*/ 690 h 734"/>
              <a:gd name="T24" fmla="*/ 134 w 734"/>
              <a:gd name="T25" fmla="*/ 650 h 734"/>
              <a:gd name="T26" fmla="*/ 84 w 734"/>
              <a:gd name="T27" fmla="*/ 602 h 734"/>
              <a:gd name="T28" fmla="*/ 44 w 734"/>
              <a:gd name="T29" fmla="*/ 542 h 734"/>
              <a:gd name="T30" fmla="*/ 16 w 734"/>
              <a:gd name="T31" fmla="*/ 476 h 734"/>
              <a:gd name="T32" fmla="*/ 2 w 734"/>
              <a:gd name="T33" fmla="*/ 406 h 734"/>
              <a:gd name="T34" fmla="*/ 0 w 734"/>
              <a:gd name="T35" fmla="*/ 368 h 734"/>
              <a:gd name="T36" fmla="*/ 8 w 734"/>
              <a:gd name="T37" fmla="*/ 294 h 734"/>
              <a:gd name="T38" fmla="*/ 30 w 734"/>
              <a:gd name="T39" fmla="*/ 224 h 734"/>
              <a:gd name="T40" fmla="*/ 62 w 734"/>
              <a:gd name="T41" fmla="*/ 162 h 734"/>
              <a:gd name="T42" fmla="*/ 108 w 734"/>
              <a:gd name="T43" fmla="*/ 108 h 734"/>
              <a:gd name="T44" fmla="*/ 162 w 734"/>
              <a:gd name="T45" fmla="*/ 64 h 734"/>
              <a:gd name="T46" fmla="*/ 224 w 734"/>
              <a:gd name="T47" fmla="*/ 30 h 734"/>
              <a:gd name="T48" fmla="*/ 294 w 734"/>
              <a:gd name="T49" fmla="*/ 8 h 734"/>
              <a:gd name="T50" fmla="*/ 366 w 734"/>
              <a:gd name="T51" fmla="*/ 0 h 734"/>
              <a:gd name="T52" fmla="*/ 404 w 734"/>
              <a:gd name="T53" fmla="*/ 2 h 734"/>
              <a:gd name="T54" fmla="*/ 476 w 734"/>
              <a:gd name="T55" fmla="*/ 18 h 734"/>
              <a:gd name="T56" fmla="*/ 542 w 734"/>
              <a:gd name="T57" fmla="*/ 46 h 734"/>
              <a:gd name="T58" fmla="*/ 600 w 734"/>
              <a:gd name="T59" fmla="*/ 84 h 734"/>
              <a:gd name="T60" fmla="*/ 650 w 734"/>
              <a:gd name="T61" fmla="*/ 134 h 734"/>
              <a:gd name="T62" fmla="*/ 690 w 734"/>
              <a:gd name="T63" fmla="*/ 192 h 734"/>
              <a:gd name="T64" fmla="*/ 718 w 734"/>
              <a:gd name="T65" fmla="*/ 258 h 734"/>
              <a:gd name="T66" fmla="*/ 732 w 734"/>
              <a:gd name="T67" fmla="*/ 330 h 734"/>
              <a:gd name="T68" fmla="*/ 734 w 734"/>
              <a:gd name="T69" fmla="*/ 368 h 7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34" h="734">
                <a:moveTo>
                  <a:pt x="734" y="368"/>
                </a:moveTo>
                <a:lnTo>
                  <a:pt x="734" y="368"/>
                </a:lnTo>
                <a:lnTo>
                  <a:pt x="732" y="406"/>
                </a:lnTo>
                <a:lnTo>
                  <a:pt x="726" y="442"/>
                </a:lnTo>
                <a:lnTo>
                  <a:pt x="718" y="476"/>
                </a:lnTo>
                <a:lnTo>
                  <a:pt x="704" y="510"/>
                </a:lnTo>
                <a:lnTo>
                  <a:pt x="690" y="542"/>
                </a:lnTo>
                <a:lnTo>
                  <a:pt x="672" y="572"/>
                </a:lnTo>
                <a:lnTo>
                  <a:pt x="650" y="602"/>
                </a:lnTo>
                <a:lnTo>
                  <a:pt x="626" y="628"/>
                </a:lnTo>
                <a:lnTo>
                  <a:pt x="600" y="650"/>
                </a:lnTo>
                <a:lnTo>
                  <a:pt x="572" y="672"/>
                </a:lnTo>
                <a:lnTo>
                  <a:pt x="542" y="690"/>
                </a:lnTo>
                <a:lnTo>
                  <a:pt x="510" y="706"/>
                </a:lnTo>
                <a:lnTo>
                  <a:pt x="476" y="718"/>
                </a:lnTo>
                <a:lnTo>
                  <a:pt x="440" y="728"/>
                </a:lnTo>
                <a:lnTo>
                  <a:pt x="404" y="732"/>
                </a:lnTo>
                <a:lnTo>
                  <a:pt x="366" y="734"/>
                </a:lnTo>
                <a:lnTo>
                  <a:pt x="366" y="734"/>
                </a:lnTo>
                <a:lnTo>
                  <a:pt x="330" y="732"/>
                </a:lnTo>
                <a:lnTo>
                  <a:pt x="294" y="728"/>
                </a:lnTo>
                <a:lnTo>
                  <a:pt x="258" y="718"/>
                </a:lnTo>
                <a:lnTo>
                  <a:pt x="224" y="706"/>
                </a:lnTo>
                <a:lnTo>
                  <a:pt x="192" y="690"/>
                </a:lnTo>
                <a:lnTo>
                  <a:pt x="162" y="672"/>
                </a:lnTo>
                <a:lnTo>
                  <a:pt x="134" y="650"/>
                </a:lnTo>
                <a:lnTo>
                  <a:pt x="108" y="628"/>
                </a:lnTo>
                <a:lnTo>
                  <a:pt x="84" y="602"/>
                </a:lnTo>
                <a:lnTo>
                  <a:pt x="62" y="572"/>
                </a:lnTo>
                <a:lnTo>
                  <a:pt x="44" y="542"/>
                </a:lnTo>
                <a:lnTo>
                  <a:pt x="30" y="510"/>
                </a:lnTo>
                <a:lnTo>
                  <a:pt x="16" y="476"/>
                </a:lnTo>
                <a:lnTo>
                  <a:pt x="8" y="442"/>
                </a:lnTo>
                <a:lnTo>
                  <a:pt x="2" y="406"/>
                </a:lnTo>
                <a:lnTo>
                  <a:pt x="0" y="368"/>
                </a:lnTo>
                <a:lnTo>
                  <a:pt x="0" y="368"/>
                </a:lnTo>
                <a:lnTo>
                  <a:pt x="2" y="330"/>
                </a:lnTo>
                <a:lnTo>
                  <a:pt x="8" y="294"/>
                </a:lnTo>
                <a:lnTo>
                  <a:pt x="16" y="258"/>
                </a:lnTo>
                <a:lnTo>
                  <a:pt x="30" y="224"/>
                </a:lnTo>
                <a:lnTo>
                  <a:pt x="44" y="192"/>
                </a:lnTo>
                <a:lnTo>
                  <a:pt x="62" y="162"/>
                </a:lnTo>
                <a:lnTo>
                  <a:pt x="84" y="134"/>
                </a:lnTo>
                <a:lnTo>
                  <a:pt x="108" y="108"/>
                </a:lnTo>
                <a:lnTo>
                  <a:pt x="134" y="84"/>
                </a:lnTo>
                <a:lnTo>
                  <a:pt x="162" y="64"/>
                </a:lnTo>
                <a:lnTo>
                  <a:pt x="192" y="46"/>
                </a:lnTo>
                <a:lnTo>
                  <a:pt x="224" y="30"/>
                </a:lnTo>
                <a:lnTo>
                  <a:pt x="258" y="18"/>
                </a:lnTo>
                <a:lnTo>
                  <a:pt x="294" y="8"/>
                </a:lnTo>
                <a:lnTo>
                  <a:pt x="330" y="2"/>
                </a:lnTo>
                <a:lnTo>
                  <a:pt x="366" y="0"/>
                </a:lnTo>
                <a:lnTo>
                  <a:pt x="366" y="0"/>
                </a:lnTo>
                <a:lnTo>
                  <a:pt x="404" y="2"/>
                </a:lnTo>
                <a:lnTo>
                  <a:pt x="440" y="8"/>
                </a:lnTo>
                <a:lnTo>
                  <a:pt x="476" y="18"/>
                </a:lnTo>
                <a:lnTo>
                  <a:pt x="510" y="30"/>
                </a:lnTo>
                <a:lnTo>
                  <a:pt x="542" y="46"/>
                </a:lnTo>
                <a:lnTo>
                  <a:pt x="572" y="64"/>
                </a:lnTo>
                <a:lnTo>
                  <a:pt x="600" y="84"/>
                </a:lnTo>
                <a:lnTo>
                  <a:pt x="626" y="108"/>
                </a:lnTo>
                <a:lnTo>
                  <a:pt x="650" y="134"/>
                </a:lnTo>
                <a:lnTo>
                  <a:pt x="672" y="162"/>
                </a:lnTo>
                <a:lnTo>
                  <a:pt x="690" y="192"/>
                </a:lnTo>
                <a:lnTo>
                  <a:pt x="704" y="224"/>
                </a:lnTo>
                <a:lnTo>
                  <a:pt x="718" y="258"/>
                </a:lnTo>
                <a:lnTo>
                  <a:pt x="726" y="294"/>
                </a:lnTo>
                <a:lnTo>
                  <a:pt x="732" y="330"/>
                </a:lnTo>
                <a:lnTo>
                  <a:pt x="734" y="368"/>
                </a:lnTo>
                <a:lnTo>
                  <a:pt x="734" y="368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grpSp>
        <p:nvGrpSpPr>
          <p:cNvPr id="74" name="그룹 73"/>
          <p:cNvGrpSpPr/>
          <p:nvPr/>
        </p:nvGrpSpPr>
        <p:grpSpPr>
          <a:xfrm>
            <a:off x="2570488" y="3403501"/>
            <a:ext cx="676275" cy="663575"/>
            <a:chOff x="2578100" y="3736975"/>
            <a:chExt cx="676275" cy="663575"/>
          </a:xfrm>
        </p:grpSpPr>
        <p:sp>
          <p:nvSpPr>
            <p:cNvPr id="75" name="Freeform 14"/>
            <p:cNvSpPr>
              <a:spLocks/>
            </p:cNvSpPr>
            <p:nvPr/>
          </p:nvSpPr>
          <p:spPr bwMode="auto">
            <a:xfrm>
              <a:off x="2784475" y="3736975"/>
              <a:ext cx="469900" cy="663575"/>
            </a:xfrm>
            <a:custGeom>
              <a:avLst/>
              <a:gdLst>
                <a:gd name="T0" fmla="*/ 296 w 296"/>
                <a:gd name="T1" fmla="*/ 194 h 418"/>
                <a:gd name="T2" fmla="*/ 284 w 296"/>
                <a:gd name="T3" fmla="*/ 176 h 418"/>
                <a:gd name="T4" fmla="*/ 268 w 296"/>
                <a:gd name="T5" fmla="*/ 170 h 418"/>
                <a:gd name="T6" fmla="*/ 232 w 296"/>
                <a:gd name="T7" fmla="*/ 174 h 418"/>
                <a:gd name="T8" fmla="*/ 190 w 296"/>
                <a:gd name="T9" fmla="*/ 174 h 418"/>
                <a:gd name="T10" fmla="*/ 178 w 296"/>
                <a:gd name="T11" fmla="*/ 170 h 418"/>
                <a:gd name="T12" fmla="*/ 166 w 296"/>
                <a:gd name="T13" fmla="*/ 164 h 418"/>
                <a:gd name="T14" fmla="*/ 162 w 296"/>
                <a:gd name="T15" fmla="*/ 160 h 418"/>
                <a:gd name="T16" fmla="*/ 160 w 296"/>
                <a:gd name="T17" fmla="*/ 134 h 418"/>
                <a:gd name="T18" fmla="*/ 166 w 296"/>
                <a:gd name="T19" fmla="*/ 116 h 418"/>
                <a:gd name="T20" fmla="*/ 178 w 296"/>
                <a:gd name="T21" fmla="*/ 98 h 418"/>
                <a:gd name="T22" fmla="*/ 192 w 296"/>
                <a:gd name="T23" fmla="*/ 82 h 418"/>
                <a:gd name="T24" fmla="*/ 208 w 296"/>
                <a:gd name="T25" fmla="*/ 50 h 418"/>
                <a:gd name="T26" fmla="*/ 208 w 296"/>
                <a:gd name="T27" fmla="*/ 34 h 418"/>
                <a:gd name="T28" fmla="*/ 204 w 296"/>
                <a:gd name="T29" fmla="*/ 18 h 418"/>
                <a:gd name="T30" fmla="*/ 190 w 296"/>
                <a:gd name="T31" fmla="*/ 2 h 418"/>
                <a:gd name="T32" fmla="*/ 182 w 296"/>
                <a:gd name="T33" fmla="*/ 0 h 418"/>
                <a:gd name="T34" fmla="*/ 172 w 296"/>
                <a:gd name="T35" fmla="*/ 8 h 418"/>
                <a:gd name="T36" fmla="*/ 160 w 296"/>
                <a:gd name="T37" fmla="*/ 28 h 418"/>
                <a:gd name="T38" fmla="*/ 148 w 296"/>
                <a:gd name="T39" fmla="*/ 48 h 418"/>
                <a:gd name="T40" fmla="*/ 104 w 296"/>
                <a:gd name="T41" fmla="*/ 94 h 418"/>
                <a:gd name="T42" fmla="*/ 88 w 296"/>
                <a:gd name="T43" fmla="*/ 108 h 418"/>
                <a:gd name="T44" fmla="*/ 58 w 296"/>
                <a:gd name="T45" fmla="*/ 126 h 418"/>
                <a:gd name="T46" fmla="*/ 40 w 296"/>
                <a:gd name="T47" fmla="*/ 138 h 418"/>
                <a:gd name="T48" fmla="*/ 28 w 296"/>
                <a:gd name="T49" fmla="*/ 156 h 418"/>
                <a:gd name="T50" fmla="*/ 22 w 296"/>
                <a:gd name="T51" fmla="*/ 170 h 418"/>
                <a:gd name="T52" fmla="*/ 12 w 296"/>
                <a:gd name="T53" fmla="*/ 180 h 418"/>
                <a:gd name="T54" fmla="*/ 4 w 296"/>
                <a:gd name="T55" fmla="*/ 224 h 418"/>
                <a:gd name="T56" fmla="*/ 0 w 296"/>
                <a:gd name="T57" fmla="*/ 280 h 418"/>
                <a:gd name="T58" fmla="*/ 2 w 296"/>
                <a:gd name="T59" fmla="*/ 316 h 418"/>
                <a:gd name="T60" fmla="*/ 10 w 296"/>
                <a:gd name="T61" fmla="*/ 378 h 418"/>
                <a:gd name="T62" fmla="*/ 18 w 296"/>
                <a:gd name="T63" fmla="*/ 400 h 418"/>
                <a:gd name="T64" fmla="*/ 64 w 296"/>
                <a:gd name="T65" fmla="*/ 404 h 418"/>
                <a:gd name="T66" fmla="*/ 130 w 296"/>
                <a:gd name="T67" fmla="*/ 418 h 418"/>
                <a:gd name="T68" fmla="*/ 152 w 296"/>
                <a:gd name="T69" fmla="*/ 418 h 418"/>
                <a:gd name="T70" fmla="*/ 202 w 296"/>
                <a:gd name="T71" fmla="*/ 416 h 418"/>
                <a:gd name="T72" fmla="*/ 228 w 296"/>
                <a:gd name="T73" fmla="*/ 412 h 418"/>
                <a:gd name="T74" fmla="*/ 246 w 296"/>
                <a:gd name="T75" fmla="*/ 400 h 418"/>
                <a:gd name="T76" fmla="*/ 250 w 296"/>
                <a:gd name="T77" fmla="*/ 394 h 418"/>
                <a:gd name="T78" fmla="*/ 256 w 296"/>
                <a:gd name="T79" fmla="*/ 378 h 418"/>
                <a:gd name="T80" fmla="*/ 256 w 296"/>
                <a:gd name="T81" fmla="*/ 366 h 418"/>
                <a:gd name="T82" fmla="*/ 258 w 296"/>
                <a:gd name="T83" fmla="*/ 364 h 418"/>
                <a:gd name="T84" fmla="*/ 276 w 296"/>
                <a:gd name="T85" fmla="*/ 348 h 418"/>
                <a:gd name="T86" fmla="*/ 282 w 296"/>
                <a:gd name="T87" fmla="*/ 336 h 418"/>
                <a:gd name="T88" fmla="*/ 282 w 296"/>
                <a:gd name="T89" fmla="*/ 324 h 418"/>
                <a:gd name="T90" fmla="*/ 278 w 296"/>
                <a:gd name="T91" fmla="*/ 304 h 418"/>
                <a:gd name="T92" fmla="*/ 284 w 296"/>
                <a:gd name="T93" fmla="*/ 294 h 418"/>
                <a:gd name="T94" fmla="*/ 292 w 296"/>
                <a:gd name="T95" fmla="*/ 272 h 418"/>
                <a:gd name="T96" fmla="*/ 292 w 296"/>
                <a:gd name="T97" fmla="*/ 258 h 418"/>
                <a:gd name="T98" fmla="*/ 284 w 296"/>
                <a:gd name="T99" fmla="*/ 236 h 418"/>
                <a:gd name="T100" fmla="*/ 286 w 296"/>
                <a:gd name="T101" fmla="*/ 232 h 418"/>
                <a:gd name="T102" fmla="*/ 296 w 296"/>
                <a:gd name="T103" fmla="*/ 208 h 418"/>
                <a:gd name="T104" fmla="*/ 296 w 296"/>
                <a:gd name="T105" fmla="*/ 194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96" h="418">
                  <a:moveTo>
                    <a:pt x="296" y="194"/>
                  </a:moveTo>
                  <a:lnTo>
                    <a:pt x="296" y="194"/>
                  </a:lnTo>
                  <a:lnTo>
                    <a:pt x="290" y="184"/>
                  </a:lnTo>
                  <a:lnTo>
                    <a:pt x="284" y="176"/>
                  </a:lnTo>
                  <a:lnTo>
                    <a:pt x="276" y="172"/>
                  </a:lnTo>
                  <a:lnTo>
                    <a:pt x="268" y="170"/>
                  </a:lnTo>
                  <a:lnTo>
                    <a:pt x="268" y="170"/>
                  </a:lnTo>
                  <a:lnTo>
                    <a:pt x="232" y="174"/>
                  </a:lnTo>
                  <a:lnTo>
                    <a:pt x="208" y="176"/>
                  </a:lnTo>
                  <a:lnTo>
                    <a:pt x="190" y="174"/>
                  </a:lnTo>
                  <a:lnTo>
                    <a:pt x="190" y="174"/>
                  </a:lnTo>
                  <a:lnTo>
                    <a:pt x="178" y="170"/>
                  </a:lnTo>
                  <a:lnTo>
                    <a:pt x="170" y="168"/>
                  </a:lnTo>
                  <a:lnTo>
                    <a:pt x="166" y="164"/>
                  </a:lnTo>
                  <a:lnTo>
                    <a:pt x="162" y="160"/>
                  </a:lnTo>
                  <a:lnTo>
                    <a:pt x="162" y="160"/>
                  </a:lnTo>
                  <a:lnTo>
                    <a:pt x="160" y="150"/>
                  </a:lnTo>
                  <a:lnTo>
                    <a:pt x="160" y="134"/>
                  </a:lnTo>
                  <a:lnTo>
                    <a:pt x="162" y="126"/>
                  </a:lnTo>
                  <a:lnTo>
                    <a:pt x="166" y="116"/>
                  </a:lnTo>
                  <a:lnTo>
                    <a:pt x="172" y="108"/>
                  </a:lnTo>
                  <a:lnTo>
                    <a:pt x="178" y="98"/>
                  </a:lnTo>
                  <a:lnTo>
                    <a:pt x="178" y="98"/>
                  </a:lnTo>
                  <a:lnTo>
                    <a:pt x="192" y="82"/>
                  </a:lnTo>
                  <a:lnTo>
                    <a:pt x="202" y="66"/>
                  </a:lnTo>
                  <a:lnTo>
                    <a:pt x="208" y="50"/>
                  </a:lnTo>
                  <a:lnTo>
                    <a:pt x="208" y="34"/>
                  </a:lnTo>
                  <a:lnTo>
                    <a:pt x="208" y="34"/>
                  </a:lnTo>
                  <a:lnTo>
                    <a:pt x="206" y="26"/>
                  </a:lnTo>
                  <a:lnTo>
                    <a:pt x="204" y="18"/>
                  </a:lnTo>
                  <a:lnTo>
                    <a:pt x="198" y="8"/>
                  </a:lnTo>
                  <a:lnTo>
                    <a:pt x="190" y="2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176" y="2"/>
                  </a:lnTo>
                  <a:lnTo>
                    <a:pt x="172" y="8"/>
                  </a:lnTo>
                  <a:lnTo>
                    <a:pt x="160" y="28"/>
                  </a:lnTo>
                  <a:lnTo>
                    <a:pt x="160" y="28"/>
                  </a:lnTo>
                  <a:lnTo>
                    <a:pt x="154" y="38"/>
                  </a:lnTo>
                  <a:lnTo>
                    <a:pt x="148" y="48"/>
                  </a:lnTo>
                  <a:lnTo>
                    <a:pt x="126" y="72"/>
                  </a:lnTo>
                  <a:lnTo>
                    <a:pt x="104" y="94"/>
                  </a:lnTo>
                  <a:lnTo>
                    <a:pt x="88" y="108"/>
                  </a:lnTo>
                  <a:lnTo>
                    <a:pt x="88" y="108"/>
                  </a:lnTo>
                  <a:lnTo>
                    <a:pt x="76" y="116"/>
                  </a:lnTo>
                  <a:lnTo>
                    <a:pt x="58" y="126"/>
                  </a:lnTo>
                  <a:lnTo>
                    <a:pt x="48" y="132"/>
                  </a:lnTo>
                  <a:lnTo>
                    <a:pt x="40" y="138"/>
                  </a:lnTo>
                  <a:lnTo>
                    <a:pt x="34" y="146"/>
                  </a:lnTo>
                  <a:lnTo>
                    <a:pt x="28" y="156"/>
                  </a:lnTo>
                  <a:lnTo>
                    <a:pt x="28" y="156"/>
                  </a:lnTo>
                  <a:lnTo>
                    <a:pt x="22" y="170"/>
                  </a:lnTo>
                  <a:lnTo>
                    <a:pt x="12" y="180"/>
                  </a:lnTo>
                  <a:lnTo>
                    <a:pt x="12" y="180"/>
                  </a:lnTo>
                  <a:lnTo>
                    <a:pt x="8" y="200"/>
                  </a:lnTo>
                  <a:lnTo>
                    <a:pt x="4" y="224"/>
                  </a:lnTo>
                  <a:lnTo>
                    <a:pt x="2" y="252"/>
                  </a:lnTo>
                  <a:lnTo>
                    <a:pt x="0" y="280"/>
                  </a:lnTo>
                  <a:lnTo>
                    <a:pt x="0" y="280"/>
                  </a:lnTo>
                  <a:lnTo>
                    <a:pt x="2" y="316"/>
                  </a:lnTo>
                  <a:lnTo>
                    <a:pt x="6" y="350"/>
                  </a:lnTo>
                  <a:lnTo>
                    <a:pt x="10" y="378"/>
                  </a:lnTo>
                  <a:lnTo>
                    <a:pt x="18" y="400"/>
                  </a:lnTo>
                  <a:lnTo>
                    <a:pt x="18" y="400"/>
                  </a:lnTo>
                  <a:lnTo>
                    <a:pt x="64" y="404"/>
                  </a:lnTo>
                  <a:lnTo>
                    <a:pt x="64" y="404"/>
                  </a:lnTo>
                  <a:lnTo>
                    <a:pt x="108" y="412"/>
                  </a:lnTo>
                  <a:lnTo>
                    <a:pt x="130" y="418"/>
                  </a:lnTo>
                  <a:lnTo>
                    <a:pt x="152" y="418"/>
                  </a:lnTo>
                  <a:lnTo>
                    <a:pt x="152" y="418"/>
                  </a:lnTo>
                  <a:lnTo>
                    <a:pt x="174" y="418"/>
                  </a:lnTo>
                  <a:lnTo>
                    <a:pt x="202" y="416"/>
                  </a:lnTo>
                  <a:lnTo>
                    <a:pt x="216" y="414"/>
                  </a:lnTo>
                  <a:lnTo>
                    <a:pt x="228" y="412"/>
                  </a:lnTo>
                  <a:lnTo>
                    <a:pt x="240" y="406"/>
                  </a:lnTo>
                  <a:lnTo>
                    <a:pt x="246" y="400"/>
                  </a:lnTo>
                  <a:lnTo>
                    <a:pt x="246" y="400"/>
                  </a:lnTo>
                  <a:lnTo>
                    <a:pt x="250" y="394"/>
                  </a:lnTo>
                  <a:lnTo>
                    <a:pt x="254" y="390"/>
                  </a:lnTo>
                  <a:lnTo>
                    <a:pt x="256" y="378"/>
                  </a:lnTo>
                  <a:lnTo>
                    <a:pt x="256" y="370"/>
                  </a:lnTo>
                  <a:lnTo>
                    <a:pt x="256" y="366"/>
                  </a:lnTo>
                  <a:lnTo>
                    <a:pt x="256" y="366"/>
                  </a:lnTo>
                  <a:lnTo>
                    <a:pt x="258" y="364"/>
                  </a:lnTo>
                  <a:lnTo>
                    <a:pt x="266" y="358"/>
                  </a:lnTo>
                  <a:lnTo>
                    <a:pt x="276" y="348"/>
                  </a:lnTo>
                  <a:lnTo>
                    <a:pt x="278" y="342"/>
                  </a:lnTo>
                  <a:lnTo>
                    <a:pt x="282" y="336"/>
                  </a:lnTo>
                  <a:lnTo>
                    <a:pt x="282" y="336"/>
                  </a:lnTo>
                  <a:lnTo>
                    <a:pt x="282" y="324"/>
                  </a:lnTo>
                  <a:lnTo>
                    <a:pt x="282" y="312"/>
                  </a:lnTo>
                  <a:lnTo>
                    <a:pt x="278" y="304"/>
                  </a:lnTo>
                  <a:lnTo>
                    <a:pt x="278" y="304"/>
                  </a:lnTo>
                  <a:lnTo>
                    <a:pt x="284" y="294"/>
                  </a:lnTo>
                  <a:lnTo>
                    <a:pt x="290" y="284"/>
                  </a:lnTo>
                  <a:lnTo>
                    <a:pt x="292" y="272"/>
                  </a:lnTo>
                  <a:lnTo>
                    <a:pt x="292" y="272"/>
                  </a:lnTo>
                  <a:lnTo>
                    <a:pt x="292" y="258"/>
                  </a:lnTo>
                  <a:lnTo>
                    <a:pt x="290" y="248"/>
                  </a:lnTo>
                  <a:lnTo>
                    <a:pt x="284" y="236"/>
                  </a:lnTo>
                  <a:lnTo>
                    <a:pt x="284" y="236"/>
                  </a:lnTo>
                  <a:lnTo>
                    <a:pt x="286" y="232"/>
                  </a:lnTo>
                  <a:lnTo>
                    <a:pt x="292" y="222"/>
                  </a:lnTo>
                  <a:lnTo>
                    <a:pt x="296" y="208"/>
                  </a:lnTo>
                  <a:lnTo>
                    <a:pt x="296" y="202"/>
                  </a:lnTo>
                  <a:lnTo>
                    <a:pt x="296" y="194"/>
                  </a:lnTo>
                  <a:lnTo>
                    <a:pt x="296" y="1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innerShdw blurRad="12700" dist="38100" dir="13500000">
                <a:prstClr val="black">
                  <a:alpha val="8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76" name="Freeform 15"/>
            <p:cNvSpPr>
              <a:spLocks/>
            </p:cNvSpPr>
            <p:nvPr/>
          </p:nvSpPr>
          <p:spPr bwMode="auto">
            <a:xfrm>
              <a:off x="2578100" y="3962400"/>
              <a:ext cx="212725" cy="438150"/>
            </a:xfrm>
            <a:custGeom>
              <a:avLst/>
              <a:gdLst>
                <a:gd name="T0" fmla="*/ 36 w 134"/>
                <a:gd name="T1" fmla="*/ 0 h 276"/>
                <a:gd name="T2" fmla="*/ 134 w 134"/>
                <a:gd name="T3" fmla="*/ 0 h 276"/>
                <a:gd name="T4" fmla="*/ 134 w 134"/>
                <a:gd name="T5" fmla="*/ 0 h 276"/>
                <a:gd name="T6" fmla="*/ 130 w 134"/>
                <a:gd name="T7" fmla="*/ 0 h 276"/>
                <a:gd name="T8" fmla="*/ 126 w 134"/>
                <a:gd name="T9" fmla="*/ 2 h 276"/>
                <a:gd name="T10" fmla="*/ 120 w 134"/>
                <a:gd name="T11" fmla="*/ 10 h 276"/>
                <a:gd name="T12" fmla="*/ 114 w 134"/>
                <a:gd name="T13" fmla="*/ 24 h 276"/>
                <a:gd name="T14" fmla="*/ 108 w 134"/>
                <a:gd name="T15" fmla="*/ 40 h 276"/>
                <a:gd name="T16" fmla="*/ 104 w 134"/>
                <a:gd name="T17" fmla="*/ 60 h 276"/>
                <a:gd name="T18" fmla="*/ 100 w 134"/>
                <a:gd name="T19" fmla="*/ 84 h 276"/>
                <a:gd name="T20" fmla="*/ 98 w 134"/>
                <a:gd name="T21" fmla="*/ 110 h 276"/>
                <a:gd name="T22" fmla="*/ 98 w 134"/>
                <a:gd name="T23" fmla="*/ 138 h 276"/>
                <a:gd name="T24" fmla="*/ 98 w 134"/>
                <a:gd name="T25" fmla="*/ 138 h 276"/>
                <a:gd name="T26" fmla="*/ 98 w 134"/>
                <a:gd name="T27" fmla="*/ 166 h 276"/>
                <a:gd name="T28" fmla="*/ 100 w 134"/>
                <a:gd name="T29" fmla="*/ 192 h 276"/>
                <a:gd name="T30" fmla="*/ 104 w 134"/>
                <a:gd name="T31" fmla="*/ 216 h 276"/>
                <a:gd name="T32" fmla="*/ 108 w 134"/>
                <a:gd name="T33" fmla="*/ 236 h 276"/>
                <a:gd name="T34" fmla="*/ 114 w 134"/>
                <a:gd name="T35" fmla="*/ 252 h 276"/>
                <a:gd name="T36" fmla="*/ 120 w 134"/>
                <a:gd name="T37" fmla="*/ 266 h 276"/>
                <a:gd name="T38" fmla="*/ 126 w 134"/>
                <a:gd name="T39" fmla="*/ 274 h 276"/>
                <a:gd name="T40" fmla="*/ 130 w 134"/>
                <a:gd name="T41" fmla="*/ 276 h 276"/>
                <a:gd name="T42" fmla="*/ 134 w 134"/>
                <a:gd name="T43" fmla="*/ 276 h 276"/>
                <a:gd name="T44" fmla="*/ 36 w 134"/>
                <a:gd name="T45" fmla="*/ 276 h 276"/>
                <a:gd name="T46" fmla="*/ 36 w 134"/>
                <a:gd name="T47" fmla="*/ 276 h 276"/>
                <a:gd name="T48" fmla="*/ 32 w 134"/>
                <a:gd name="T49" fmla="*/ 276 h 276"/>
                <a:gd name="T50" fmla="*/ 28 w 134"/>
                <a:gd name="T51" fmla="*/ 274 h 276"/>
                <a:gd name="T52" fmla="*/ 22 w 134"/>
                <a:gd name="T53" fmla="*/ 266 h 276"/>
                <a:gd name="T54" fmla="*/ 16 w 134"/>
                <a:gd name="T55" fmla="*/ 252 h 276"/>
                <a:gd name="T56" fmla="*/ 10 w 134"/>
                <a:gd name="T57" fmla="*/ 236 h 276"/>
                <a:gd name="T58" fmla="*/ 6 w 134"/>
                <a:gd name="T59" fmla="*/ 216 h 276"/>
                <a:gd name="T60" fmla="*/ 2 w 134"/>
                <a:gd name="T61" fmla="*/ 192 h 276"/>
                <a:gd name="T62" fmla="*/ 0 w 134"/>
                <a:gd name="T63" fmla="*/ 166 h 276"/>
                <a:gd name="T64" fmla="*/ 0 w 134"/>
                <a:gd name="T65" fmla="*/ 138 h 276"/>
                <a:gd name="T66" fmla="*/ 0 w 134"/>
                <a:gd name="T67" fmla="*/ 138 h 276"/>
                <a:gd name="T68" fmla="*/ 0 w 134"/>
                <a:gd name="T69" fmla="*/ 110 h 276"/>
                <a:gd name="T70" fmla="*/ 2 w 134"/>
                <a:gd name="T71" fmla="*/ 84 h 276"/>
                <a:gd name="T72" fmla="*/ 6 w 134"/>
                <a:gd name="T73" fmla="*/ 60 h 276"/>
                <a:gd name="T74" fmla="*/ 10 w 134"/>
                <a:gd name="T75" fmla="*/ 40 h 276"/>
                <a:gd name="T76" fmla="*/ 16 w 134"/>
                <a:gd name="T77" fmla="*/ 24 h 276"/>
                <a:gd name="T78" fmla="*/ 22 w 134"/>
                <a:gd name="T79" fmla="*/ 10 h 276"/>
                <a:gd name="T80" fmla="*/ 28 w 134"/>
                <a:gd name="T81" fmla="*/ 2 h 276"/>
                <a:gd name="T82" fmla="*/ 32 w 134"/>
                <a:gd name="T83" fmla="*/ 0 h 276"/>
                <a:gd name="T84" fmla="*/ 36 w 134"/>
                <a:gd name="T85" fmla="*/ 0 h 276"/>
                <a:gd name="T86" fmla="*/ 36 w 134"/>
                <a:gd name="T87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4" h="276">
                  <a:moveTo>
                    <a:pt x="36" y="0"/>
                  </a:moveTo>
                  <a:lnTo>
                    <a:pt x="134" y="0"/>
                  </a:lnTo>
                  <a:lnTo>
                    <a:pt x="134" y="0"/>
                  </a:lnTo>
                  <a:lnTo>
                    <a:pt x="130" y="0"/>
                  </a:lnTo>
                  <a:lnTo>
                    <a:pt x="126" y="2"/>
                  </a:lnTo>
                  <a:lnTo>
                    <a:pt x="120" y="10"/>
                  </a:lnTo>
                  <a:lnTo>
                    <a:pt x="114" y="24"/>
                  </a:lnTo>
                  <a:lnTo>
                    <a:pt x="108" y="40"/>
                  </a:lnTo>
                  <a:lnTo>
                    <a:pt x="104" y="60"/>
                  </a:lnTo>
                  <a:lnTo>
                    <a:pt x="100" y="84"/>
                  </a:lnTo>
                  <a:lnTo>
                    <a:pt x="98" y="110"/>
                  </a:lnTo>
                  <a:lnTo>
                    <a:pt x="98" y="138"/>
                  </a:lnTo>
                  <a:lnTo>
                    <a:pt x="98" y="138"/>
                  </a:lnTo>
                  <a:lnTo>
                    <a:pt x="98" y="166"/>
                  </a:lnTo>
                  <a:lnTo>
                    <a:pt x="100" y="192"/>
                  </a:lnTo>
                  <a:lnTo>
                    <a:pt x="104" y="216"/>
                  </a:lnTo>
                  <a:lnTo>
                    <a:pt x="108" y="236"/>
                  </a:lnTo>
                  <a:lnTo>
                    <a:pt x="114" y="252"/>
                  </a:lnTo>
                  <a:lnTo>
                    <a:pt x="120" y="266"/>
                  </a:lnTo>
                  <a:lnTo>
                    <a:pt x="126" y="274"/>
                  </a:lnTo>
                  <a:lnTo>
                    <a:pt x="130" y="276"/>
                  </a:lnTo>
                  <a:lnTo>
                    <a:pt x="134" y="276"/>
                  </a:lnTo>
                  <a:lnTo>
                    <a:pt x="36" y="276"/>
                  </a:lnTo>
                  <a:lnTo>
                    <a:pt x="36" y="276"/>
                  </a:lnTo>
                  <a:lnTo>
                    <a:pt x="32" y="276"/>
                  </a:lnTo>
                  <a:lnTo>
                    <a:pt x="28" y="274"/>
                  </a:lnTo>
                  <a:lnTo>
                    <a:pt x="22" y="266"/>
                  </a:lnTo>
                  <a:lnTo>
                    <a:pt x="16" y="252"/>
                  </a:lnTo>
                  <a:lnTo>
                    <a:pt x="10" y="236"/>
                  </a:lnTo>
                  <a:lnTo>
                    <a:pt x="6" y="216"/>
                  </a:lnTo>
                  <a:lnTo>
                    <a:pt x="2" y="192"/>
                  </a:lnTo>
                  <a:lnTo>
                    <a:pt x="0" y="166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0" y="110"/>
                  </a:lnTo>
                  <a:lnTo>
                    <a:pt x="2" y="84"/>
                  </a:lnTo>
                  <a:lnTo>
                    <a:pt x="6" y="60"/>
                  </a:lnTo>
                  <a:lnTo>
                    <a:pt x="10" y="40"/>
                  </a:lnTo>
                  <a:lnTo>
                    <a:pt x="16" y="24"/>
                  </a:lnTo>
                  <a:lnTo>
                    <a:pt x="22" y="10"/>
                  </a:lnTo>
                  <a:lnTo>
                    <a:pt x="28" y="2"/>
                  </a:lnTo>
                  <a:lnTo>
                    <a:pt x="32" y="0"/>
                  </a:lnTo>
                  <a:lnTo>
                    <a:pt x="36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innerShdw blurRad="12700" dist="38100" dir="13500000">
                <a:prstClr val="black">
                  <a:alpha val="8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sp>
        <p:nvSpPr>
          <p:cNvPr id="77" name="Freeform 17"/>
          <p:cNvSpPr>
            <a:spLocks/>
          </p:cNvSpPr>
          <p:nvPr/>
        </p:nvSpPr>
        <p:spPr bwMode="auto">
          <a:xfrm>
            <a:off x="5158113" y="1412776"/>
            <a:ext cx="1165225" cy="1165225"/>
          </a:xfrm>
          <a:custGeom>
            <a:avLst/>
            <a:gdLst>
              <a:gd name="T0" fmla="*/ 734 w 734"/>
              <a:gd name="T1" fmla="*/ 366 h 734"/>
              <a:gd name="T2" fmla="*/ 726 w 734"/>
              <a:gd name="T3" fmla="*/ 440 h 734"/>
              <a:gd name="T4" fmla="*/ 704 w 734"/>
              <a:gd name="T5" fmla="*/ 510 h 734"/>
              <a:gd name="T6" fmla="*/ 670 w 734"/>
              <a:gd name="T7" fmla="*/ 572 h 734"/>
              <a:gd name="T8" fmla="*/ 626 w 734"/>
              <a:gd name="T9" fmla="*/ 626 h 734"/>
              <a:gd name="T10" fmla="*/ 572 w 734"/>
              <a:gd name="T11" fmla="*/ 670 h 734"/>
              <a:gd name="T12" fmla="*/ 510 w 734"/>
              <a:gd name="T13" fmla="*/ 704 h 734"/>
              <a:gd name="T14" fmla="*/ 440 w 734"/>
              <a:gd name="T15" fmla="*/ 726 h 734"/>
              <a:gd name="T16" fmla="*/ 366 w 734"/>
              <a:gd name="T17" fmla="*/ 734 h 734"/>
              <a:gd name="T18" fmla="*/ 330 w 734"/>
              <a:gd name="T19" fmla="*/ 732 h 734"/>
              <a:gd name="T20" fmla="*/ 258 w 734"/>
              <a:gd name="T21" fmla="*/ 716 h 734"/>
              <a:gd name="T22" fmla="*/ 192 w 734"/>
              <a:gd name="T23" fmla="*/ 688 h 734"/>
              <a:gd name="T24" fmla="*/ 134 w 734"/>
              <a:gd name="T25" fmla="*/ 650 h 734"/>
              <a:gd name="T26" fmla="*/ 84 w 734"/>
              <a:gd name="T27" fmla="*/ 600 h 734"/>
              <a:gd name="T28" fmla="*/ 44 w 734"/>
              <a:gd name="T29" fmla="*/ 542 h 734"/>
              <a:gd name="T30" fmla="*/ 16 w 734"/>
              <a:gd name="T31" fmla="*/ 476 h 734"/>
              <a:gd name="T32" fmla="*/ 2 w 734"/>
              <a:gd name="T33" fmla="*/ 404 h 734"/>
              <a:gd name="T34" fmla="*/ 0 w 734"/>
              <a:gd name="T35" fmla="*/ 366 h 734"/>
              <a:gd name="T36" fmla="*/ 8 w 734"/>
              <a:gd name="T37" fmla="*/ 292 h 734"/>
              <a:gd name="T38" fmla="*/ 28 w 734"/>
              <a:gd name="T39" fmla="*/ 224 h 734"/>
              <a:gd name="T40" fmla="*/ 62 w 734"/>
              <a:gd name="T41" fmla="*/ 162 h 734"/>
              <a:gd name="T42" fmla="*/ 108 w 734"/>
              <a:gd name="T43" fmla="*/ 106 h 734"/>
              <a:gd name="T44" fmla="*/ 162 w 734"/>
              <a:gd name="T45" fmla="*/ 62 h 734"/>
              <a:gd name="T46" fmla="*/ 224 w 734"/>
              <a:gd name="T47" fmla="*/ 28 h 734"/>
              <a:gd name="T48" fmla="*/ 292 w 734"/>
              <a:gd name="T49" fmla="*/ 6 h 734"/>
              <a:gd name="T50" fmla="*/ 366 w 734"/>
              <a:gd name="T51" fmla="*/ 0 h 734"/>
              <a:gd name="T52" fmla="*/ 404 w 734"/>
              <a:gd name="T53" fmla="*/ 2 h 734"/>
              <a:gd name="T54" fmla="*/ 476 w 734"/>
              <a:gd name="T55" fmla="*/ 16 h 734"/>
              <a:gd name="T56" fmla="*/ 542 w 734"/>
              <a:gd name="T57" fmla="*/ 44 h 734"/>
              <a:gd name="T58" fmla="*/ 600 w 734"/>
              <a:gd name="T59" fmla="*/ 84 h 734"/>
              <a:gd name="T60" fmla="*/ 650 w 734"/>
              <a:gd name="T61" fmla="*/ 132 h 734"/>
              <a:gd name="T62" fmla="*/ 690 w 734"/>
              <a:gd name="T63" fmla="*/ 192 h 734"/>
              <a:gd name="T64" fmla="*/ 716 w 734"/>
              <a:gd name="T65" fmla="*/ 258 h 734"/>
              <a:gd name="T66" fmla="*/ 732 w 734"/>
              <a:gd name="T67" fmla="*/ 328 h 734"/>
              <a:gd name="T68" fmla="*/ 734 w 734"/>
              <a:gd name="T69" fmla="*/ 366 h 7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34" h="734">
                <a:moveTo>
                  <a:pt x="734" y="366"/>
                </a:moveTo>
                <a:lnTo>
                  <a:pt x="734" y="366"/>
                </a:lnTo>
                <a:lnTo>
                  <a:pt x="732" y="404"/>
                </a:lnTo>
                <a:lnTo>
                  <a:pt x="726" y="440"/>
                </a:lnTo>
                <a:lnTo>
                  <a:pt x="716" y="476"/>
                </a:lnTo>
                <a:lnTo>
                  <a:pt x="704" y="510"/>
                </a:lnTo>
                <a:lnTo>
                  <a:pt x="690" y="542"/>
                </a:lnTo>
                <a:lnTo>
                  <a:pt x="670" y="572"/>
                </a:lnTo>
                <a:lnTo>
                  <a:pt x="650" y="600"/>
                </a:lnTo>
                <a:lnTo>
                  <a:pt x="626" y="626"/>
                </a:lnTo>
                <a:lnTo>
                  <a:pt x="600" y="650"/>
                </a:lnTo>
                <a:lnTo>
                  <a:pt x="572" y="670"/>
                </a:lnTo>
                <a:lnTo>
                  <a:pt x="542" y="688"/>
                </a:lnTo>
                <a:lnTo>
                  <a:pt x="510" y="704"/>
                </a:lnTo>
                <a:lnTo>
                  <a:pt x="476" y="716"/>
                </a:lnTo>
                <a:lnTo>
                  <a:pt x="440" y="726"/>
                </a:lnTo>
                <a:lnTo>
                  <a:pt x="404" y="732"/>
                </a:lnTo>
                <a:lnTo>
                  <a:pt x="366" y="734"/>
                </a:lnTo>
                <a:lnTo>
                  <a:pt x="366" y="734"/>
                </a:lnTo>
                <a:lnTo>
                  <a:pt x="330" y="732"/>
                </a:lnTo>
                <a:lnTo>
                  <a:pt x="292" y="726"/>
                </a:lnTo>
                <a:lnTo>
                  <a:pt x="258" y="716"/>
                </a:lnTo>
                <a:lnTo>
                  <a:pt x="224" y="704"/>
                </a:lnTo>
                <a:lnTo>
                  <a:pt x="192" y="688"/>
                </a:lnTo>
                <a:lnTo>
                  <a:pt x="162" y="670"/>
                </a:lnTo>
                <a:lnTo>
                  <a:pt x="134" y="650"/>
                </a:lnTo>
                <a:lnTo>
                  <a:pt x="108" y="626"/>
                </a:lnTo>
                <a:lnTo>
                  <a:pt x="84" y="600"/>
                </a:lnTo>
                <a:lnTo>
                  <a:pt x="62" y="572"/>
                </a:lnTo>
                <a:lnTo>
                  <a:pt x="44" y="542"/>
                </a:lnTo>
                <a:lnTo>
                  <a:pt x="28" y="510"/>
                </a:lnTo>
                <a:lnTo>
                  <a:pt x="16" y="476"/>
                </a:lnTo>
                <a:lnTo>
                  <a:pt x="8" y="440"/>
                </a:lnTo>
                <a:lnTo>
                  <a:pt x="2" y="404"/>
                </a:lnTo>
                <a:lnTo>
                  <a:pt x="0" y="366"/>
                </a:lnTo>
                <a:lnTo>
                  <a:pt x="0" y="366"/>
                </a:lnTo>
                <a:lnTo>
                  <a:pt x="2" y="328"/>
                </a:lnTo>
                <a:lnTo>
                  <a:pt x="8" y="292"/>
                </a:lnTo>
                <a:lnTo>
                  <a:pt x="16" y="258"/>
                </a:lnTo>
                <a:lnTo>
                  <a:pt x="28" y="224"/>
                </a:lnTo>
                <a:lnTo>
                  <a:pt x="44" y="192"/>
                </a:lnTo>
                <a:lnTo>
                  <a:pt x="62" y="162"/>
                </a:lnTo>
                <a:lnTo>
                  <a:pt x="84" y="132"/>
                </a:lnTo>
                <a:lnTo>
                  <a:pt x="108" y="106"/>
                </a:lnTo>
                <a:lnTo>
                  <a:pt x="134" y="84"/>
                </a:lnTo>
                <a:lnTo>
                  <a:pt x="162" y="62"/>
                </a:lnTo>
                <a:lnTo>
                  <a:pt x="192" y="44"/>
                </a:lnTo>
                <a:lnTo>
                  <a:pt x="224" y="28"/>
                </a:lnTo>
                <a:lnTo>
                  <a:pt x="258" y="16"/>
                </a:lnTo>
                <a:lnTo>
                  <a:pt x="292" y="6"/>
                </a:lnTo>
                <a:lnTo>
                  <a:pt x="330" y="2"/>
                </a:lnTo>
                <a:lnTo>
                  <a:pt x="366" y="0"/>
                </a:lnTo>
                <a:lnTo>
                  <a:pt x="366" y="0"/>
                </a:lnTo>
                <a:lnTo>
                  <a:pt x="404" y="2"/>
                </a:lnTo>
                <a:lnTo>
                  <a:pt x="440" y="6"/>
                </a:lnTo>
                <a:lnTo>
                  <a:pt x="476" y="16"/>
                </a:lnTo>
                <a:lnTo>
                  <a:pt x="510" y="28"/>
                </a:lnTo>
                <a:lnTo>
                  <a:pt x="542" y="44"/>
                </a:lnTo>
                <a:lnTo>
                  <a:pt x="572" y="62"/>
                </a:lnTo>
                <a:lnTo>
                  <a:pt x="600" y="84"/>
                </a:lnTo>
                <a:lnTo>
                  <a:pt x="626" y="106"/>
                </a:lnTo>
                <a:lnTo>
                  <a:pt x="650" y="132"/>
                </a:lnTo>
                <a:lnTo>
                  <a:pt x="670" y="162"/>
                </a:lnTo>
                <a:lnTo>
                  <a:pt x="690" y="192"/>
                </a:lnTo>
                <a:lnTo>
                  <a:pt x="704" y="224"/>
                </a:lnTo>
                <a:lnTo>
                  <a:pt x="716" y="258"/>
                </a:lnTo>
                <a:lnTo>
                  <a:pt x="726" y="292"/>
                </a:lnTo>
                <a:lnTo>
                  <a:pt x="732" y="328"/>
                </a:lnTo>
                <a:lnTo>
                  <a:pt x="734" y="366"/>
                </a:lnTo>
                <a:lnTo>
                  <a:pt x="734" y="366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78" name="Freeform 18"/>
          <p:cNvSpPr>
            <a:spLocks noEditPoints="1"/>
          </p:cNvSpPr>
          <p:nvPr/>
        </p:nvSpPr>
        <p:spPr bwMode="auto">
          <a:xfrm>
            <a:off x="5393063" y="1647726"/>
            <a:ext cx="695325" cy="695325"/>
          </a:xfrm>
          <a:custGeom>
            <a:avLst/>
            <a:gdLst>
              <a:gd name="T0" fmla="*/ 54 w 438"/>
              <a:gd name="T1" fmla="*/ 0 h 438"/>
              <a:gd name="T2" fmla="*/ 44 w 438"/>
              <a:gd name="T3" fmla="*/ 0 h 438"/>
              <a:gd name="T4" fmla="*/ 24 w 438"/>
              <a:gd name="T5" fmla="*/ 8 h 438"/>
              <a:gd name="T6" fmla="*/ 10 w 438"/>
              <a:gd name="T7" fmla="*/ 24 h 438"/>
              <a:gd name="T8" fmla="*/ 0 w 438"/>
              <a:gd name="T9" fmla="*/ 44 h 438"/>
              <a:gd name="T10" fmla="*/ 0 w 438"/>
              <a:gd name="T11" fmla="*/ 274 h 438"/>
              <a:gd name="T12" fmla="*/ 0 w 438"/>
              <a:gd name="T13" fmla="*/ 284 h 438"/>
              <a:gd name="T14" fmla="*/ 10 w 438"/>
              <a:gd name="T15" fmla="*/ 304 h 438"/>
              <a:gd name="T16" fmla="*/ 24 w 438"/>
              <a:gd name="T17" fmla="*/ 318 h 438"/>
              <a:gd name="T18" fmla="*/ 44 w 438"/>
              <a:gd name="T19" fmla="*/ 326 h 438"/>
              <a:gd name="T20" fmla="*/ 164 w 438"/>
              <a:gd name="T21" fmla="*/ 328 h 438"/>
              <a:gd name="T22" fmla="*/ 110 w 438"/>
              <a:gd name="T23" fmla="*/ 382 h 438"/>
              <a:gd name="T24" fmla="*/ 98 w 438"/>
              <a:gd name="T25" fmla="*/ 384 h 438"/>
              <a:gd name="T26" fmla="*/ 78 w 438"/>
              <a:gd name="T27" fmla="*/ 392 h 438"/>
              <a:gd name="T28" fmla="*/ 64 w 438"/>
              <a:gd name="T29" fmla="*/ 406 h 438"/>
              <a:gd name="T30" fmla="*/ 56 w 438"/>
              <a:gd name="T31" fmla="*/ 426 h 438"/>
              <a:gd name="T32" fmla="*/ 382 w 438"/>
              <a:gd name="T33" fmla="*/ 438 h 438"/>
              <a:gd name="T34" fmla="*/ 382 w 438"/>
              <a:gd name="T35" fmla="*/ 426 h 438"/>
              <a:gd name="T36" fmla="*/ 374 w 438"/>
              <a:gd name="T37" fmla="*/ 406 h 438"/>
              <a:gd name="T38" fmla="*/ 358 w 438"/>
              <a:gd name="T39" fmla="*/ 392 h 438"/>
              <a:gd name="T40" fmla="*/ 340 w 438"/>
              <a:gd name="T41" fmla="*/ 384 h 438"/>
              <a:gd name="T42" fmla="*/ 274 w 438"/>
              <a:gd name="T43" fmla="*/ 382 h 438"/>
              <a:gd name="T44" fmla="*/ 382 w 438"/>
              <a:gd name="T45" fmla="*/ 328 h 438"/>
              <a:gd name="T46" fmla="*/ 394 w 438"/>
              <a:gd name="T47" fmla="*/ 326 h 438"/>
              <a:gd name="T48" fmla="*/ 414 w 438"/>
              <a:gd name="T49" fmla="*/ 318 h 438"/>
              <a:gd name="T50" fmla="*/ 428 w 438"/>
              <a:gd name="T51" fmla="*/ 304 h 438"/>
              <a:gd name="T52" fmla="*/ 436 w 438"/>
              <a:gd name="T53" fmla="*/ 284 h 438"/>
              <a:gd name="T54" fmla="*/ 438 w 438"/>
              <a:gd name="T55" fmla="*/ 54 h 438"/>
              <a:gd name="T56" fmla="*/ 436 w 438"/>
              <a:gd name="T57" fmla="*/ 44 h 438"/>
              <a:gd name="T58" fmla="*/ 428 w 438"/>
              <a:gd name="T59" fmla="*/ 24 h 438"/>
              <a:gd name="T60" fmla="*/ 414 w 438"/>
              <a:gd name="T61" fmla="*/ 8 h 438"/>
              <a:gd name="T62" fmla="*/ 394 w 438"/>
              <a:gd name="T63" fmla="*/ 0 h 438"/>
              <a:gd name="T64" fmla="*/ 382 w 438"/>
              <a:gd name="T65" fmla="*/ 0 h 438"/>
              <a:gd name="T66" fmla="*/ 54 w 438"/>
              <a:gd name="T67" fmla="*/ 274 h 438"/>
              <a:gd name="T68" fmla="*/ 382 w 438"/>
              <a:gd name="T69" fmla="*/ 54 h 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38" h="438">
                <a:moveTo>
                  <a:pt x="382" y="0"/>
                </a:moveTo>
                <a:lnTo>
                  <a:pt x="54" y="0"/>
                </a:lnTo>
                <a:lnTo>
                  <a:pt x="54" y="0"/>
                </a:lnTo>
                <a:lnTo>
                  <a:pt x="44" y="0"/>
                </a:lnTo>
                <a:lnTo>
                  <a:pt x="34" y="4"/>
                </a:lnTo>
                <a:lnTo>
                  <a:pt x="24" y="8"/>
                </a:lnTo>
                <a:lnTo>
                  <a:pt x="16" y="16"/>
                </a:lnTo>
                <a:lnTo>
                  <a:pt x="10" y="24"/>
                </a:lnTo>
                <a:lnTo>
                  <a:pt x="4" y="32"/>
                </a:lnTo>
                <a:lnTo>
                  <a:pt x="0" y="44"/>
                </a:lnTo>
                <a:lnTo>
                  <a:pt x="0" y="54"/>
                </a:lnTo>
                <a:lnTo>
                  <a:pt x="0" y="274"/>
                </a:lnTo>
                <a:lnTo>
                  <a:pt x="0" y="274"/>
                </a:lnTo>
                <a:lnTo>
                  <a:pt x="0" y="284"/>
                </a:lnTo>
                <a:lnTo>
                  <a:pt x="4" y="294"/>
                </a:lnTo>
                <a:lnTo>
                  <a:pt x="10" y="304"/>
                </a:lnTo>
                <a:lnTo>
                  <a:pt x="16" y="312"/>
                </a:lnTo>
                <a:lnTo>
                  <a:pt x="24" y="318"/>
                </a:lnTo>
                <a:lnTo>
                  <a:pt x="34" y="324"/>
                </a:lnTo>
                <a:lnTo>
                  <a:pt x="44" y="326"/>
                </a:lnTo>
                <a:lnTo>
                  <a:pt x="54" y="328"/>
                </a:lnTo>
                <a:lnTo>
                  <a:pt x="164" y="328"/>
                </a:lnTo>
                <a:lnTo>
                  <a:pt x="164" y="382"/>
                </a:lnTo>
                <a:lnTo>
                  <a:pt x="110" y="382"/>
                </a:lnTo>
                <a:lnTo>
                  <a:pt x="110" y="382"/>
                </a:lnTo>
                <a:lnTo>
                  <a:pt x="98" y="384"/>
                </a:lnTo>
                <a:lnTo>
                  <a:pt x="88" y="386"/>
                </a:lnTo>
                <a:lnTo>
                  <a:pt x="78" y="392"/>
                </a:lnTo>
                <a:lnTo>
                  <a:pt x="70" y="398"/>
                </a:lnTo>
                <a:lnTo>
                  <a:pt x="64" y="406"/>
                </a:lnTo>
                <a:lnTo>
                  <a:pt x="58" y="416"/>
                </a:lnTo>
                <a:lnTo>
                  <a:pt x="56" y="426"/>
                </a:lnTo>
                <a:lnTo>
                  <a:pt x="54" y="438"/>
                </a:lnTo>
                <a:lnTo>
                  <a:pt x="382" y="438"/>
                </a:lnTo>
                <a:lnTo>
                  <a:pt x="382" y="438"/>
                </a:lnTo>
                <a:lnTo>
                  <a:pt x="382" y="426"/>
                </a:lnTo>
                <a:lnTo>
                  <a:pt x="378" y="416"/>
                </a:lnTo>
                <a:lnTo>
                  <a:pt x="374" y="406"/>
                </a:lnTo>
                <a:lnTo>
                  <a:pt x="366" y="398"/>
                </a:lnTo>
                <a:lnTo>
                  <a:pt x="358" y="392"/>
                </a:lnTo>
                <a:lnTo>
                  <a:pt x="350" y="386"/>
                </a:lnTo>
                <a:lnTo>
                  <a:pt x="340" y="384"/>
                </a:lnTo>
                <a:lnTo>
                  <a:pt x="328" y="382"/>
                </a:lnTo>
                <a:lnTo>
                  <a:pt x="274" y="382"/>
                </a:lnTo>
                <a:lnTo>
                  <a:pt x="274" y="328"/>
                </a:lnTo>
                <a:lnTo>
                  <a:pt x="382" y="328"/>
                </a:lnTo>
                <a:lnTo>
                  <a:pt x="382" y="328"/>
                </a:lnTo>
                <a:lnTo>
                  <a:pt x="394" y="326"/>
                </a:lnTo>
                <a:lnTo>
                  <a:pt x="404" y="324"/>
                </a:lnTo>
                <a:lnTo>
                  <a:pt x="414" y="318"/>
                </a:lnTo>
                <a:lnTo>
                  <a:pt x="422" y="312"/>
                </a:lnTo>
                <a:lnTo>
                  <a:pt x="428" y="304"/>
                </a:lnTo>
                <a:lnTo>
                  <a:pt x="434" y="294"/>
                </a:lnTo>
                <a:lnTo>
                  <a:pt x="436" y="284"/>
                </a:lnTo>
                <a:lnTo>
                  <a:pt x="438" y="274"/>
                </a:lnTo>
                <a:lnTo>
                  <a:pt x="438" y="54"/>
                </a:lnTo>
                <a:lnTo>
                  <a:pt x="438" y="54"/>
                </a:lnTo>
                <a:lnTo>
                  <a:pt x="436" y="44"/>
                </a:lnTo>
                <a:lnTo>
                  <a:pt x="434" y="32"/>
                </a:lnTo>
                <a:lnTo>
                  <a:pt x="428" y="24"/>
                </a:lnTo>
                <a:lnTo>
                  <a:pt x="422" y="16"/>
                </a:lnTo>
                <a:lnTo>
                  <a:pt x="414" y="8"/>
                </a:lnTo>
                <a:lnTo>
                  <a:pt x="404" y="4"/>
                </a:lnTo>
                <a:lnTo>
                  <a:pt x="394" y="0"/>
                </a:lnTo>
                <a:lnTo>
                  <a:pt x="382" y="0"/>
                </a:lnTo>
                <a:lnTo>
                  <a:pt x="382" y="0"/>
                </a:lnTo>
                <a:close/>
                <a:moveTo>
                  <a:pt x="382" y="274"/>
                </a:moveTo>
                <a:lnTo>
                  <a:pt x="54" y="274"/>
                </a:lnTo>
                <a:lnTo>
                  <a:pt x="54" y="54"/>
                </a:lnTo>
                <a:lnTo>
                  <a:pt x="382" y="54"/>
                </a:lnTo>
                <a:lnTo>
                  <a:pt x="382" y="2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innerShdw blurRad="12700" dist="38100" dir="13500000">
              <a:prstClr val="black">
                <a:alpha val="8000"/>
              </a:prstClr>
            </a:inn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79" name="Freeform 16"/>
          <p:cNvSpPr>
            <a:spLocks/>
          </p:cNvSpPr>
          <p:nvPr/>
        </p:nvSpPr>
        <p:spPr bwMode="auto">
          <a:xfrm>
            <a:off x="5380363" y="4689376"/>
            <a:ext cx="1162050" cy="1165225"/>
          </a:xfrm>
          <a:custGeom>
            <a:avLst/>
            <a:gdLst>
              <a:gd name="T0" fmla="*/ 732 w 732"/>
              <a:gd name="T1" fmla="*/ 368 h 734"/>
              <a:gd name="T2" fmla="*/ 726 w 732"/>
              <a:gd name="T3" fmla="*/ 442 h 734"/>
              <a:gd name="T4" fmla="*/ 704 w 732"/>
              <a:gd name="T5" fmla="*/ 510 h 734"/>
              <a:gd name="T6" fmla="*/ 670 w 732"/>
              <a:gd name="T7" fmla="*/ 572 h 734"/>
              <a:gd name="T8" fmla="*/ 626 w 732"/>
              <a:gd name="T9" fmla="*/ 626 h 734"/>
              <a:gd name="T10" fmla="*/ 570 w 732"/>
              <a:gd name="T11" fmla="*/ 672 h 734"/>
              <a:gd name="T12" fmla="*/ 508 w 732"/>
              <a:gd name="T13" fmla="*/ 706 h 734"/>
              <a:gd name="T14" fmla="*/ 440 w 732"/>
              <a:gd name="T15" fmla="*/ 726 h 734"/>
              <a:gd name="T16" fmla="*/ 366 w 732"/>
              <a:gd name="T17" fmla="*/ 734 h 734"/>
              <a:gd name="T18" fmla="*/ 328 w 732"/>
              <a:gd name="T19" fmla="*/ 732 h 734"/>
              <a:gd name="T20" fmla="*/ 256 w 732"/>
              <a:gd name="T21" fmla="*/ 718 h 734"/>
              <a:gd name="T22" fmla="*/ 192 w 732"/>
              <a:gd name="T23" fmla="*/ 690 h 734"/>
              <a:gd name="T24" fmla="*/ 132 w 732"/>
              <a:gd name="T25" fmla="*/ 650 h 734"/>
              <a:gd name="T26" fmla="*/ 82 w 732"/>
              <a:gd name="T27" fmla="*/ 600 h 734"/>
              <a:gd name="T28" fmla="*/ 44 w 732"/>
              <a:gd name="T29" fmla="*/ 542 h 734"/>
              <a:gd name="T30" fmla="*/ 16 w 732"/>
              <a:gd name="T31" fmla="*/ 476 h 734"/>
              <a:gd name="T32" fmla="*/ 0 w 732"/>
              <a:gd name="T33" fmla="*/ 404 h 734"/>
              <a:gd name="T34" fmla="*/ 0 w 732"/>
              <a:gd name="T35" fmla="*/ 368 h 734"/>
              <a:gd name="T36" fmla="*/ 6 w 732"/>
              <a:gd name="T37" fmla="*/ 294 h 734"/>
              <a:gd name="T38" fmla="*/ 28 w 732"/>
              <a:gd name="T39" fmla="*/ 224 h 734"/>
              <a:gd name="T40" fmla="*/ 62 w 732"/>
              <a:gd name="T41" fmla="*/ 162 h 734"/>
              <a:gd name="T42" fmla="*/ 106 w 732"/>
              <a:gd name="T43" fmla="*/ 108 h 734"/>
              <a:gd name="T44" fmla="*/ 160 w 732"/>
              <a:gd name="T45" fmla="*/ 64 h 734"/>
              <a:gd name="T46" fmla="*/ 224 w 732"/>
              <a:gd name="T47" fmla="*/ 30 h 734"/>
              <a:gd name="T48" fmla="*/ 292 w 732"/>
              <a:gd name="T49" fmla="*/ 8 h 734"/>
              <a:gd name="T50" fmla="*/ 366 w 732"/>
              <a:gd name="T51" fmla="*/ 0 h 734"/>
              <a:gd name="T52" fmla="*/ 404 w 732"/>
              <a:gd name="T53" fmla="*/ 2 h 734"/>
              <a:gd name="T54" fmla="*/ 474 w 732"/>
              <a:gd name="T55" fmla="*/ 16 h 734"/>
              <a:gd name="T56" fmla="*/ 540 w 732"/>
              <a:gd name="T57" fmla="*/ 44 h 734"/>
              <a:gd name="T58" fmla="*/ 600 w 732"/>
              <a:gd name="T59" fmla="*/ 84 h 734"/>
              <a:gd name="T60" fmla="*/ 648 w 732"/>
              <a:gd name="T61" fmla="*/ 134 h 734"/>
              <a:gd name="T62" fmla="*/ 688 w 732"/>
              <a:gd name="T63" fmla="*/ 192 h 734"/>
              <a:gd name="T64" fmla="*/ 716 w 732"/>
              <a:gd name="T65" fmla="*/ 258 h 734"/>
              <a:gd name="T66" fmla="*/ 730 w 732"/>
              <a:gd name="T67" fmla="*/ 330 h 734"/>
              <a:gd name="T68" fmla="*/ 732 w 732"/>
              <a:gd name="T69" fmla="*/ 368 h 7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32" h="734">
                <a:moveTo>
                  <a:pt x="732" y="368"/>
                </a:moveTo>
                <a:lnTo>
                  <a:pt x="732" y="368"/>
                </a:lnTo>
                <a:lnTo>
                  <a:pt x="730" y="404"/>
                </a:lnTo>
                <a:lnTo>
                  <a:pt x="726" y="442"/>
                </a:lnTo>
                <a:lnTo>
                  <a:pt x="716" y="476"/>
                </a:lnTo>
                <a:lnTo>
                  <a:pt x="704" y="510"/>
                </a:lnTo>
                <a:lnTo>
                  <a:pt x="688" y="542"/>
                </a:lnTo>
                <a:lnTo>
                  <a:pt x="670" y="572"/>
                </a:lnTo>
                <a:lnTo>
                  <a:pt x="648" y="600"/>
                </a:lnTo>
                <a:lnTo>
                  <a:pt x="626" y="626"/>
                </a:lnTo>
                <a:lnTo>
                  <a:pt x="600" y="650"/>
                </a:lnTo>
                <a:lnTo>
                  <a:pt x="570" y="672"/>
                </a:lnTo>
                <a:lnTo>
                  <a:pt x="540" y="690"/>
                </a:lnTo>
                <a:lnTo>
                  <a:pt x="508" y="706"/>
                </a:lnTo>
                <a:lnTo>
                  <a:pt x="474" y="718"/>
                </a:lnTo>
                <a:lnTo>
                  <a:pt x="440" y="726"/>
                </a:lnTo>
                <a:lnTo>
                  <a:pt x="404" y="732"/>
                </a:lnTo>
                <a:lnTo>
                  <a:pt x="366" y="734"/>
                </a:lnTo>
                <a:lnTo>
                  <a:pt x="366" y="734"/>
                </a:lnTo>
                <a:lnTo>
                  <a:pt x="328" y="732"/>
                </a:lnTo>
                <a:lnTo>
                  <a:pt x="292" y="726"/>
                </a:lnTo>
                <a:lnTo>
                  <a:pt x="256" y="718"/>
                </a:lnTo>
                <a:lnTo>
                  <a:pt x="224" y="706"/>
                </a:lnTo>
                <a:lnTo>
                  <a:pt x="192" y="690"/>
                </a:lnTo>
                <a:lnTo>
                  <a:pt x="160" y="672"/>
                </a:lnTo>
                <a:lnTo>
                  <a:pt x="132" y="650"/>
                </a:lnTo>
                <a:lnTo>
                  <a:pt x="106" y="626"/>
                </a:lnTo>
                <a:lnTo>
                  <a:pt x="82" y="600"/>
                </a:lnTo>
                <a:lnTo>
                  <a:pt x="62" y="572"/>
                </a:lnTo>
                <a:lnTo>
                  <a:pt x="44" y="542"/>
                </a:lnTo>
                <a:lnTo>
                  <a:pt x="28" y="510"/>
                </a:lnTo>
                <a:lnTo>
                  <a:pt x="16" y="476"/>
                </a:lnTo>
                <a:lnTo>
                  <a:pt x="6" y="442"/>
                </a:lnTo>
                <a:lnTo>
                  <a:pt x="0" y="404"/>
                </a:lnTo>
                <a:lnTo>
                  <a:pt x="0" y="368"/>
                </a:lnTo>
                <a:lnTo>
                  <a:pt x="0" y="368"/>
                </a:lnTo>
                <a:lnTo>
                  <a:pt x="0" y="330"/>
                </a:lnTo>
                <a:lnTo>
                  <a:pt x="6" y="294"/>
                </a:lnTo>
                <a:lnTo>
                  <a:pt x="16" y="258"/>
                </a:lnTo>
                <a:lnTo>
                  <a:pt x="28" y="224"/>
                </a:lnTo>
                <a:lnTo>
                  <a:pt x="44" y="192"/>
                </a:lnTo>
                <a:lnTo>
                  <a:pt x="62" y="162"/>
                </a:lnTo>
                <a:lnTo>
                  <a:pt x="82" y="134"/>
                </a:lnTo>
                <a:lnTo>
                  <a:pt x="106" y="108"/>
                </a:lnTo>
                <a:lnTo>
                  <a:pt x="132" y="84"/>
                </a:lnTo>
                <a:lnTo>
                  <a:pt x="160" y="64"/>
                </a:lnTo>
                <a:lnTo>
                  <a:pt x="192" y="44"/>
                </a:lnTo>
                <a:lnTo>
                  <a:pt x="224" y="30"/>
                </a:lnTo>
                <a:lnTo>
                  <a:pt x="256" y="16"/>
                </a:lnTo>
                <a:lnTo>
                  <a:pt x="292" y="8"/>
                </a:lnTo>
                <a:lnTo>
                  <a:pt x="328" y="2"/>
                </a:lnTo>
                <a:lnTo>
                  <a:pt x="366" y="0"/>
                </a:lnTo>
                <a:lnTo>
                  <a:pt x="366" y="0"/>
                </a:lnTo>
                <a:lnTo>
                  <a:pt x="404" y="2"/>
                </a:lnTo>
                <a:lnTo>
                  <a:pt x="440" y="8"/>
                </a:lnTo>
                <a:lnTo>
                  <a:pt x="474" y="16"/>
                </a:lnTo>
                <a:lnTo>
                  <a:pt x="508" y="30"/>
                </a:lnTo>
                <a:lnTo>
                  <a:pt x="540" y="44"/>
                </a:lnTo>
                <a:lnTo>
                  <a:pt x="570" y="64"/>
                </a:lnTo>
                <a:lnTo>
                  <a:pt x="600" y="84"/>
                </a:lnTo>
                <a:lnTo>
                  <a:pt x="626" y="108"/>
                </a:lnTo>
                <a:lnTo>
                  <a:pt x="648" y="134"/>
                </a:lnTo>
                <a:lnTo>
                  <a:pt x="670" y="162"/>
                </a:lnTo>
                <a:lnTo>
                  <a:pt x="688" y="192"/>
                </a:lnTo>
                <a:lnTo>
                  <a:pt x="704" y="224"/>
                </a:lnTo>
                <a:lnTo>
                  <a:pt x="716" y="258"/>
                </a:lnTo>
                <a:lnTo>
                  <a:pt x="726" y="294"/>
                </a:lnTo>
                <a:lnTo>
                  <a:pt x="730" y="330"/>
                </a:lnTo>
                <a:lnTo>
                  <a:pt x="732" y="368"/>
                </a:lnTo>
                <a:lnTo>
                  <a:pt x="732" y="368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80" name="Freeform 19"/>
          <p:cNvSpPr>
            <a:spLocks/>
          </p:cNvSpPr>
          <p:nvPr/>
        </p:nvSpPr>
        <p:spPr bwMode="auto">
          <a:xfrm>
            <a:off x="5612138" y="4895751"/>
            <a:ext cx="698500" cy="727075"/>
          </a:xfrm>
          <a:custGeom>
            <a:avLst/>
            <a:gdLst>
              <a:gd name="T0" fmla="*/ 440 w 440"/>
              <a:gd name="T1" fmla="*/ 398 h 458"/>
              <a:gd name="T2" fmla="*/ 440 w 440"/>
              <a:gd name="T3" fmla="*/ 396 h 458"/>
              <a:gd name="T4" fmla="*/ 428 w 440"/>
              <a:gd name="T5" fmla="*/ 324 h 458"/>
              <a:gd name="T6" fmla="*/ 408 w 440"/>
              <a:gd name="T7" fmla="*/ 298 h 458"/>
              <a:gd name="T8" fmla="*/ 372 w 440"/>
              <a:gd name="T9" fmla="*/ 284 h 458"/>
              <a:gd name="T10" fmla="*/ 300 w 440"/>
              <a:gd name="T11" fmla="*/ 262 h 458"/>
              <a:gd name="T12" fmla="*/ 278 w 440"/>
              <a:gd name="T13" fmla="*/ 250 h 458"/>
              <a:gd name="T14" fmla="*/ 274 w 440"/>
              <a:gd name="T15" fmla="*/ 246 h 458"/>
              <a:gd name="T16" fmla="*/ 266 w 440"/>
              <a:gd name="T17" fmla="*/ 234 h 458"/>
              <a:gd name="T18" fmla="*/ 270 w 440"/>
              <a:gd name="T19" fmla="*/ 208 h 458"/>
              <a:gd name="T20" fmla="*/ 284 w 440"/>
              <a:gd name="T21" fmla="*/ 158 h 458"/>
              <a:gd name="T22" fmla="*/ 292 w 440"/>
              <a:gd name="T23" fmla="*/ 138 h 458"/>
              <a:gd name="T24" fmla="*/ 294 w 440"/>
              <a:gd name="T25" fmla="*/ 118 h 458"/>
              <a:gd name="T26" fmla="*/ 288 w 440"/>
              <a:gd name="T27" fmla="*/ 114 h 458"/>
              <a:gd name="T28" fmla="*/ 294 w 440"/>
              <a:gd name="T29" fmla="*/ 96 h 458"/>
              <a:gd name="T30" fmla="*/ 300 w 440"/>
              <a:gd name="T31" fmla="*/ 68 h 458"/>
              <a:gd name="T32" fmla="*/ 286 w 440"/>
              <a:gd name="T33" fmla="*/ 34 h 458"/>
              <a:gd name="T34" fmla="*/ 272 w 440"/>
              <a:gd name="T35" fmla="*/ 22 h 458"/>
              <a:gd name="T36" fmla="*/ 246 w 440"/>
              <a:gd name="T37" fmla="*/ 14 h 458"/>
              <a:gd name="T38" fmla="*/ 228 w 440"/>
              <a:gd name="T39" fmla="*/ 4 h 458"/>
              <a:gd name="T40" fmla="*/ 208 w 440"/>
              <a:gd name="T41" fmla="*/ 0 h 458"/>
              <a:gd name="T42" fmla="*/ 182 w 440"/>
              <a:gd name="T43" fmla="*/ 4 h 458"/>
              <a:gd name="T44" fmla="*/ 150 w 440"/>
              <a:gd name="T45" fmla="*/ 24 h 458"/>
              <a:gd name="T46" fmla="*/ 134 w 440"/>
              <a:gd name="T47" fmla="*/ 42 h 458"/>
              <a:gd name="T48" fmla="*/ 132 w 440"/>
              <a:gd name="T49" fmla="*/ 72 h 458"/>
              <a:gd name="T50" fmla="*/ 140 w 440"/>
              <a:gd name="T51" fmla="*/ 114 h 458"/>
              <a:gd name="T52" fmla="*/ 140 w 440"/>
              <a:gd name="T53" fmla="*/ 118 h 458"/>
              <a:gd name="T54" fmla="*/ 136 w 440"/>
              <a:gd name="T55" fmla="*/ 118 h 458"/>
              <a:gd name="T56" fmla="*/ 136 w 440"/>
              <a:gd name="T57" fmla="*/ 142 h 458"/>
              <a:gd name="T58" fmla="*/ 138 w 440"/>
              <a:gd name="T59" fmla="*/ 148 h 458"/>
              <a:gd name="T60" fmla="*/ 146 w 440"/>
              <a:gd name="T61" fmla="*/ 160 h 458"/>
              <a:gd name="T62" fmla="*/ 150 w 440"/>
              <a:gd name="T63" fmla="*/ 188 h 458"/>
              <a:gd name="T64" fmla="*/ 168 w 440"/>
              <a:gd name="T65" fmla="*/ 226 h 458"/>
              <a:gd name="T66" fmla="*/ 156 w 440"/>
              <a:gd name="T67" fmla="*/ 248 h 458"/>
              <a:gd name="T68" fmla="*/ 154 w 440"/>
              <a:gd name="T69" fmla="*/ 250 h 458"/>
              <a:gd name="T70" fmla="*/ 138 w 440"/>
              <a:gd name="T71" fmla="*/ 262 h 458"/>
              <a:gd name="T72" fmla="*/ 100 w 440"/>
              <a:gd name="T73" fmla="*/ 278 h 458"/>
              <a:gd name="T74" fmla="*/ 28 w 440"/>
              <a:gd name="T75" fmla="*/ 306 h 458"/>
              <a:gd name="T76" fmla="*/ 14 w 440"/>
              <a:gd name="T77" fmla="*/ 322 h 458"/>
              <a:gd name="T78" fmla="*/ 2 w 440"/>
              <a:gd name="T79" fmla="*/ 376 h 458"/>
              <a:gd name="T80" fmla="*/ 0 w 440"/>
              <a:gd name="T81" fmla="*/ 408 h 458"/>
              <a:gd name="T82" fmla="*/ 10 w 440"/>
              <a:gd name="T83" fmla="*/ 424 h 458"/>
              <a:gd name="T84" fmla="*/ 64 w 440"/>
              <a:gd name="T85" fmla="*/ 444 h 458"/>
              <a:gd name="T86" fmla="*/ 176 w 440"/>
              <a:gd name="T87" fmla="*/ 458 h 458"/>
              <a:gd name="T88" fmla="*/ 266 w 440"/>
              <a:gd name="T89" fmla="*/ 456 h 458"/>
              <a:gd name="T90" fmla="*/ 376 w 440"/>
              <a:gd name="T91" fmla="*/ 438 h 458"/>
              <a:gd name="T92" fmla="*/ 432 w 440"/>
              <a:gd name="T93" fmla="*/ 414 h 458"/>
              <a:gd name="T94" fmla="*/ 440 w 440"/>
              <a:gd name="T95" fmla="*/ 398 h 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40" h="458">
                <a:moveTo>
                  <a:pt x="440" y="398"/>
                </a:moveTo>
                <a:lnTo>
                  <a:pt x="440" y="398"/>
                </a:lnTo>
                <a:lnTo>
                  <a:pt x="440" y="398"/>
                </a:lnTo>
                <a:lnTo>
                  <a:pt x="440" y="398"/>
                </a:lnTo>
                <a:lnTo>
                  <a:pt x="440" y="396"/>
                </a:lnTo>
                <a:lnTo>
                  <a:pt x="440" y="396"/>
                </a:lnTo>
                <a:lnTo>
                  <a:pt x="436" y="364"/>
                </a:lnTo>
                <a:lnTo>
                  <a:pt x="432" y="336"/>
                </a:lnTo>
                <a:lnTo>
                  <a:pt x="428" y="324"/>
                </a:lnTo>
                <a:lnTo>
                  <a:pt x="422" y="312"/>
                </a:lnTo>
                <a:lnTo>
                  <a:pt x="416" y="304"/>
                </a:lnTo>
                <a:lnTo>
                  <a:pt x="408" y="298"/>
                </a:lnTo>
                <a:lnTo>
                  <a:pt x="408" y="298"/>
                </a:lnTo>
                <a:lnTo>
                  <a:pt x="390" y="290"/>
                </a:lnTo>
                <a:lnTo>
                  <a:pt x="372" y="284"/>
                </a:lnTo>
                <a:lnTo>
                  <a:pt x="334" y="272"/>
                </a:lnTo>
                <a:lnTo>
                  <a:pt x="334" y="272"/>
                </a:lnTo>
                <a:lnTo>
                  <a:pt x="300" y="262"/>
                </a:lnTo>
                <a:lnTo>
                  <a:pt x="288" y="256"/>
                </a:lnTo>
                <a:lnTo>
                  <a:pt x="278" y="250"/>
                </a:lnTo>
                <a:lnTo>
                  <a:pt x="278" y="250"/>
                </a:lnTo>
                <a:lnTo>
                  <a:pt x="278" y="250"/>
                </a:lnTo>
                <a:lnTo>
                  <a:pt x="274" y="246"/>
                </a:lnTo>
                <a:lnTo>
                  <a:pt x="274" y="246"/>
                </a:lnTo>
                <a:lnTo>
                  <a:pt x="272" y="242"/>
                </a:lnTo>
                <a:lnTo>
                  <a:pt x="272" y="242"/>
                </a:lnTo>
                <a:lnTo>
                  <a:pt x="266" y="234"/>
                </a:lnTo>
                <a:lnTo>
                  <a:pt x="262" y="222"/>
                </a:lnTo>
                <a:lnTo>
                  <a:pt x="262" y="222"/>
                </a:lnTo>
                <a:lnTo>
                  <a:pt x="270" y="208"/>
                </a:lnTo>
                <a:lnTo>
                  <a:pt x="278" y="192"/>
                </a:lnTo>
                <a:lnTo>
                  <a:pt x="282" y="176"/>
                </a:lnTo>
                <a:lnTo>
                  <a:pt x="284" y="158"/>
                </a:lnTo>
                <a:lnTo>
                  <a:pt x="284" y="158"/>
                </a:lnTo>
                <a:lnTo>
                  <a:pt x="288" y="150"/>
                </a:lnTo>
                <a:lnTo>
                  <a:pt x="292" y="138"/>
                </a:lnTo>
                <a:lnTo>
                  <a:pt x="292" y="138"/>
                </a:lnTo>
                <a:lnTo>
                  <a:pt x="294" y="122"/>
                </a:lnTo>
                <a:lnTo>
                  <a:pt x="294" y="118"/>
                </a:lnTo>
                <a:lnTo>
                  <a:pt x="290" y="116"/>
                </a:lnTo>
                <a:lnTo>
                  <a:pt x="288" y="114"/>
                </a:lnTo>
                <a:lnTo>
                  <a:pt x="288" y="114"/>
                </a:lnTo>
                <a:lnTo>
                  <a:pt x="288" y="114"/>
                </a:lnTo>
                <a:lnTo>
                  <a:pt x="288" y="114"/>
                </a:lnTo>
                <a:lnTo>
                  <a:pt x="294" y="96"/>
                </a:lnTo>
                <a:lnTo>
                  <a:pt x="300" y="80"/>
                </a:lnTo>
                <a:lnTo>
                  <a:pt x="300" y="80"/>
                </a:lnTo>
                <a:lnTo>
                  <a:pt x="300" y="68"/>
                </a:lnTo>
                <a:lnTo>
                  <a:pt x="298" y="54"/>
                </a:lnTo>
                <a:lnTo>
                  <a:pt x="292" y="40"/>
                </a:lnTo>
                <a:lnTo>
                  <a:pt x="286" y="34"/>
                </a:lnTo>
                <a:lnTo>
                  <a:pt x="280" y="28"/>
                </a:lnTo>
                <a:lnTo>
                  <a:pt x="280" y="28"/>
                </a:lnTo>
                <a:lnTo>
                  <a:pt x="272" y="22"/>
                </a:lnTo>
                <a:lnTo>
                  <a:pt x="264" y="18"/>
                </a:lnTo>
                <a:lnTo>
                  <a:pt x="254" y="16"/>
                </a:lnTo>
                <a:lnTo>
                  <a:pt x="246" y="14"/>
                </a:lnTo>
                <a:lnTo>
                  <a:pt x="246" y="14"/>
                </a:lnTo>
                <a:lnTo>
                  <a:pt x="238" y="8"/>
                </a:lnTo>
                <a:lnTo>
                  <a:pt x="228" y="4"/>
                </a:lnTo>
                <a:lnTo>
                  <a:pt x="218" y="2"/>
                </a:lnTo>
                <a:lnTo>
                  <a:pt x="208" y="0"/>
                </a:lnTo>
                <a:lnTo>
                  <a:pt x="208" y="0"/>
                </a:lnTo>
                <a:lnTo>
                  <a:pt x="190" y="2"/>
                </a:lnTo>
                <a:lnTo>
                  <a:pt x="190" y="2"/>
                </a:lnTo>
                <a:lnTo>
                  <a:pt x="182" y="4"/>
                </a:lnTo>
                <a:lnTo>
                  <a:pt x="174" y="6"/>
                </a:lnTo>
                <a:lnTo>
                  <a:pt x="162" y="14"/>
                </a:lnTo>
                <a:lnTo>
                  <a:pt x="150" y="24"/>
                </a:lnTo>
                <a:lnTo>
                  <a:pt x="140" y="34"/>
                </a:lnTo>
                <a:lnTo>
                  <a:pt x="140" y="34"/>
                </a:lnTo>
                <a:lnTo>
                  <a:pt x="134" y="42"/>
                </a:lnTo>
                <a:lnTo>
                  <a:pt x="132" y="50"/>
                </a:lnTo>
                <a:lnTo>
                  <a:pt x="132" y="60"/>
                </a:lnTo>
                <a:lnTo>
                  <a:pt x="132" y="72"/>
                </a:lnTo>
                <a:lnTo>
                  <a:pt x="132" y="72"/>
                </a:lnTo>
                <a:lnTo>
                  <a:pt x="136" y="92"/>
                </a:lnTo>
                <a:lnTo>
                  <a:pt x="140" y="114"/>
                </a:lnTo>
                <a:lnTo>
                  <a:pt x="140" y="114"/>
                </a:lnTo>
                <a:lnTo>
                  <a:pt x="140" y="118"/>
                </a:lnTo>
                <a:lnTo>
                  <a:pt x="140" y="118"/>
                </a:lnTo>
                <a:lnTo>
                  <a:pt x="140" y="118"/>
                </a:lnTo>
                <a:lnTo>
                  <a:pt x="140" y="118"/>
                </a:lnTo>
                <a:lnTo>
                  <a:pt x="136" y="118"/>
                </a:lnTo>
                <a:lnTo>
                  <a:pt x="134" y="120"/>
                </a:lnTo>
                <a:lnTo>
                  <a:pt x="132" y="126"/>
                </a:lnTo>
                <a:lnTo>
                  <a:pt x="136" y="142"/>
                </a:lnTo>
                <a:lnTo>
                  <a:pt x="136" y="142"/>
                </a:lnTo>
                <a:lnTo>
                  <a:pt x="138" y="148"/>
                </a:lnTo>
                <a:lnTo>
                  <a:pt x="138" y="148"/>
                </a:lnTo>
                <a:lnTo>
                  <a:pt x="140" y="156"/>
                </a:lnTo>
                <a:lnTo>
                  <a:pt x="146" y="160"/>
                </a:lnTo>
                <a:lnTo>
                  <a:pt x="146" y="160"/>
                </a:lnTo>
                <a:lnTo>
                  <a:pt x="146" y="174"/>
                </a:lnTo>
                <a:lnTo>
                  <a:pt x="150" y="188"/>
                </a:lnTo>
                <a:lnTo>
                  <a:pt x="150" y="188"/>
                </a:lnTo>
                <a:lnTo>
                  <a:pt x="158" y="208"/>
                </a:lnTo>
                <a:lnTo>
                  <a:pt x="168" y="226"/>
                </a:lnTo>
                <a:lnTo>
                  <a:pt x="168" y="226"/>
                </a:lnTo>
                <a:lnTo>
                  <a:pt x="164" y="238"/>
                </a:lnTo>
                <a:lnTo>
                  <a:pt x="156" y="248"/>
                </a:lnTo>
                <a:lnTo>
                  <a:pt x="156" y="248"/>
                </a:lnTo>
                <a:lnTo>
                  <a:pt x="156" y="248"/>
                </a:lnTo>
                <a:lnTo>
                  <a:pt x="154" y="250"/>
                </a:lnTo>
                <a:lnTo>
                  <a:pt x="154" y="250"/>
                </a:lnTo>
                <a:lnTo>
                  <a:pt x="142" y="258"/>
                </a:lnTo>
                <a:lnTo>
                  <a:pt x="138" y="262"/>
                </a:lnTo>
                <a:lnTo>
                  <a:pt x="138" y="262"/>
                </a:lnTo>
                <a:lnTo>
                  <a:pt x="122" y="270"/>
                </a:lnTo>
                <a:lnTo>
                  <a:pt x="100" y="278"/>
                </a:lnTo>
                <a:lnTo>
                  <a:pt x="100" y="278"/>
                </a:lnTo>
                <a:lnTo>
                  <a:pt x="64" y="290"/>
                </a:lnTo>
                <a:lnTo>
                  <a:pt x="46" y="298"/>
                </a:lnTo>
                <a:lnTo>
                  <a:pt x="28" y="306"/>
                </a:lnTo>
                <a:lnTo>
                  <a:pt x="28" y="306"/>
                </a:lnTo>
                <a:lnTo>
                  <a:pt x="20" y="312"/>
                </a:lnTo>
                <a:lnTo>
                  <a:pt x="14" y="322"/>
                </a:lnTo>
                <a:lnTo>
                  <a:pt x="10" y="334"/>
                </a:lnTo>
                <a:lnTo>
                  <a:pt x="6" y="346"/>
                </a:lnTo>
                <a:lnTo>
                  <a:pt x="2" y="376"/>
                </a:lnTo>
                <a:lnTo>
                  <a:pt x="0" y="408"/>
                </a:lnTo>
                <a:lnTo>
                  <a:pt x="0" y="408"/>
                </a:lnTo>
                <a:lnTo>
                  <a:pt x="0" y="408"/>
                </a:lnTo>
                <a:lnTo>
                  <a:pt x="0" y="412"/>
                </a:lnTo>
                <a:lnTo>
                  <a:pt x="4" y="418"/>
                </a:lnTo>
                <a:lnTo>
                  <a:pt x="10" y="424"/>
                </a:lnTo>
                <a:lnTo>
                  <a:pt x="18" y="428"/>
                </a:lnTo>
                <a:lnTo>
                  <a:pt x="38" y="438"/>
                </a:lnTo>
                <a:lnTo>
                  <a:pt x="64" y="444"/>
                </a:lnTo>
                <a:lnTo>
                  <a:pt x="98" y="450"/>
                </a:lnTo>
                <a:lnTo>
                  <a:pt x="136" y="456"/>
                </a:lnTo>
                <a:lnTo>
                  <a:pt x="176" y="458"/>
                </a:lnTo>
                <a:lnTo>
                  <a:pt x="220" y="458"/>
                </a:lnTo>
                <a:lnTo>
                  <a:pt x="220" y="458"/>
                </a:lnTo>
                <a:lnTo>
                  <a:pt x="266" y="456"/>
                </a:lnTo>
                <a:lnTo>
                  <a:pt x="306" y="452"/>
                </a:lnTo>
                <a:lnTo>
                  <a:pt x="344" y="446"/>
                </a:lnTo>
                <a:lnTo>
                  <a:pt x="376" y="438"/>
                </a:lnTo>
                <a:lnTo>
                  <a:pt x="404" y="430"/>
                </a:lnTo>
                <a:lnTo>
                  <a:pt x="424" y="420"/>
                </a:lnTo>
                <a:lnTo>
                  <a:pt x="432" y="414"/>
                </a:lnTo>
                <a:lnTo>
                  <a:pt x="436" y="410"/>
                </a:lnTo>
                <a:lnTo>
                  <a:pt x="440" y="404"/>
                </a:lnTo>
                <a:lnTo>
                  <a:pt x="440" y="398"/>
                </a:lnTo>
                <a:lnTo>
                  <a:pt x="440" y="398"/>
                </a:lnTo>
                <a:lnTo>
                  <a:pt x="440" y="3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innerShdw blurRad="12700" dist="38100" dir="13500000">
              <a:prstClr val="black">
                <a:alpha val="8000"/>
              </a:prstClr>
            </a:inn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81" name="Rectangle 21"/>
          <p:cNvSpPr>
            <a:spLocks noChangeArrowheads="1"/>
          </p:cNvSpPr>
          <p:nvPr/>
        </p:nvSpPr>
        <p:spPr bwMode="auto">
          <a:xfrm>
            <a:off x="395536" y="3609876"/>
            <a:ext cx="1982915" cy="880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dirty="0" smtClean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보다 나은 기술을 통한 새로운</a:t>
            </a:r>
            <a:endParaRPr kumimoji="1" lang="en-US" altLang="ko-KR" sz="1100" dirty="0" smtClean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dirty="0" smtClean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원천기술 보유기업이 되기 위해</a:t>
            </a:r>
            <a:endParaRPr kumimoji="1" lang="en-US" altLang="ko-KR" sz="1100" dirty="0" smtClean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dirty="0" smtClean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앞장서는 기업</a:t>
            </a:r>
            <a:endParaRPr kumimoji="1" lang="en-US" altLang="ko-KR" sz="1100" dirty="0" smtClean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kumimoji="1" lang="ko-KR" sz="1100" dirty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Rectangle 24"/>
          <p:cNvSpPr>
            <a:spLocks noChangeArrowheads="1"/>
          </p:cNvSpPr>
          <p:nvPr/>
        </p:nvSpPr>
        <p:spPr bwMode="auto">
          <a:xfrm>
            <a:off x="6588224" y="4765576"/>
            <a:ext cx="1803379" cy="280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국민 모두를 위한 기업</a:t>
            </a:r>
          </a:p>
        </p:txBody>
      </p:sp>
      <p:sp>
        <p:nvSpPr>
          <p:cNvPr id="83" name="Rectangle 25"/>
          <p:cNvSpPr>
            <a:spLocks noChangeArrowheads="1"/>
          </p:cNvSpPr>
          <p:nvPr/>
        </p:nvSpPr>
        <p:spPr bwMode="auto">
          <a:xfrm>
            <a:off x="6588224" y="5083076"/>
            <a:ext cx="2173672" cy="880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dirty="0" smtClean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기술과 참여를 통한 국민 모두의</a:t>
            </a:r>
            <a:endParaRPr kumimoji="1" lang="en-US" altLang="ko-KR" sz="1100" dirty="0" smtClean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dirty="0" smtClean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안전과 건강을 생각하는 기업</a:t>
            </a:r>
            <a:endParaRPr kumimoji="1" lang="en-US" altLang="ko-KR" sz="1100" dirty="0" smtClean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dirty="0" smtClean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사회의 고민을 같이 생각하는 기업</a:t>
            </a:r>
            <a:endParaRPr kumimoji="1" lang="en-US" altLang="ko-KR" sz="1100" dirty="0" smtClean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dirty="0" smtClean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사람을 보호하는 기업</a:t>
            </a:r>
            <a:endParaRPr kumimoji="1" lang="ko-KR" altLang="ko-KR" sz="1100" dirty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Rectangle 28"/>
          <p:cNvSpPr>
            <a:spLocks noChangeArrowheads="1"/>
          </p:cNvSpPr>
          <p:nvPr/>
        </p:nvSpPr>
        <p:spPr bwMode="auto">
          <a:xfrm>
            <a:off x="6447163" y="1514376"/>
            <a:ext cx="1498808" cy="249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혁신적인 기술개발</a:t>
            </a:r>
            <a:endParaRPr kumimoji="1" lang="ko-KR" sz="1400" b="1" dirty="0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Rectangle 29"/>
          <p:cNvSpPr>
            <a:spLocks noChangeArrowheads="1"/>
          </p:cNvSpPr>
          <p:nvPr/>
        </p:nvSpPr>
        <p:spPr bwMode="auto">
          <a:xfrm>
            <a:off x="6378234" y="1831876"/>
            <a:ext cx="1550104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rPr>
              <a:t>최고의 기술개발을 통한 </a:t>
            </a:r>
            <a:endParaRPr kumimoji="1" lang="en-US" altLang="ko-KR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  <a:p>
            <a:pPr lvl="0"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dirty="0" smtClean="0">
                <a:latin typeface="굴림" pitchFamily="50" charset="-127"/>
                <a:ea typeface="굴림" pitchFamily="50" charset="-127"/>
              </a:rPr>
              <a:t>최고의 편리성</a:t>
            </a:r>
            <a:r>
              <a:rPr kumimoji="1" lang="en-US" altLang="ko-KR" sz="1100" dirty="0" smtClean="0">
                <a:latin typeface="굴림" pitchFamily="50" charset="-127"/>
                <a:ea typeface="굴림" pitchFamily="50" charset="-127"/>
              </a:rPr>
              <a:t>.</a:t>
            </a:r>
            <a:r>
              <a:rPr kumimoji="1" lang="ko-KR" altLang="en-US" sz="1100" dirty="0" smtClean="0">
                <a:latin typeface="굴림" pitchFamily="50" charset="-127"/>
                <a:ea typeface="굴림" pitchFamily="50" charset="-127"/>
              </a:rPr>
              <a:t>보편화를</a:t>
            </a:r>
            <a:endParaRPr kumimoji="1" lang="en-US" altLang="ko-KR" sz="1100" dirty="0" smtClean="0">
              <a:latin typeface="굴림" pitchFamily="50" charset="-127"/>
              <a:ea typeface="굴림" pitchFamily="50" charset="-127"/>
            </a:endParaRPr>
          </a:p>
          <a:p>
            <a:pPr lvl="0"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rPr>
              <a:t>위해 노력하는 기업</a:t>
            </a:r>
            <a:endParaRPr kumimoji="1" lang="ko-KR" altLang="ko-KR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6" name="Rectangle 28"/>
          <p:cNvSpPr>
            <a:spLocks noChangeArrowheads="1"/>
          </p:cNvSpPr>
          <p:nvPr/>
        </p:nvSpPr>
        <p:spPr bwMode="auto">
          <a:xfrm>
            <a:off x="723696" y="3298020"/>
            <a:ext cx="1381789" cy="280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새로운 창조 기술</a:t>
            </a:r>
            <a:endParaRPr kumimoji="1" lang="ko-KR" sz="1400" b="1" dirty="0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7" name="텍스트 개체 틀 39"/>
          <p:cNvSpPr txBox="1">
            <a:spLocks/>
          </p:cNvSpPr>
          <p:nvPr/>
        </p:nvSpPr>
        <p:spPr>
          <a:xfrm>
            <a:off x="611560" y="1074802"/>
            <a:ext cx="3384551" cy="55399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경영이념</a:t>
            </a:r>
            <a:endParaRPr lang="ko-KR" altLang="en-US" dirty="0">
              <a:solidFill>
                <a:schemeClr val="tx2">
                  <a:lumMod val="7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75137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79437" y="188640"/>
            <a:ext cx="81304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 </a:t>
            </a:r>
            <a:endParaRPr lang="ko-KR" altLang="en-US" sz="105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87841" y="401675"/>
            <a:ext cx="1907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작성방법</a:t>
            </a:r>
            <a:endParaRPr lang="ko-KR" altLang="en-US" sz="16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572001" y="628753"/>
            <a:ext cx="4260278" cy="279967"/>
            <a:chOff x="3804920" y="546463"/>
            <a:chExt cx="3579949" cy="289560"/>
          </a:xfrm>
        </p:grpSpPr>
        <p:sp>
          <p:nvSpPr>
            <p:cNvPr id="7" name="양쪽 모서리가 둥근 사각형 6"/>
            <p:cNvSpPr/>
            <p:nvPr/>
          </p:nvSpPr>
          <p:spPr>
            <a:xfrm>
              <a:off x="6404429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>
              <a:off x="5537926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DDC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>
              <a:off x="4671423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88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0" name="양쪽 모서리가 둥근 사각형 9"/>
            <p:cNvSpPr/>
            <p:nvPr/>
          </p:nvSpPr>
          <p:spPr>
            <a:xfrm>
              <a:off x="3804920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353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5652120" y="620688"/>
            <a:ext cx="11667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02 </a:t>
            </a:r>
            <a:r>
              <a:rPr lang="ko-KR" altLang="en-US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구</a:t>
            </a:r>
            <a:r>
              <a:rPr lang="ko-KR" altLang="en-US" sz="11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성</a:t>
            </a:r>
            <a:endParaRPr lang="en-US" altLang="ko-KR" sz="1100" b="1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87" name="텍스트 개체 틀 39"/>
          <p:cNvSpPr txBox="1">
            <a:spLocks/>
          </p:cNvSpPr>
          <p:nvPr/>
        </p:nvSpPr>
        <p:spPr>
          <a:xfrm>
            <a:off x="611560" y="1074802"/>
            <a:ext cx="4176464" cy="55399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사업현황 </a:t>
            </a:r>
            <a:r>
              <a:rPr lang="en-US" altLang="ko-KR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사업동기</a:t>
            </a:r>
            <a:endParaRPr lang="ko-KR" altLang="en-US" dirty="0">
              <a:solidFill>
                <a:srgbClr val="1F497D">
                  <a:lumMod val="75000"/>
                </a:srgb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32" name="이등변 삼각형 31"/>
          <p:cNvSpPr/>
          <p:nvPr/>
        </p:nvSpPr>
        <p:spPr>
          <a:xfrm rot="5400000">
            <a:off x="3486126" y="3495254"/>
            <a:ext cx="3940047" cy="1976116"/>
          </a:xfrm>
          <a:prstGeom prst="triangle">
            <a:avLst>
              <a:gd name="adj" fmla="val 49648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Freeform 16"/>
          <p:cNvSpPr>
            <a:spLocks/>
          </p:cNvSpPr>
          <p:nvPr/>
        </p:nvSpPr>
        <p:spPr bwMode="auto">
          <a:xfrm>
            <a:off x="5796135" y="3110254"/>
            <a:ext cx="2676525" cy="2878291"/>
          </a:xfrm>
          <a:custGeom>
            <a:avLst/>
            <a:gdLst>
              <a:gd name="T0" fmla="*/ 1686 w 1686"/>
              <a:gd name="T1" fmla="*/ 888 h 1688"/>
              <a:gd name="T2" fmla="*/ 1670 w 1686"/>
              <a:gd name="T3" fmla="*/ 1014 h 1688"/>
              <a:gd name="T4" fmla="*/ 1636 w 1686"/>
              <a:gd name="T5" fmla="*/ 1134 h 1688"/>
              <a:gd name="T6" fmla="*/ 1586 w 1686"/>
              <a:gd name="T7" fmla="*/ 1246 h 1688"/>
              <a:gd name="T8" fmla="*/ 1520 w 1686"/>
              <a:gd name="T9" fmla="*/ 1348 h 1688"/>
              <a:gd name="T10" fmla="*/ 1440 w 1686"/>
              <a:gd name="T11" fmla="*/ 1440 h 1688"/>
              <a:gd name="T12" fmla="*/ 1348 w 1686"/>
              <a:gd name="T13" fmla="*/ 1520 h 1688"/>
              <a:gd name="T14" fmla="*/ 1246 w 1686"/>
              <a:gd name="T15" fmla="*/ 1586 h 1688"/>
              <a:gd name="T16" fmla="*/ 1134 w 1686"/>
              <a:gd name="T17" fmla="*/ 1636 h 1688"/>
              <a:gd name="T18" fmla="*/ 1014 w 1686"/>
              <a:gd name="T19" fmla="*/ 1670 h 1688"/>
              <a:gd name="T20" fmla="*/ 886 w 1686"/>
              <a:gd name="T21" fmla="*/ 1686 h 1688"/>
              <a:gd name="T22" fmla="*/ 800 w 1686"/>
              <a:gd name="T23" fmla="*/ 1686 h 1688"/>
              <a:gd name="T24" fmla="*/ 674 w 1686"/>
              <a:gd name="T25" fmla="*/ 1670 h 1688"/>
              <a:gd name="T26" fmla="*/ 554 w 1686"/>
              <a:gd name="T27" fmla="*/ 1636 h 1688"/>
              <a:gd name="T28" fmla="*/ 442 w 1686"/>
              <a:gd name="T29" fmla="*/ 1586 h 1688"/>
              <a:gd name="T30" fmla="*/ 340 w 1686"/>
              <a:gd name="T31" fmla="*/ 1520 h 1688"/>
              <a:gd name="T32" fmla="*/ 248 w 1686"/>
              <a:gd name="T33" fmla="*/ 1440 h 1688"/>
              <a:gd name="T34" fmla="*/ 168 w 1686"/>
              <a:gd name="T35" fmla="*/ 1348 h 1688"/>
              <a:gd name="T36" fmla="*/ 102 w 1686"/>
              <a:gd name="T37" fmla="*/ 1246 h 1688"/>
              <a:gd name="T38" fmla="*/ 52 w 1686"/>
              <a:gd name="T39" fmla="*/ 1134 h 1688"/>
              <a:gd name="T40" fmla="*/ 18 w 1686"/>
              <a:gd name="T41" fmla="*/ 1014 h 1688"/>
              <a:gd name="T42" fmla="*/ 2 w 1686"/>
              <a:gd name="T43" fmla="*/ 888 h 1688"/>
              <a:gd name="T44" fmla="*/ 2 w 1686"/>
              <a:gd name="T45" fmla="*/ 800 h 1688"/>
              <a:gd name="T46" fmla="*/ 18 w 1686"/>
              <a:gd name="T47" fmla="*/ 674 h 1688"/>
              <a:gd name="T48" fmla="*/ 52 w 1686"/>
              <a:gd name="T49" fmla="*/ 554 h 1688"/>
              <a:gd name="T50" fmla="*/ 102 w 1686"/>
              <a:gd name="T51" fmla="*/ 442 h 1688"/>
              <a:gd name="T52" fmla="*/ 168 w 1686"/>
              <a:gd name="T53" fmla="*/ 340 h 1688"/>
              <a:gd name="T54" fmla="*/ 248 w 1686"/>
              <a:gd name="T55" fmla="*/ 248 h 1688"/>
              <a:gd name="T56" fmla="*/ 340 w 1686"/>
              <a:gd name="T57" fmla="*/ 168 h 1688"/>
              <a:gd name="T58" fmla="*/ 442 w 1686"/>
              <a:gd name="T59" fmla="*/ 102 h 1688"/>
              <a:gd name="T60" fmla="*/ 554 w 1686"/>
              <a:gd name="T61" fmla="*/ 52 h 1688"/>
              <a:gd name="T62" fmla="*/ 674 w 1686"/>
              <a:gd name="T63" fmla="*/ 18 h 1688"/>
              <a:gd name="T64" fmla="*/ 800 w 1686"/>
              <a:gd name="T65" fmla="*/ 2 h 1688"/>
              <a:gd name="T66" fmla="*/ 886 w 1686"/>
              <a:gd name="T67" fmla="*/ 2 h 1688"/>
              <a:gd name="T68" fmla="*/ 1014 w 1686"/>
              <a:gd name="T69" fmla="*/ 18 h 1688"/>
              <a:gd name="T70" fmla="*/ 1134 w 1686"/>
              <a:gd name="T71" fmla="*/ 52 h 1688"/>
              <a:gd name="T72" fmla="*/ 1246 w 1686"/>
              <a:gd name="T73" fmla="*/ 102 h 1688"/>
              <a:gd name="T74" fmla="*/ 1348 w 1686"/>
              <a:gd name="T75" fmla="*/ 168 h 1688"/>
              <a:gd name="T76" fmla="*/ 1440 w 1686"/>
              <a:gd name="T77" fmla="*/ 248 h 1688"/>
              <a:gd name="T78" fmla="*/ 1520 w 1686"/>
              <a:gd name="T79" fmla="*/ 340 h 1688"/>
              <a:gd name="T80" fmla="*/ 1586 w 1686"/>
              <a:gd name="T81" fmla="*/ 442 h 1688"/>
              <a:gd name="T82" fmla="*/ 1636 w 1686"/>
              <a:gd name="T83" fmla="*/ 554 h 1688"/>
              <a:gd name="T84" fmla="*/ 1670 w 1686"/>
              <a:gd name="T85" fmla="*/ 674 h 1688"/>
              <a:gd name="T86" fmla="*/ 1686 w 1686"/>
              <a:gd name="T87" fmla="*/ 800 h 1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686" h="1688">
                <a:moveTo>
                  <a:pt x="1686" y="844"/>
                </a:moveTo>
                <a:lnTo>
                  <a:pt x="1686" y="844"/>
                </a:lnTo>
                <a:lnTo>
                  <a:pt x="1686" y="888"/>
                </a:lnTo>
                <a:lnTo>
                  <a:pt x="1682" y="930"/>
                </a:lnTo>
                <a:lnTo>
                  <a:pt x="1678" y="972"/>
                </a:lnTo>
                <a:lnTo>
                  <a:pt x="1670" y="1014"/>
                </a:lnTo>
                <a:lnTo>
                  <a:pt x="1660" y="1054"/>
                </a:lnTo>
                <a:lnTo>
                  <a:pt x="1648" y="1094"/>
                </a:lnTo>
                <a:lnTo>
                  <a:pt x="1636" y="1134"/>
                </a:lnTo>
                <a:lnTo>
                  <a:pt x="1620" y="1172"/>
                </a:lnTo>
                <a:lnTo>
                  <a:pt x="1604" y="1210"/>
                </a:lnTo>
                <a:lnTo>
                  <a:pt x="1586" y="1246"/>
                </a:lnTo>
                <a:lnTo>
                  <a:pt x="1564" y="1282"/>
                </a:lnTo>
                <a:lnTo>
                  <a:pt x="1542" y="1316"/>
                </a:lnTo>
                <a:lnTo>
                  <a:pt x="1520" y="1348"/>
                </a:lnTo>
                <a:lnTo>
                  <a:pt x="1494" y="1380"/>
                </a:lnTo>
                <a:lnTo>
                  <a:pt x="1468" y="1410"/>
                </a:lnTo>
                <a:lnTo>
                  <a:pt x="1440" y="1440"/>
                </a:lnTo>
                <a:lnTo>
                  <a:pt x="1410" y="1468"/>
                </a:lnTo>
                <a:lnTo>
                  <a:pt x="1380" y="1494"/>
                </a:lnTo>
                <a:lnTo>
                  <a:pt x="1348" y="1520"/>
                </a:lnTo>
                <a:lnTo>
                  <a:pt x="1316" y="1544"/>
                </a:lnTo>
                <a:lnTo>
                  <a:pt x="1280" y="1564"/>
                </a:lnTo>
                <a:lnTo>
                  <a:pt x="1246" y="1586"/>
                </a:lnTo>
                <a:lnTo>
                  <a:pt x="1210" y="1604"/>
                </a:lnTo>
                <a:lnTo>
                  <a:pt x="1172" y="1620"/>
                </a:lnTo>
                <a:lnTo>
                  <a:pt x="1134" y="1636"/>
                </a:lnTo>
                <a:lnTo>
                  <a:pt x="1094" y="1650"/>
                </a:lnTo>
                <a:lnTo>
                  <a:pt x="1054" y="1660"/>
                </a:lnTo>
                <a:lnTo>
                  <a:pt x="1014" y="1670"/>
                </a:lnTo>
                <a:lnTo>
                  <a:pt x="972" y="1678"/>
                </a:lnTo>
                <a:lnTo>
                  <a:pt x="930" y="1682"/>
                </a:lnTo>
                <a:lnTo>
                  <a:pt x="886" y="1686"/>
                </a:lnTo>
                <a:lnTo>
                  <a:pt x="844" y="1688"/>
                </a:lnTo>
                <a:lnTo>
                  <a:pt x="844" y="1688"/>
                </a:lnTo>
                <a:lnTo>
                  <a:pt x="800" y="1686"/>
                </a:lnTo>
                <a:lnTo>
                  <a:pt x="758" y="1682"/>
                </a:lnTo>
                <a:lnTo>
                  <a:pt x="716" y="1678"/>
                </a:lnTo>
                <a:lnTo>
                  <a:pt x="674" y="1670"/>
                </a:lnTo>
                <a:lnTo>
                  <a:pt x="632" y="1660"/>
                </a:lnTo>
                <a:lnTo>
                  <a:pt x="592" y="1650"/>
                </a:lnTo>
                <a:lnTo>
                  <a:pt x="554" y="1636"/>
                </a:lnTo>
                <a:lnTo>
                  <a:pt x="516" y="1620"/>
                </a:lnTo>
                <a:lnTo>
                  <a:pt x="478" y="1604"/>
                </a:lnTo>
                <a:lnTo>
                  <a:pt x="442" y="1586"/>
                </a:lnTo>
                <a:lnTo>
                  <a:pt x="406" y="1564"/>
                </a:lnTo>
                <a:lnTo>
                  <a:pt x="372" y="1544"/>
                </a:lnTo>
                <a:lnTo>
                  <a:pt x="340" y="1520"/>
                </a:lnTo>
                <a:lnTo>
                  <a:pt x="308" y="1494"/>
                </a:lnTo>
                <a:lnTo>
                  <a:pt x="276" y="1468"/>
                </a:lnTo>
                <a:lnTo>
                  <a:pt x="248" y="1440"/>
                </a:lnTo>
                <a:lnTo>
                  <a:pt x="220" y="1410"/>
                </a:lnTo>
                <a:lnTo>
                  <a:pt x="192" y="1380"/>
                </a:lnTo>
                <a:lnTo>
                  <a:pt x="168" y="1348"/>
                </a:lnTo>
                <a:lnTo>
                  <a:pt x="144" y="1316"/>
                </a:lnTo>
                <a:lnTo>
                  <a:pt x="122" y="1282"/>
                </a:lnTo>
                <a:lnTo>
                  <a:pt x="102" y="1246"/>
                </a:lnTo>
                <a:lnTo>
                  <a:pt x="84" y="1210"/>
                </a:lnTo>
                <a:lnTo>
                  <a:pt x="66" y="1172"/>
                </a:lnTo>
                <a:lnTo>
                  <a:pt x="52" y="1134"/>
                </a:lnTo>
                <a:lnTo>
                  <a:pt x="38" y="1094"/>
                </a:lnTo>
                <a:lnTo>
                  <a:pt x="26" y="1054"/>
                </a:lnTo>
                <a:lnTo>
                  <a:pt x="18" y="1014"/>
                </a:lnTo>
                <a:lnTo>
                  <a:pt x="10" y="972"/>
                </a:lnTo>
                <a:lnTo>
                  <a:pt x="4" y="930"/>
                </a:lnTo>
                <a:lnTo>
                  <a:pt x="2" y="888"/>
                </a:lnTo>
                <a:lnTo>
                  <a:pt x="0" y="844"/>
                </a:lnTo>
                <a:lnTo>
                  <a:pt x="0" y="844"/>
                </a:lnTo>
                <a:lnTo>
                  <a:pt x="2" y="800"/>
                </a:lnTo>
                <a:lnTo>
                  <a:pt x="4" y="758"/>
                </a:lnTo>
                <a:lnTo>
                  <a:pt x="10" y="716"/>
                </a:lnTo>
                <a:lnTo>
                  <a:pt x="18" y="674"/>
                </a:lnTo>
                <a:lnTo>
                  <a:pt x="26" y="634"/>
                </a:lnTo>
                <a:lnTo>
                  <a:pt x="38" y="594"/>
                </a:lnTo>
                <a:lnTo>
                  <a:pt x="52" y="554"/>
                </a:lnTo>
                <a:lnTo>
                  <a:pt x="66" y="516"/>
                </a:lnTo>
                <a:lnTo>
                  <a:pt x="84" y="478"/>
                </a:lnTo>
                <a:lnTo>
                  <a:pt x="102" y="442"/>
                </a:lnTo>
                <a:lnTo>
                  <a:pt x="122" y="406"/>
                </a:lnTo>
                <a:lnTo>
                  <a:pt x="144" y="372"/>
                </a:lnTo>
                <a:lnTo>
                  <a:pt x="168" y="340"/>
                </a:lnTo>
                <a:lnTo>
                  <a:pt x="192" y="308"/>
                </a:lnTo>
                <a:lnTo>
                  <a:pt x="220" y="276"/>
                </a:lnTo>
                <a:lnTo>
                  <a:pt x="248" y="248"/>
                </a:lnTo>
                <a:lnTo>
                  <a:pt x="276" y="220"/>
                </a:lnTo>
                <a:lnTo>
                  <a:pt x="308" y="194"/>
                </a:lnTo>
                <a:lnTo>
                  <a:pt x="340" y="168"/>
                </a:lnTo>
                <a:lnTo>
                  <a:pt x="372" y="144"/>
                </a:lnTo>
                <a:lnTo>
                  <a:pt x="406" y="122"/>
                </a:lnTo>
                <a:lnTo>
                  <a:pt x="442" y="102"/>
                </a:lnTo>
                <a:lnTo>
                  <a:pt x="478" y="84"/>
                </a:lnTo>
                <a:lnTo>
                  <a:pt x="516" y="66"/>
                </a:lnTo>
                <a:lnTo>
                  <a:pt x="554" y="52"/>
                </a:lnTo>
                <a:lnTo>
                  <a:pt x="592" y="38"/>
                </a:lnTo>
                <a:lnTo>
                  <a:pt x="632" y="28"/>
                </a:lnTo>
                <a:lnTo>
                  <a:pt x="674" y="18"/>
                </a:lnTo>
                <a:lnTo>
                  <a:pt x="716" y="10"/>
                </a:lnTo>
                <a:lnTo>
                  <a:pt x="758" y="4"/>
                </a:lnTo>
                <a:lnTo>
                  <a:pt x="800" y="2"/>
                </a:lnTo>
                <a:lnTo>
                  <a:pt x="844" y="0"/>
                </a:lnTo>
                <a:lnTo>
                  <a:pt x="844" y="0"/>
                </a:lnTo>
                <a:lnTo>
                  <a:pt x="886" y="2"/>
                </a:lnTo>
                <a:lnTo>
                  <a:pt x="930" y="4"/>
                </a:lnTo>
                <a:lnTo>
                  <a:pt x="972" y="10"/>
                </a:lnTo>
                <a:lnTo>
                  <a:pt x="1014" y="18"/>
                </a:lnTo>
                <a:lnTo>
                  <a:pt x="1054" y="28"/>
                </a:lnTo>
                <a:lnTo>
                  <a:pt x="1094" y="38"/>
                </a:lnTo>
                <a:lnTo>
                  <a:pt x="1134" y="52"/>
                </a:lnTo>
                <a:lnTo>
                  <a:pt x="1172" y="66"/>
                </a:lnTo>
                <a:lnTo>
                  <a:pt x="1210" y="84"/>
                </a:lnTo>
                <a:lnTo>
                  <a:pt x="1246" y="102"/>
                </a:lnTo>
                <a:lnTo>
                  <a:pt x="1280" y="122"/>
                </a:lnTo>
                <a:lnTo>
                  <a:pt x="1316" y="144"/>
                </a:lnTo>
                <a:lnTo>
                  <a:pt x="1348" y="168"/>
                </a:lnTo>
                <a:lnTo>
                  <a:pt x="1380" y="194"/>
                </a:lnTo>
                <a:lnTo>
                  <a:pt x="1410" y="220"/>
                </a:lnTo>
                <a:lnTo>
                  <a:pt x="1440" y="248"/>
                </a:lnTo>
                <a:lnTo>
                  <a:pt x="1468" y="276"/>
                </a:lnTo>
                <a:lnTo>
                  <a:pt x="1494" y="308"/>
                </a:lnTo>
                <a:lnTo>
                  <a:pt x="1520" y="340"/>
                </a:lnTo>
                <a:lnTo>
                  <a:pt x="1542" y="372"/>
                </a:lnTo>
                <a:lnTo>
                  <a:pt x="1564" y="406"/>
                </a:lnTo>
                <a:lnTo>
                  <a:pt x="1586" y="442"/>
                </a:lnTo>
                <a:lnTo>
                  <a:pt x="1604" y="478"/>
                </a:lnTo>
                <a:lnTo>
                  <a:pt x="1620" y="516"/>
                </a:lnTo>
                <a:lnTo>
                  <a:pt x="1636" y="554"/>
                </a:lnTo>
                <a:lnTo>
                  <a:pt x="1648" y="594"/>
                </a:lnTo>
                <a:lnTo>
                  <a:pt x="1660" y="634"/>
                </a:lnTo>
                <a:lnTo>
                  <a:pt x="1670" y="674"/>
                </a:lnTo>
                <a:lnTo>
                  <a:pt x="1678" y="716"/>
                </a:lnTo>
                <a:lnTo>
                  <a:pt x="1682" y="758"/>
                </a:lnTo>
                <a:lnTo>
                  <a:pt x="1686" y="800"/>
                </a:lnTo>
                <a:lnTo>
                  <a:pt x="1686" y="844"/>
                </a:lnTo>
                <a:lnTo>
                  <a:pt x="1686" y="844"/>
                </a:lnTo>
                <a:close/>
              </a:path>
            </a:pathLst>
          </a:cu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4" name="Rectangle 15"/>
          <p:cNvSpPr>
            <a:spLocks noChangeArrowheads="1"/>
          </p:cNvSpPr>
          <p:nvPr/>
        </p:nvSpPr>
        <p:spPr bwMode="auto">
          <a:xfrm>
            <a:off x="6491594" y="3306248"/>
            <a:ext cx="1266525" cy="36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  개선 방향</a:t>
            </a:r>
            <a:endParaRPr kumimoji="1" lang="ko-KR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5" name="Rectangle 16"/>
          <p:cNvSpPr>
            <a:spLocks noChangeArrowheads="1"/>
          </p:cNvSpPr>
          <p:nvPr/>
        </p:nvSpPr>
        <p:spPr bwMode="auto">
          <a:xfrm>
            <a:off x="6162290" y="3666288"/>
            <a:ext cx="1944216" cy="200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보는 바와 같이 사회적 발전으로 인한 도덕적 문제와 중 범죄의 뉴스가 이슈화 되는 요즘 시대에 좀 </a:t>
            </a:r>
            <a:r>
              <a:rPr kumimoji="1" lang="ko-KR" altLang="en-US" sz="1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더 과학적이며 체계적인 방법으로 아동</a:t>
            </a:r>
            <a:r>
              <a:rPr kumimoji="1" lang="en-US" altLang="ko-KR" sz="1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여성</a:t>
            </a:r>
            <a:r>
              <a:rPr kumimoji="1" lang="en-US" altLang="ko-KR" sz="1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장애인</a:t>
            </a:r>
            <a:r>
              <a:rPr kumimoji="1" lang="en-US" altLang="ko-KR" sz="1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독거노인</a:t>
            </a:r>
            <a:r>
              <a:rPr kumimoji="1" lang="en-US" altLang="ko-KR" sz="1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중증환자 등 사회적으로 안전에 취약한 사람들을 보호 할 수 있는 장치와 시스템을 개발하여 예기치 못한 사고를 미연에 </a:t>
            </a:r>
            <a:r>
              <a:rPr kumimoji="1" lang="ko-KR" altLang="en-US" sz="1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방지</a:t>
            </a:r>
            <a:r>
              <a:rPr kumimoji="1" lang="en-US" altLang="ko-KR" sz="1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kumimoji="1" lang="ko-KR" altLang="en-US" sz="1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대처 하기 위해 설립</a:t>
            </a:r>
            <a:endParaRPr kumimoji="1" lang="ko-KR" altLang="en-US" sz="10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Freeform 13"/>
          <p:cNvSpPr>
            <a:spLocks/>
          </p:cNvSpPr>
          <p:nvPr/>
        </p:nvSpPr>
        <p:spPr bwMode="auto">
          <a:xfrm>
            <a:off x="461714" y="1788046"/>
            <a:ext cx="8286750" cy="536015"/>
          </a:xfrm>
          <a:prstGeom prst="roundRect">
            <a:avLst>
              <a:gd name="adj" fmla="val 50000"/>
            </a:avLst>
          </a:pr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800" dirty="0"/>
          </a:p>
        </p:txBody>
      </p:sp>
      <p:sp>
        <p:nvSpPr>
          <p:cNvPr id="37" name="Rectangle 33"/>
          <p:cNvSpPr>
            <a:spLocks noChangeArrowheads="1"/>
          </p:cNvSpPr>
          <p:nvPr/>
        </p:nvSpPr>
        <p:spPr bwMode="auto">
          <a:xfrm>
            <a:off x="1418971" y="1844824"/>
            <a:ext cx="6372237" cy="35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국민 모두의 참여를 통한  안전과 건강을 위해</a:t>
            </a:r>
            <a:endParaRPr kumimoji="1" lang="en-US" altLang="ko-KR" sz="2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49987" y="2533339"/>
            <a:ext cx="3816424" cy="9001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649987" y="3522272"/>
            <a:ext cx="3816424" cy="9001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49987" y="4566388"/>
            <a:ext cx="3816424" cy="9001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Rectangle 22"/>
          <p:cNvSpPr>
            <a:spLocks noChangeArrowheads="1"/>
          </p:cNvSpPr>
          <p:nvPr/>
        </p:nvSpPr>
        <p:spPr bwMode="auto">
          <a:xfrm>
            <a:off x="774648" y="2671756"/>
            <a:ext cx="3578274" cy="213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강력범죄의 증가</a:t>
            </a:r>
            <a:endParaRPr kumimoji="1"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Rectangle 22"/>
          <p:cNvSpPr>
            <a:spLocks noChangeArrowheads="1"/>
          </p:cNvSpPr>
          <p:nvPr/>
        </p:nvSpPr>
        <p:spPr bwMode="auto">
          <a:xfrm>
            <a:off x="774648" y="2927890"/>
            <a:ext cx="35782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아동유괴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성폭력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묻지마 살인 등 나날이 증가하고 있는 강력범죄의 문제점</a:t>
            </a:r>
            <a:endParaRPr kumimoji="1"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Rectangle 22"/>
          <p:cNvSpPr>
            <a:spLocks noChangeArrowheads="1"/>
          </p:cNvSpPr>
          <p:nvPr/>
        </p:nvSpPr>
        <p:spPr bwMode="auto">
          <a:xfrm>
            <a:off x="774648" y="3730124"/>
            <a:ext cx="3578274" cy="213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고령화의 빠른 진행</a:t>
            </a:r>
            <a:endParaRPr kumimoji="1"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Rectangle 22"/>
          <p:cNvSpPr>
            <a:spLocks noChangeArrowheads="1"/>
          </p:cNvSpPr>
          <p:nvPr/>
        </p:nvSpPr>
        <p:spPr bwMode="auto">
          <a:xfrm>
            <a:off x="774648" y="3986258"/>
            <a:ext cx="35782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의학기술의 발전으로 빠르게 진행되는 고령화의 사회에서 노인들을 위한 안전 및 건강의 문제점</a:t>
            </a:r>
            <a:endParaRPr kumimoji="1"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55573" y="5538496"/>
            <a:ext cx="3816424" cy="9001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6" name="Rectangle 22"/>
          <p:cNvSpPr>
            <a:spLocks noChangeArrowheads="1"/>
          </p:cNvSpPr>
          <p:nvPr/>
        </p:nvSpPr>
        <p:spPr bwMode="auto">
          <a:xfrm>
            <a:off x="774648" y="5732402"/>
            <a:ext cx="3578274" cy="24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시민의식의 개인주의 팽배</a:t>
            </a:r>
            <a:endParaRPr kumimoji="1"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Rectangle 22"/>
          <p:cNvSpPr>
            <a:spLocks noChangeArrowheads="1"/>
          </p:cNvSpPr>
          <p:nvPr/>
        </p:nvSpPr>
        <p:spPr bwMode="auto">
          <a:xfrm>
            <a:off x="774648" y="5988536"/>
            <a:ext cx="35782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나만 아니면 된다는 개인주의 팽배로 서로가 도움 주고 도움 받을 수 있다는</a:t>
            </a:r>
            <a:endParaRPr kumimoji="1"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Rectangle 22"/>
          <p:cNvSpPr>
            <a:spLocks noChangeArrowheads="1"/>
          </p:cNvSpPr>
          <p:nvPr/>
        </p:nvSpPr>
        <p:spPr bwMode="auto">
          <a:xfrm>
            <a:off x="774648" y="4734835"/>
            <a:ext cx="3578274" cy="24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응급환자의 대처 및 긴급사고</a:t>
            </a:r>
            <a:endParaRPr kumimoji="1"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Rectangle 22"/>
          <p:cNvSpPr>
            <a:spLocks noChangeArrowheads="1"/>
          </p:cNvSpPr>
          <p:nvPr/>
        </p:nvSpPr>
        <p:spPr bwMode="auto">
          <a:xfrm>
            <a:off x="774648" y="4990969"/>
            <a:ext cx="35782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사고의 빠른 대처와 목격자 확보의 미흡으로 발생하는 안타까운 사고의 문제점</a:t>
            </a:r>
            <a:endParaRPr kumimoji="1"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0927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79437" y="188640"/>
            <a:ext cx="81304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 </a:t>
            </a:r>
            <a:endParaRPr lang="ko-KR" altLang="en-US" sz="105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87841" y="401675"/>
            <a:ext cx="1907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작성방법</a:t>
            </a:r>
            <a:endParaRPr lang="ko-KR" altLang="en-US" sz="16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572001" y="628753"/>
            <a:ext cx="4260278" cy="279967"/>
            <a:chOff x="3804920" y="546463"/>
            <a:chExt cx="3579949" cy="289560"/>
          </a:xfrm>
        </p:grpSpPr>
        <p:sp>
          <p:nvSpPr>
            <p:cNvPr id="7" name="양쪽 모서리가 둥근 사각형 6"/>
            <p:cNvSpPr/>
            <p:nvPr/>
          </p:nvSpPr>
          <p:spPr>
            <a:xfrm>
              <a:off x="6404429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>
              <a:off x="5537926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DDC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>
              <a:off x="4671423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88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0" name="양쪽 모서리가 둥근 사각형 9"/>
            <p:cNvSpPr/>
            <p:nvPr/>
          </p:nvSpPr>
          <p:spPr>
            <a:xfrm>
              <a:off x="3804920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353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5652120" y="620688"/>
            <a:ext cx="11667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02 </a:t>
            </a:r>
            <a:r>
              <a:rPr lang="ko-KR" altLang="en-US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구</a:t>
            </a:r>
            <a:r>
              <a:rPr lang="ko-KR" altLang="en-US" sz="11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성</a:t>
            </a:r>
            <a:endParaRPr lang="en-US" altLang="ko-KR" sz="1100" b="1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87" name="텍스트 개체 틀 39"/>
          <p:cNvSpPr txBox="1">
            <a:spLocks/>
          </p:cNvSpPr>
          <p:nvPr/>
        </p:nvSpPr>
        <p:spPr>
          <a:xfrm>
            <a:off x="611560" y="1074802"/>
            <a:ext cx="4176464" cy="55399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사업현황 </a:t>
            </a:r>
            <a:r>
              <a:rPr lang="en-US" altLang="ko-KR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제품소</a:t>
            </a:r>
            <a:r>
              <a:rPr lang="ko-KR" altLang="en-US" dirty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개</a:t>
            </a:r>
          </a:p>
        </p:txBody>
      </p:sp>
      <p:sp>
        <p:nvSpPr>
          <p:cNvPr id="29" name="Rectangle 20"/>
          <p:cNvSpPr>
            <a:spLocks noChangeArrowheads="1"/>
          </p:cNvSpPr>
          <p:nvPr/>
        </p:nvSpPr>
        <p:spPr bwMode="auto">
          <a:xfrm>
            <a:off x="1302499" y="4557540"/>
            <a:ext cx="1032257" cy="26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500" b="1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내용</a:t>
            </a:r>
            <a:r>
              <a:rPr kumimoji="1" lang="en-US" altLang="ko-KR" sz="1500" b="1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01</a:t>
            </a:r>
            <a:endParaRPr kumimoji="1" lang="ko-KR" altLang="ko-KR" sz="1500" b="1" dirty="0" smtClean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Rectangle 20"/>
          <p:cNvSpPr>
            <a:spLocks noChangeArrowheads="1"/>
          </p:cNvSpPr>
          <p:nvPr/>
        </p:nvSpPr>
        <p:spPr bwMode="auto">
          <a:xfrm>
            <a:off x="6550183" y="4737918"/>
            <a:ext cx="1032257" cy="26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500" b="1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내용</a:t>
            </a:r>
            <a:r>
              <a:rPr kumimoji="1" lang="en-US" altLang="ko-KR" sz="1500" b="1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03</a:t>
            </a:r>
            <a:endParaRPr kumimoji="1" lang="ko-KR" altLang="ko-KR" sz="1500" b="1" dirty="0" smtClean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Rectangle 20"/>
          <p:cNvSpPr>
            <a:spLocks noChangeArrowheads="1"/>
          </p:cNvSpPr>
          <p:nvPr/>
        </p:nvSpPr>
        <p:spPr bwMode="auto">
          <a:xfrm>
            <a:off x="3827775" y="4708413"/>
            <a:ext cx="1032257" cy="320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b="1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내용</a:t>
            </a:r>
            <a:r>
              <a:rPr kumimoji="1" lang="en-US" altLang="ko-KR" b="1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02</a:t>
            </a:r>
            <a:endParaRPr kumimoji="1" lang="ko-KR" altLang="ko-KR" b="1" dirty="0" smtClean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텍스트 개체 틀 1"/>
          <p:cNvSpPr txBox="1">
            <a:spLocks/>
          </p:cNvSpPr>
          <p:nvPr/>
        </p:nvSpPr>
        <p:spPr>
          <a:xfrm>
            <a:off x="602769" y="1704147"/>
            <a:ext cx="6417503" cy="28469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dirty="0" smtClean="0"/>
              <a:t>범죄예방 및 건강을 위한 스마트 키퍼와 </a:t>
            </a:r>
            <a:r>
              <a:rPr lang="ko-KR" altLang="en-US" sz="1400" dirty="0" err="1" smtClean="0"/>
              <a:t>헬프존의</a:t>
            </a:r>
            <a:r>
              <a:rPr lang="ko-KR" altLang="en-US" sz="1400" dirty="0" smtClean="0"/>
              <a:t> 통합시스템</a:t>
            </a:r>
            <a:endParaRPr lang="ko-KR" altLang="en-US" sz="1400" dirty="0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3917578" y="4941168"/>
            <a:ext cx="6350" cy="365125"/>
          </a:xfrm>
          <a:prstGeom prst="straightConnector1">
            <a:avLst/>
          </a:prstGeom>
          <a:ln w="22225" cmpd="dbl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>
            <a:off x="4788024" y="4307706"/>
            <a:ext cx="838200" cy="0"/>
          </a:xfrm>
          <a:prstGeom prst="straightConnector1">
            <a:avLst/>
          </a:prstGeom>
          <a:ln w="22225" cmpd="dbl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 flipH="1">
            <a:off x="4788024" y="4539481"/>
            <a:ext cx="838200" cy="0"/>
          </a:xfrm>
          <a:prstGeom prst="straightConnector1">
            <a:avLst/>
          </a:prstGeom>
          <a:ln w="22225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38"/>
          <p:cNvSpPr txBox="1">
            <a:spLocks noChangeArrowheads="1"/>
          </p:cNvSpPr>
          <p:nvPr/>
        </p:nvSpPr>
        <p:spPr bwMode="auto">
          <a:xfrm>
            <a:off x="2879812" y="3007798"/>
            <a:ext cx="31813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F8F8F8"/>
                </a:solidFill>
                <a:latin typeface="굴림" charset="-127"/>
                <a:ea typeface="굴림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F8F8F8"/>
                </a:solidFill>
                <a:latin typeface="굴림" charset="-127"/>
                <a:ea typeface="굴림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F8F8F8"/>
                </a:solidFill>
                <a:latin typeface="굴림" charset="-127"/>
                <a:ea typeface="굴림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FontTx/>
              <a:buNone/>
            </a:pPr>
            <a:r>
              <a:rPr kumimoji="0" lang="ko-KR" altLang="en-US" sz="1000" b="1" dirty="0">
                <a:solidFill>
                  <a:srgbClr val="000000"/>
                </a:solidFill>
                <a:latin typeface="Arial" charset="0"/>
                <a:ea typeface="나눔고딕 ExtraBold" pitchFamily="50" charset="-127"/>
              </a:rPr>
              <a:t>가족 </a:t>
            </a:r>
            <a:r>
              <a:rPr kumimoji="0" lang="en-US" altLang="ko-KR" sz="1000" b="1" dirty="0">
                <a:solidFill>
                  <a:srgbClr val="000000"/>
                </a:solidFill>
                <a:latin typeface="Arial" charset="0"/>
                <a:ea typeface="나눔고딕 ExtraBold" pitchFamily="50" charset="-127"/>
              </a:rPr>
              <a:t>/ </a:t>
            </a:r>
            <a:r>
              <a:rPr kumimoji="0" lang="ko-KR" altLang="en-US" sz="1000" b="1" dirty="0">
                <a:solidFill>
                  <a:srgbClr val="000000"/>
                </a:solidFill>
                <a:latin typeface="Arial" charset="0"/>
                <a:ea typeface="나눔고딕 ExtraBold" pitchFamily="50" charset="-127"/>
              </a:rPr>
              <a:t>보호자 </a:t>
            </a:r>
            <a:r>
              <a:rPr kumimoji="0" lang="en-US" altLang="ko-KR" sz="1000" b="1" dirty="0" smtClean="0">
                <a:solidFill>
                  <a:srgbClr val="0070C0"/>
                </a:solidFill>
                <a:latin typeface="Arial" charset="0"/>
                <a:ea typeface="나눔고딕 ExtraBold" pitchFamily="50" charset="-127"/>
              </a:rPr>
              <a:t>(</a:t>
            </a:r>
            <a:r>
              <a:rPr kumimoji="0" lang="ko-KR" altLang="en-US" sz="1000" b="1" dirty="0" smtClean="0">
                <a:solidFill>
                  <a:srgbClr val="0070C0"/>
                </a:solidFill>
                <a:latin typeface="Arial" charset="0"/>
                <a:ea typeface="나눔고딕 ExtraBold" pitchFamily="50" charset="-127"/>
              </a:rPr>
              <a:t> </a:t>
            </a:r>
            <a:r>
              <a:rPr kumimoji="0" lang="ko-KR" altLang="en-US" sz="1000" b="1" dirty="0" err="1">
                <a:solidFill>
                  <a:srgbClr val="0070C0"/>
                </a:solidFill>
                <a:latin typeface="Arial" charset="0"/>
                <a:ea typeface="나눔고딕 ExtraBold" pitchFamily="50" charset="-127"/>
              </a:rPr>
              <a:t>스마트폰으로</a:t>
            </a:r>
            <a:r>
              <a:rPr kumimoji="0" lang="ko-KR" altLang="en-US" sz="1000" b="1" dirty="0">
                <a:solidFill>
                  <a:srgbClr val="0070C0"/>
                </a:solidFill>
                <a:latin typeface="Arial" charset="0"/>
                <a:ea typeface="나눔고딕 ExtraBold" pitchFamily="50" charset="-127"/>
              </a:rPr>
              <a:t> 모니터링</a:t>
            </a:r>
            <a:r>
              <a:rPr kumimoji="0" lang="en-US" altLang="ko-KR" sz="1000" b="1" dirty="0">
                <a:solidFill>
                  <a:srgbClr val="0070C0"/>
                </a:solidFill>
                <a:latin typeface="Arial" charset="0"/>
                <a:ea typeface="나눔고딕 ExtraBold" pitchFamily="50" charset="-127"/>
              </a:rPr>
              <a:t>)</a:t>
            </a:r>
            <a:endParaRPr kumimoji="0" lang="ko-KR" altLang="en-US" sz="1000" b="1" dirty="0">
              <a:solidFill>
                <a:srgbClr val="0070C0"/>
              </a:solidFill>
              <a:latin typeface="Arial" charset="0"/>
              <a:ea typeface="나눔고딕 ExtraBold" pitchFamily="50" charset="-127"/>
            </a:endParaRPr>
          </a:p>
        </p:txBody>
      </p:sp>
      <p:sp>
        <p:nvSpPr>
          <p:cNvPr id="55" name="TextBox 39"/>
          <p:cNvSpPr txBox="1">
            <a:spLocks noChangeArrowheads="1"/>
          </p:cNvSpPr>
          <p:nvPr/>
        </p:nvSpPr>
        <p:spPr bwMode="auto">
          <a:xfrm>
            <a:off x="6307262" y="5069706"/>
            <a:ext cx="1343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F8F8F8"/>
                </a:solidFill>
                <a:latin typeface="굴림" charset="-127"/>
                <a:ea typeface="굴림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F8F8F8"/>
                </a:solidFill>
                <a:latin typeface="굴림" charset="-127"/>
                <a:ea typeface="굴림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F8F8F8"/>
                </a:solidFill>
                <a:latin typeface="굴림" charset="-127"/>
                <a:ea typeface="굴림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FontTx/>
              <a:buNone/>
            </a:pPr>
            <a:r>
              <a:rPr kumimoji="0" lang="ko-KR" altLang="en-US" sz="1000" b="1">
                <a:solidFill>
                  <a:srgbClr val="000000"/>
                </a:solidFill>
                <a:latin typeface="Arial" charset="0"/>
                <a:ea typeface="나눔고딕 ExtraBold" pitchFamily="50" charset="-127"/>
              </a:rPr>
              <a:t>경찰서 </a:t>
            </a:r>
            <a:r>
              <a:rPr kumimoji="0" lang="en-US" altLang="ko-KR" sz="1000" b="1">
                <a:solidFill>
                  <a:srgbClr val="000000"/>
                </a:solidFill>
                <a:latin typeface="Arial" charset="0"/>
                <a:ea typeface="나눔고딕 ExtraBold" pitchFamily="50" charset="-127"/>
              </a:rPr>
              <a:t>/ </a:t>
            </a:r>
            <a:r>
              <a:rPr kumimoji="0" lang="ko-KR" altLang="en-US" sz="1000" b="1">
                <a:solidFill>
                  <a:srgbClr val="000000"/>
                </a:solidFill>
                <a:latin typeface="Arial" charset="0"/>
                <a:ea typeface="나눔고딕 ExtraBold" pitchFamily="50" charset="-127"/>
              </a:rPr>
              <a:t>공공기관 </a:t>
            </a:r>
            <a:r>
              <a:rPr kumimoji="0" lang="en-US" altLang="ko-KR" sz="1000" b="1">
                <a:solidFill>
                  <a:srgbClr val="000000"/>
                </a:solidFill>
                <a:latin typeface="Arial" charset="0"/>
                <a:ea typeface="나눔고딕 ExtraBold" pitchFamily="50" charset="-127"/>
              </a:rPr>
              <a:t>/</a:t>
            </a:r>
          </a:p>
          <a:p>
            <a:pPr algn="ctr" eaLnBrk="1" latinLnBrk="0" hangingPunct="1">
              <a:spcBef>
                <a:spcPct val="0"/>
              </a:spcBef>
              <a:buFontTx/>
              <a:buNone/>
            </a:pPr>
            <a:r>
              <a:rPr kumimoji="0" lang="ko-KR" altLang="en-US" sz="1000" b="1">
                <a:solidFill>
                  <a:srgbClr val="000000"/>
                </a:solidFill>
                <a:latin typeface="Arial" charset="0"/>
                <a:ea typeface="나눔고딕 ExtraBold" pitchFamily="50" charset="-127"/>
              </a:rPr>
              <a:t>응급의료센터</a:t>
            </a:r>
          </a:p>
        </p:txBody>
      </p:sp>
      <p:sp>
        <p:nvSpPr>
          <p:cNvPr id="56" name="TextBox 40"/>
          <p:cNvSpPr txBox="1">
            <a:spLocks noChangeArrowheads="1"/>
          </p:cNvSpPr>
          <p:nvPr/>
        </p:nvSpPr>
        <p:spPr bwMode="auto">
          <a:xfrm>
            <a:off x="4565402" y="5733256"/>
            <a:ext cx="41830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F8F8F8"/>
                </a:solidFill>
                <a:latin typeface="굴림" charset="-127"/>
                <a:ea typeface="굴림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F8F8F8"/>
                </a:solidFill>
                <a:latin typeface="굴림" charset="-127"/>
                <a:ea typeface="굴림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F8F8F8"/>
                </a:solidFill>
                <a:latin typeface="굴림" charset="-127"/>
                <a:ea typeface="굴림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FontTx/>
              <a:buNone/>
            </a:pPr>
            <a:r>
              <a:rPr kumimoji="0" lang="ko-KR" altLang="en-US" sz="1200" b="1" dirty="0">
                <a:solidFill>
                  <a:srgbClr val="000000"/>
                </a:solidFill>
                <a:latin typeface="Arial" charset="0"/>
                <a:ea typeface="나눔고딕 ExtraBold" pitchFamily="50" charset="-127"/>
              </a:rPr>
              <a:t>중계서버에  회원 가입된 주위 인근 회원 </a:t>
            </a:r>
            <a:r>
              <a:rPr kumimoji="0" lang="en-US" altLang="ko-KR" sz="1200" b="1" dirty="0">
                <a:solidFill>
                  <a:srgbClr val="000000"/>
                </a:solidFill>
                <a:latin typeface="Arial" charset="0"/>
                <a:ea typeface="나눔고딕 ExtraBold" pitchFamily="50" charset="-127"/>
              </a:rPr>
              <a:t>(50m-500</a:t>
            </a:r>
            <a:r>
              <a:rPr kumimoji="0" lang="ko-KR" altLang="en-US" sz="1200" b="1" dirty="0">
                <a:solidFill>
                  <a:srgbClr val="000000"/>
                </a:solidFill>
                <a:latin typeface="Arial" charset="0"/>
                <a:ea typeface="나눔고딕 ExtraBold" pitchFamily="50" charset="-127"/>
              </a:rPr>
              <a:t>반경</a:t>
            </a:r>
            <a:r>
              <a:rPr kumimoji="0" lang="en-US" altLang="ko-KR" sz="1200" b="1" dirty="0">
                <a:solidFill>
                  <a:srgbClr val="000000"/>
                </a:solidFill>
                <a:latin typeface="Arial" charset="0"/>
                <a:ea typeface="나눔고딕 ExtraBold" pitchFamily="50" charset="-127"/>
              </a:rPr>
              <a:t>)</a:t>
            </a:r>
            <a:r>
              <a:rPr kumimoji="0" lang="ko-KR" altLang="en-US" sz="1200" b="1" dirty="0">
                <a:solidFill>
                  <a:srgbClr val="000000"/>
                </a:solidFill>
                <a:latin typeface="Arial" charset="0"/>
                <a:ea typeface="나눔고딕 ExtraBold" pitchFamily="50" charset="-127"/>
              </a:rPr>
              <a:t>에게  </a:t>
            </a:r>
            <a:r>
              <a:rPr kumimoji="0" lang="ko-KR" altLang="en-US" sz="1200" b="1" dirty="0" err="1">
                <a:solidFill>
                  <a:srgbClr val="000000"/>
                </a:solidFill>
                <a:latin typeface="Arial" charset="0"/>
                <a:ea typeface="나눔고딕 ExtraBold" pitchFamily="50" charset="-127"/>
              </a:rPr>
              <a:t>위험알림</a:t>
            </a:r>
            <a:r>
              <a:rPr kumimoji="0" lang="ko-KR" altLang="en-US" sz="1200" b="1" dirty="0">
                <a:solidFill>
                  <a:srgbClr val="000000"/>
                </a:solidFill>
                <a:latin typeface="Arial" charset="0"/>
                <a:ea typeface="나눔고딕 ExtraBold" pitchFamily="50" charset="-127"/>
              </a:rPr>
              <a:t>  최초 </a:t>
            </a:r>
            <a:r>
              <a:rPr kumimoji="0" lang="ko-KR" altLang="en-US" sz="1200" b="1" dirty="0" smtClean="0">
                <a:solidFill>
                  <a:srgbClr val="000000"/>
                </a:solidFill>
                <a:latin typeface="Arial" charset="0"/>
                <a:ea typeface="나눔고딕 ExtraBold" pitchFamily="50" charset="-127"/>
              </a:rPr>
              <a:t>목격자  </a:t>
            </a:r>
            <a:r>
              <a:rPr kumimoji="0" lang="ko-KR" altLang="en-US" sz="1200" b="1" dirty="0">
                <a:solidFill>
                  <a:srgbClr val="000000"/>
                </a:solidFill>
                <a:latin typeface="Arial" charset="0"/>
                <a:ea typeface="나눔고딕 ExtraBold" pitchFamily="50" charset="-127"/>
              </a:rPr>
              <a:t>확보 및 도움요청</a:t>
            </a:r>
            <a:endParaRPr kumimoji="0" lang="en-US" altLang="ko-KR" sz="1200" b="1" dirty="0">
              <a:solidFill>
                <a:srgbClr val="000000"/>
              </a:solidFill>
              <a:latin typeface="Arial" charset="0"/>
              <a:ea typeface="나눔고딕 ExtraBold" pitchFamily="50" charset="-127"/>
            </a:endParaRPr>
          </a:p>
          <a:p>
            <a:pPr algn="ctr" eaLnBrk="1" latinLnBrk="0" hangingPunct="1">
              <a:spcBef>
                <a:spcPct val="0"/>
              </a:spcBef>
              <a:buFontTx/>
              <a:buNone/>
            </a:pPr>
            <a:r>
              <a:rPr kumimoji="0" lang="en-US" altLang="ko-KR" sz="1200" b="1" dirty="0" smtClean="0">
                <a:solidFill>
                  <a:srgbClr val="0070C0"/>
                </a:solidFill>
                <a:latin typeface="Arial" charset="0"/>
                <a:ea typeface="나눔고딕 ExtraBold" pitchFamily="50" charset="-127"/>
              </a:rPr>
              <a:t>(50m</a:t>
            </a:r>
            <a:r>
              <a:rPr kumimoji="0" lang="en-US" altLang="ko-KR" sz="1200" b="1" dirty="0">
                <a:solidFill>
                  <a:srgbClr val="0070C0"/>
                </a:solidFill>
                <a:latin typeface="Arial" charset="0"/>
                <a:ea typeface="나눔고딕 ExtraBold" pitchFamily="50" charset="-127"/>
              </a:rPr>
              <a:t>/ </a:t>
            </a:r>
            <a:r>
              <a:rPr kumimoji="0" lang="en-US" altLang="ko-KR" sz="1200" b="1" dirty="0" smtClean="0">
                <a:solidFill>
                  <a:srgbClr val="0070C0"/>
                </a:solidFill>
                <a:latin typeface="Arial" charset="0"/>
                <a:ea typeface="나눔고딕 ExtraBold" pitchFamily="50" charset="-127"/>
              </a:rPr>
              <a:t>500m </a:t>
            </a:r>
            <a:r>
              <a:rPr kumimoji="0" lang="ko-KR" altLang="en-US" sz="1200" b="1" dirty="0">
                <a:solidFill>
                  <a:srgbClr val="0070C0"/>
                </a:solidFill>
                <a:latin typeface="Arial" charset="0"/>
                <a:ea typeface="나눔고딕 ExtraBold" pitchFamily="50" charset="-127"/>
              </a:rPr>
              <a:t>반경 설정 가능</a:t>
            </a:r>
            <a:r>
              <a:rPr kumimoji="0" lang="en-US" altLang="ko-KR" sz="1200" b="1" dirty="0">
                <a:solidFill>
                  <a:srgbClr val="0070C0"/>
                </a:solidFill>
                <a:latin typeface="Arial" charset="0"/>
                <a:ea typeface="나눔고딕 ExtraBold" pitchFamily="50" charset="-127"/>
              </a:rPr>
              <a:t>)</a:t>
            </a:r>
            <a:endParaRPr kumimoji="0" lang="ko-KR" altLang="en-US" sz="1200" b="1" dirty="0">
              <a:solidFill>
                <a:srgbClr val="0070C0"/>
              </a:solidFill>
              <a:latin typeface="Arial" charset="0"/>
              <a:ea typeface="나눔고딕 ExtraBold" pitchFamily="50" charset="-127"/>
            </a:endParaRPr>
          </a:p>
        </p:txBody>
      </p:sp>
      <p:sp>
        <p:nvSpPr>
          <p:cNvPr id="57" name="TextBox 42"/>
          <p:cNvSpPr txBox="1">
            <a:spLocks noChangeArrowheads="1"/>
          </p:cNvSpPr>
          <p:nvPr/>
        </p:nvSpPr>
        <p:spPr bwMode="auto">
          <a:xfrm>
            <a:off x="2706688" y="4725144"/>
            <a:ext cx="24606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F8F8F8"/>
                </a:solidFill>
                <a:latin typeface="굴림" charset="-127"/>
                <a:ea typeface="굴림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F8F8F8"/>
                </a:solidFill>
                <a:latin typeface="굴림" charset="-127"/>
                <a:ea typeface="굴림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F8F8F8"/>
                </a:solidFill>
                <a:latin typeface="굴림" charset="-127"/>
                <a:ea typeface="굴림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FontTx/>
              <a:buNone/>
            </a:pPr>
            <a:r>
              <a:rPr kumimoji="0" lang="ko-KR" altLang="en-US" sz="1000" b="1" dirty="0">
                <a:solidFill>
                  <a:srgbClr val="000000"/>
                </a:solidFill>
                <a:latin typeface="Arial" charset="0"/>
                <a:ea typeface="나눔고딕 ExtraBold" pitchFamily="50" charset="-127"/>
              </a:rPr>
              <a:t>서버 및 중앙관제</a:t>
            </a:r>
          </a:p>
        </p:txBody>
      </p:sp>
      <p:sp>
        <p:nvSpPr>
          <p:cNvPr id="58" name="TextBox 43"/>
          <p:cNvSpPr txBox="1">
            <a:spLocks noChangeArrowheads="1"/>
          </p:cNvSpPr>
          <p:nvPr/>
        </p:nvSpPr>
        <p:spPr bwMode="auto">
          <a:xfrm>
            <a:off x="4788024" y="3933056"/>
            <a:ext cx="7937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F8F8F8"/>
                </a:solidFill>
                <a:latin typeface="굴림" charset="-127"/>
                <a:ea typeface="굴림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F8F8F8"/>
                </a:solidFill>
                <a:latin typeface="굴림" charset="-127"/>
                <a:ea typeface="굴림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F8F8F8"/>
                </a:solidFill>
                <a:latin typeface="굴림" charset="-127"/>
                <a:ea typeface="굴림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FontTx/>
              <a:buNone/>
            </a:pPr>
            <a:r>
              <a:rPr kumimoji="0" lang="ko-KR" altLang="en-US" sz="1000" b="1">
                <a:solidFill>
                  <a:srgbClr val="0070C0"/>
                </a:solidFill>
                <a:latin typeface="Arial" charset="0"/>
                <a:ea typeface="나눔고딕 ExtraBold" pitchFamily="50" charset="-127"/>
              </a:rPr>
              <a:t>상호 보완</a:t>
            </a:r>
          </a:p>
        </p:txBody>
      </p:sp>
      <p:sp>
        <p:nvSpPr>
          <p:cNvPr id="59" name="TextBox 44"/>
          <p:cNvSpPr txBox="1">
            <a:spLocks noChangeArrowheads="1"/>
          </p:cNvSpPr>
          <p:nvPr/>
        </p:nvSpPr>
        <p:spPr bwMode="auto">
          <a:xfrm>
            <a:off x="3386138" y="3215967"/>
            <a:ext cx="45870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F8F8F8"/>
                </a:solidFill>
                <a:latin typeface="굴림" charset="-127"/>
                <a:ea typeface="굴림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F8F8F8"/>
                </a:solidFill>
                <a:latin typeface="굴림" charset="-127"/>
                <a:ea typeface="굴림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F8F8F8"/>
                </a:solidFill>
                <a:latin typeface="굴림" charset="-127"/>
                <a:ea typeface="굴림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FontTx/>
              <a:buNone/>
            </a:pPr>
            <a:r>
              <a:rPr kumimoji="0" lang="ko-KR" altLang="en-US" sz="1000" b="1">
                <a:solidFill>
                  <a:srgbClr val="0070C0"/>
                </a:solidFill>
                <a:latin typeface="Arial" charset="0"/>
                <a:ea typeface="나눔고딕 ExtraBold" pitchFamily="50" charset="-127"/>
              </a:rPr>
              <a:t>가입</a:t>
            </a:r>
          </a:p>
        </p:txBody>
      </p:sp>
      <p:sp>
        <p:nvSpPr>
          <p:cNvPr id="60" name="TextBox 46"/>
          <p:cNvSpPr txBox="1">
            <a:spLocks noChangeArrowheads="1"/>
          </p:cNvSpPr>
          <p:nvPr/>
        </p:nvSpPr>
        <p:spPr bwMode="auto">
          <a:xfrm>
            <a:off x="4144963" y="3206441"/>
            <a:ext cx="7080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F8F8F8"/>
                </a:solidFill>
                <a:latin typeface="굴림" charset="-127"/>
                <a:ea typeface="굴림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F8F8F8"/>
                </a:solidFill>
                <a:latin typeface="굴림" charset="-127"/>
                <a:ea typeface="굴림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F8F8F8"/>
                </a:solidFill>
                <a:latin typeface="굴림" charset="-127"/>
                <a:ea typeface="굴림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FontTx/>
              <a:buNone/>
            </a:pPr>
            <a:r>
              <a:rPr kumimoji="0" lang="ko-KR" altLang="en-US" sz="1000" b="1">
                <a:solidFill>
                  <a:srgbClr val="0070C0"/>
                </a:solidFill>
                <a:latin typeface="Arial" charset="0"/>
                <a:ea typeface="나눔고딕 ExtraBold" pitchFamily="50" charset="-127"/>
              </a:rPr>
              <a:t>정보제공</a:t>
            </a:r>
          </a:p>
        </p:txBody>
      </p:sp>
      <p:cxnSp>
        <p:nvCxnSpPr>
          <p:cNvPr id="61" name="직선 화살표 연결선 60"/>
          <p:cNvCxnSpPr/>
          <p:nvPr/>
        </p:nvCxnSpPr>
        <p:spPr>
          <a:xfrm>
            <a:off x="3911600" y="3142941"/>
            <a:ext cx="13153" cy="432188"/>
          </a:xfrm>
          <a:prstGeom prst="straightConnector1">
            <a:avLst/>
          </a:prstGeom>
          <a:ln w="22225" cmpd="dbl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127" y="2204864"/>
            <a:ext cx="532691" cy="28443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직선 화살표 연결선 62"/>
          <p:cNvCxnSpPr/>
          <p:nvPr/>
        </p:nvCxnSpPr>
        <p:spPr>
          <a:xfrm>
            <a:off x="1317203" y="2517603"/>
            <a:ext cx="0" cy="422275"/>
          </a:xfrm>
          <a:prstGeom prst="straightConnector1">
            <a:avLst/>
          </a:prstGeom>
          <a:ln w="22225" cmpd="dbl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55"/>
          <p:cNvSpPr txBox="1">
            <a:spLocks noChangeArrowheads="1"/>
          </p:cNvSpPr>
          <p:nvPr/>
        </p:nvSpPr>
        <p:spPr bwMode="auto">
          <a:xfrm>
            <a:off x="1182688" y="2492896"/>
            <a:ext cx="234943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F8F8F8"/>
                </a:solidFill>
                <a:latin typeface="굴림" charset="-127"/>
                <a:ea typeface="굴림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F8F8F8"/>
                </a:solidFill>
                <a:latin typeface="굴림" charset="-127"/>
                <a:ea typeface="굴림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F8F8F8"/>
                </a:solidFill>
                <a:latin typeface="굴림" charset="-127"/>
                <a:ea typeface="굴림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FontTx/>
              <a:buNone/>
            </a:pPr>
            <a:r>
              <a:rPr kumimoji="0" lang="en-US" altLang="ko-KR" sz="1000" b="1">
                <a:solidFill>
                  <a:srgbClr val="0070C0"/>
                </a:solidFill>
                <a:latin typeface="Arial" charset="0"/>
                <a:ea typeface="나눔고딕 ExtraBold" pitchFamily="50" charset="-127"/>
              </a:rPr>
              <a:t>GPS </a:t>
            </a:r>
            <a:r>
              <a:rPr kumimoji="0" lang="ko-KR" altLang="en-US" sz="1000" b="1">
                <a:solidFill>
                  <a:srgbClr val="0070C0"/>
                </a:solidFill>
                <a:latin typeface="Arial" charset="0"/>
                <a:ea typeface="나눔고딕 ExtraBold" pitchFamily="50" charset="-127"/>
              </a:rPr>
              <a:t>위성 </a:t>
            </a:r>
            <a:r>
              <a:rPr kumimoji="0" lang="en-US" altLang="ko-KR" sz="1000" b="1">
                <a:solidFill>
                  <a:srgbClr val="0070C0"/>
                </a:solidFill>
                <a:latin typeface="Arial" charset="0"/>
                <a:ea typeface="나눔고딕 ExtraBold" pitchFamily="50" charset="-127"/>
              </a:rPr>
              <a:t>- </a:t>
            </a:r>
            <a:r>
              <a:rPr kumimoji="0" lang="ko-KR" altLang="en-US" sz="1000" b="1">
                <a:solidFill>
                  <a:srgbClr val="0070C0"/>
                </a:solidFill>
                <a:latin typeface="Arial" charset="0"/>
                <a:ea typeface="나눔고딕 ExtraBold" pitchFamily="50" charset="-127"/>
              </a:rPr>
              <a:t>착용자 현재 좌표 수신</a:t>
            </a:r>
            <a:endParaRPr kumimoji="0" lang="en-US" altLang="ko-KR" sz="1000" b="1">
              <a:solidFill>
                <a:srgbClr val="0070C0"/>
              </a:solidFill>
              <a:latin typeface="Arial" charset="0"/>
              <a:ea typeface="나눔고딕 ExtraBold" pitchFamily="50" charset="-127"/>
            </a:endParaRPr>
          </a:p>
        </p:txBody>
      </p:sp>
      <p:pic>
        <p:nvPicPr>
          <p:cNvPr id="65" name="Picture 2" descr="C:\Users\Administrator\AppData\Local\Microsoft\Windows\Temporary Internet Files\Content.IE5\SIJ11695\MC900441332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060848"/>
            <a:ext cx="748069" cy="74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그림 39" descr="템플릿-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541" y="4684540"/>
            <a:ext cx="658812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7" name="직선 화살표 연결선 66"/>
          <p:cNvCxnSpPr/>
          <p:nvPr/>
        </p:nvCxnSpPr>
        <p:spPr>
          <a:xfrm flipV="1">
            <a:off x="1739478" y="4628978"/>
            <a:ext cx="1041400" cy="660400"/>
          </a:xfrm>
          <a:prstGeom prst="straightConnector1">
            <a:avLst/>
          </a:prstGeom>
          <a:ln w="22225" cmpd="dbl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>
            <a:off x="1915691" y="3528840"/>
            <a:ext cx="1000125" cy="427038"/>
          </a:xfrm>
          <a:prstGeom prst="straightConnector1">
            <a:avLst/>
          </a:prstGeom>
          <a:ln w="22225" cmpd="dbl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55"/>
          <p:cNvSpPr txBox="1">
            <a:spLocks noChangeArrowheads="1"/>
          </p:cNvSpPr>
          <p:nvPr/>
        </p:nvSpPr>
        <p:spPr bwMode="auto">
          <a:xfrm>
            <a:off x="621878" y="4057478"/>
            <a:ext cx="12938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F8F8F8"/>
                </a:solidFill>
                <a:latin typeface="굴림" charset="-127"/>
                <a:ea typeface="굴림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F8F8F8"/>
                </a:solidFill>
                <a:latin typeface="굴림" charset="-127"/>
                <a:ea typeface="굴림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F8F8F8"/>
                </a:solidFill>
                <a:latin typeface="굴림" charset="-127"/>
                <a:ea typeface="굴림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FontTx/>
              <a:buNone/>
            </a:pPr>
            <a:r>
              <a:rPr kumimoji="0" lang="ko-KR" altLang="en-US" sz="1000" b="1">
                <a:solidFill>
                  <a:srgbClr val="0070C0"/>
                </a:solidFill>
                <a:latin typeface="Arial" charset="0"/>
                <a:ea typeface="나눔고딕 ExtraBold" pitchFamily="50" charset="-127"/>
              </a:rPr>
              <a:t>스마트 키퍼</a:t>
            </a:r>
            <a:endParaRPr kumimoji="0" lang="en-US" altLang="ko-KR" sz="1000" b="1">
              <a:solidFill>
                <a:srgbClr val="0070C0"/>
              </a:solidFill>
              <a:latin typeface="Arial" charset="0"/>
              <a:ea typeface="나눔고딕 ExtraBold" pitchFamily="50" charset="-127"/>
            </a:endParaRPr>
          </a:p>
        </p:txBody>
      </p:sp>
      <p:sp>
        <p:nvSpPr>
          <p:cNvPr id="70" name="TextBox 55"/>
          <p:cNvSpPr txBox="1">
            <a:spLocks noChangeArrowheads="1"/>
          </p:cNvSpPr>
          <p:nvPr/>
        </p:nvSpPr>
        <p:spPr bwMode="auto">
          <a:xfrm>
            <a:off x="621878" y="6167265"/>
            <a:ext cx="12938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F8F8F8"/>
                </a:solidFill>
                <a:latin typeface="굴림" charset="-127"/>
                <a:ea typeface="굴림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F8F8F8"/>
                </a:solidFill>
                <a:latin typeface="굴림" charset="-127"/>
                <a:ea typeface="굴림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F8F8F8"/>
                </a:solidFill>
                <a:latin typeface="굴림" charset="-127"/>
                <a:ea typeface="굴림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FontTx/>
              <a:buNone/>
            </a:pPr>
            <a:r>
              <a:rPr kumimoji="0" lang="ko-KR" altLang="en-US" sz="1000" b="1">
                <a:solidFill>
                  <a:srgbClr val="0070C0"/>
                </a:solidFill>
                <a:latin typeface="Arial" charset="0"/>
                <a:ea typeface="나눔고딕 ExtraBold" pitchFamily="50" charset="-127"/>
              </a:rPr>
              <a:t>헬프존</a:t>
            </a:r>
            <a:endParaRPr kumimoji="0" lang="en-US" altLang="ko-KR" sz="1000" b="1">
              <a:solidFill>
                <a:srgbClr val="0070C0"/>
              </a:solidFill>
              <a:latin typeface="Arial" charset="0"/>
              <a:ea typeface="나눔고딕 ExtraBold" pitchFamily="50" charset="-127"/>
            </a:endParaRPr>
          </a:p>
        </p:txBody>
      </p:sp>
      <p:sp>
        <p:nvSpPr>
          <p:cNvPr id="71" name="모서리가 둥근 직사각형 25"/>
          <p:cNvSpPr>
            <a:spLocks noChangeArrowheads="1"/>
          </p:cNvSpPr>
          <p:nvPr/>
        </p:nvSpPr>
        <p:spPr bwMode="auto">
          <a:xfrm>
            <a:off x="5868144" y="1628800"/>
            <a:ext cx="2589472" cy="376422"/>
          </a:xfrm>
          <a:prstGeom prst="roundRect">
            <a:avLst>
              <a:gd name="adj" fmla="val 16667"/>
            </a:avLst>
          </a:prstGeom>
          <a:solidFill>
            <a:schemeClr val="accent2">
              <a:lumMod val="40000"/>
              <a:lumOff val="60000"/>
            </a:schemeClr>
          </a:solidFill>
          <a:ln w="9525" algn="ctr">
            <a:solidFill>
              <a:schemeClr val="bg1"/>
            </a:solidFill>
            <a:round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F8F8F8"/>
                </a:solidFill>
                <a:latin typeface="굴림" charset="-127"/>
                <a:ea typeface="굴림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F8F8F8"/>
                </a:solidFill>
                <a:latin typeface="굴림" charset="-127"/>
                <a:ea typeface="굴림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F8F8F8"/>
                </a:solidFill>
                <a:latin typeface="굴림" charset="-127"/>
                <a:ea typeface="굴림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ko-KR" altLang="en-US" sz="1800">
              <a:solidFill>
                <a:srgbClr val="000000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706344" y="1771104"/>
            <a:ext cx="202437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900" b="1" dirty="0">
                <a:solidFill>
                  <a:srgbClr val="FF0000"/>
                </a:solidFill>
                <a:latin typeface="Arial" pitchFamily="34" charset="0"/>
              </a:rPr>
              <a:t>사고나 응급상황발생시</a:t>
            </a:r>
            <a:r>
              <a:rPr lang="en-US" altLang="ko-KR" sz="900" b="1" dirty="0">
                <a:solidFill>
                  <a:srgbClr val="FF0000"/>
                </a:solidFill>
                <a:latin typeface="Arial" pitchFamily="34" charset="0"/>
              </a:rPr>
              <a:t>(</a:t>
            </a:r>
            <a:r>
              <a:rPr lang="ko-KR" altLang="en-US" sz="900" b="1" dirty="0">
                <a:solidFill>
                  <a:srgbClr val="FF0000"/>
                </a:solidFill>
                <a:latin typeface="Arial" pitchFamily="34" charset="0"/>
              </a:rPr>
              <a:t>상황전파</a:t>
            </a:r>
            <a:r>
              <a:rPr lang="en-US" altLang="ko-KR" sz="900" b="1" dirty="0">
                <a:solidFill>
                  <a:srgbClr val="FF0000"/>
                </a:solidFill>
                <a:latin typeface="Arial" pitchFamily="34" charset="0"/>
              </a:rPr>
              <a:t>)</a:t>
            </a:r>
            <a:endParaRPr lang="ko-KR" altLang="en-US" sz="900" b="1" dirty="0">
              <a:solidFill>
                <a:srgbClr val="FF0000"/>
              </a:solidFill>
              <a:latin typeface="Arial" pitchFamily="34" charset="0"/>
            </a:endParaRPr>
          </a:p>
        </p:txBody>
      </p:sp>
      <p:grpSp>
        <p:nvGrpSpPr>
          <p:cNvPr id="73" name="그룹 101"/>
          <p:cNvGrpSpPr>
            <a:grpSpLocks/>
          </p:cNvGrpSpPr>
          <p:nvPr/>
        </p:nvGrpSpPr>
        <p:grpSpPr bwMode="auto">
          <a:xfrm>
            <a:off x="5991967" y="1635150"/>
            <a:ext cx="1285539" cy="249554"/>
            <a:chOff x="6215074" y="3216668"/>
            <a:chExt cx="1240133" cy="289634"/>
          </a:xfrm>
        </p:grpSpPr>
        <p:cxnSp>
          <p:nvCxnSpPr>
            <p:cNvPr id="74" name="직선 화살표 연결선 28"/>
            <p:cNvCxnSpPr>
              <a:cxnSpLocks noChangeShapeType="1"/>
            </p:cNvCxnSpPr>
            <p:nvPr/>
          </p:nvCxnSpPr>
          <p:spPr bwMode="auto">
            <a:xfrm>
              <a:off x="6215074" y="3504714"/>
              <a:ext cx="714380" cy="1588"/>
            </a:xfrm>
            <a:prstGeom prst="straightConnector1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5" name="TextBox 29"/>
            <p:cNvSpPr txBox="1">
              <a:spLocks noChangeArrowheads="1"/>
            </p:cNvSpPr>
            <p:nvPr/>
          </p:nvSpPr>
          <p:spPr bwMode="auto">
            <a:xfrm>
              <a:off x="6910570" y="3216668"/>
              <a:ext cx="544637" cy="285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rgbClr val="F8F8F8"/>
                  </a:solidFill>
                  <a:latin typeface="굴림" charset="-127"/>
                  <a:ea typeface="굴림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rgbClr val="F8F8F8"/>
                  </a:solidFill>
                  <a:latin typeface="굴림" charset="-127"/>
                  <a:ea typeface="굴림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rgbClr val="F8F8F8"/>
                  </a:solidFill>
                  <a:latin typeface="굴림" charset="-127"/>
                  <a:ea typeface="굴림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rgbClr val="F8F8F8"/>
                  </a:solidFill>
                  <a:latin typeface="굴림" charset="-127"/>
                  <a:ea typeface="굴림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rgbClr val="F8F8F8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F8F8F8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F8F8F8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F8F8F8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F8F8F8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000" b="1" dirty="0">
                  <a:solidFill>
                    <a:srgbClr val="000000"/>
                  </a:solidFill>
                  <a:latin typeface="Arial" charset="0"/>
                  <a:ea typeface="나눔고딕 ExtraBold" pitchFamily="50" charset="-127"/>
                </a:rPr>
                <a:t>평상시</a:t>
              </a:r>
            </a:p>
          </p:txBody>
        </p:sp>
        <p:cxnSp>
          <p:nvCxnSpPr>
            <p:cNvPr id="76" name="직선 화살표 연결선 30"/>
            <p:cNvCxnSpPr>
              <a:cxnSpLocks noChangeShapeType="1"/>
            </p:cNvCxnSpPr>
            <p:nvPr/>
          </p:nvCxnSpPr>
          <p:spPr bwMode="auto">
            <a:xfrm>
              <a:off x="6215074" y="3348809"/>
              <a:ext cx="713586" cy="794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7" name="직선 화살표 연결선 76"/>
          <p:cNvCxnSpPr/>
          <p:nvPr/>
        </p:nvCxnSpPr>
        <p:spPr>
          <a:xfrm>
            <a:off x="1852191" y="3681240"/>
            <a:ext cx="1000125" cy="427038"/>
          </a:xfrm>
          <a:prstGeom prst="straightConnector1">
            <a:avLst/>
          </a:prstGeom>
          <a:ln w="22225" cmpd="dbl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 flipV="1">
            <a:off x="1818853" y="4759153"/>
            <a:ext cx="1041400" cy="660400"/>
          </a:xfrm>
          <a:prstGeom prst="straightConnector1">
            <a:avLst/>
          </a:prstGeom>
          <a:ln w="22225" cmpd="dbl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/>
          <p:nvPr/>
        </p:nvCxnSpPr>
        <p:spPr>
          <a:xfrm flipH="1">
            <a:off x="4151313" y="3101666"/>
            <a:ext cx="4762" cy="503237"/>
          </a:xfrm>
          <a:prstGeom prst="straightConnector1">
            <a:avLst/>
          </a:prstGeom>
          <a:ln w="22225" cmpd="dbl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48"/>
          <p:cNvSpPr>
            <a:spLocks noChangeArrowheads="1"/>
          </p:cNvSpPr>
          <p:nvPr/>
        </p:nvSpPr>
        <p:spPr bwMode="auto">
          <a:xfrm>
            <a:off x="532978" y="4252740"/>
            <a:ext cx="201453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F8F8F8"/>
                </a:solidFill>
                <a:latin typeface="굴림" charset="-127"/>
                <a:ea typeface="굴림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F8F8F8"/>
                </a:solidFill>
                <a:latin typeface="굴림" charset="-127"/>
                <a:ea typeface="굴림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F8F8F8"/>
                </a:solidFill>
                <a:latin typeface="굴림" charset="-127"/>
                <a:ea typeface="굴림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F8F8F8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1000" b="1">
                <a:solidFill>
                  <a:srgbClr val="FF0000"/>
                </a:solidFill>
                <a:latin typeface="Arial" charset="0"/>
                <a:ea typeface="나눔고딕 ExtraBold" pitchFamily="50" charset="-127"/>
              </a:rPr>
              <a:t>(</a:t>
            </a:r>
            <a:r>
              <a:rPr kumimoji="0" lang="en-US" altLang="ko-KR" sz="800" b="1">
                <a:solidFill>
                  <a:srgbClr val="FF0000"/>
                </a:solidFill>
                <a:latin typeface="Arial" charset="0"/>
                <a:ea typeface="나눔고딕 ExtraBold" pitchFamily="50" charset="-127"/>
              </a:rPr>
              <a:t>GPS /RF </a:t>
            </a:r>
            <a:r>
              <a:rPr kumimoji="0" lang="ko-KR" altLang="en-US" sz="800" b="1">
                <a:solidFill>
                  <a:srgbClr val="FF0000"/>
                </a:solidFill>
                <a:latin typeface="Arial" charset="0"/>
                <a:ea typeface="나눔고딕 ExtraBold" pitchFamily="50" charset="-127"/>
              </a:rPr>
              <a:t>송출기 </a:t>
            </a:r>
            <a:r>
              <a:rPr kumimoji="0" lang="en-US" altLang="ko-KR" sz="800" b="1">
                <a:solidFill>
                  <a:srgbClr val="FF0000"/>
                </a:solidFill>
                <a:latin typeface="Arial" charset="0"/>
                <a:ea typeface="나눔고딕 ExtraBold" pitchFamily="50" charset="-127"/>
              </a:rPr>
              <a:t>/ </a:t>
            </a:r>
            <a:r>
              <a:rPr kumimoji="0" lang="ko-KR" altLang="en-US" sz="800" b="1">
                <a:solidFill>
                  <a:srgbClr val="FF0000"/>
                </a:solidFill>
                <a:latin typeface="Arial" charset="0"/>
                <a:ea typeface="나눔고딕 ExtraBold" pitchFamily="50" charset="-127"/>
              </a:rPr>
              <a:t>심박기 </a:t>
            </a:r>
            <a:r>
              <a:rPr kumimoji="0" lang="en-US" altLang="ko-KR" sz="800" b="1">
                <a:solidFill>
                  <a:srgbClr val="FF0000"/>
                </a:solidFill>
                <a:latin typeface="Arial" charset="0"/>
                <a:ea typeface="나눔고딕 ExtraBold" pitchFamily="50" charset="-127"/>
              </a:rPr>
              <a:t>/ </a:t>
            </a:r>
            <a:r>
              <a:rPr kumimoji="0" lang="ko-KR" altLang="en-US" sz="800" b="1">
                <a:solidFill>
                  <a:srgbClr val="FF0000"/>
                </a:solidFill>
                <a:latin typeface="Arial" charset="0"/>
                <a:ea typeface="나눔고딕 ExtraBold" pitchFamily="50" charset="-127"/>
              </a:rPr>
              <a:t>체온계 장착</a:t>
            </a:r>
            <a:r>
              <a:rPr kumimoji="0" lang="en-US" altLang="ko-KR" sz="800" b="1">
                <a:solidFill>
                  <a:srgbClr val="FF0000"/>
                </a:solidFill>
                <a:latin typeface="Arial" charset="0"/>
                <a:ea typeface="나눔고딕 ExtraBold" pitchFamily="50" charset="-127"/>
              </a:rPr>
              <a:t>)</a:t>
            </a:r>
            <a:endParaRPr lang="ko-KR" altLang="en-US" sz="800">
              <a:solidFill>
                <a:srgbClr val="000000"/>
              </a:solidFill>
              <a:latin typeface="Arial" charset="0"/>
              <a:ea typeface="나눔고딕 ExtraBold" pitchFamily="50" charset="-127"/>
            </a:endParaRPr>
          </a:p>
        </p:txBody>
      </p:sp>
      <p:pic>
        <p:nvPicPr>
          <p:cNvPr id="81" name="Picture 2" descr="C:\Users\Lee\AppData\Local\Microsoft\Windows\Temporary Internet Files\Content.IE5\8XNJJIY1\MC900434845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868" y="3717032"/>
            <a:ext cx="1119187" cy="111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2" descr="C:\Users\Lee\AppData\Local\Microsoft\Windows\Temporary Internet Files\Content.IE5\8XNJJIY1\MC900434845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818" y="3717032"/>
            <a:ext cx="1119187" cy="111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53" y="3062115"/>
            <a:ext cx="820738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141" y="4863928"/>
            <a:ext cx="523875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그림 20" descr="btn_main_hospital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037" y="4021956"/>
            <a:ext cx="83343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그림 21" descr="btn_main_police_on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337" y="4021956"/>
            <a:ext cx="8318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그림 22" descr="btn_main_119_on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474" y="4021956"/>
            <a:ext cx="83343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그림 6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796" y="5301208"/>
            <a:ext cx="778446" cy="122413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타원 89"/>
          <p:cNvSpPr/>
          <p:nvPr/>
        </p:nvSpPr>
        <p:spPr>
          <a:xfrm>
            <a:off x="3550796" y="5638473"/>
            <a:ext cx="778536" cy="68877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91" name="눈물 방울 90"/>
          <p:cNvSpPr/>
          <p:nvPr/>
        </p:nvSpPr>
        <p:spPr>
          <a:xfrm rot="7920000">
            <a:off x="4104672" y="5772698"/>
            <a:ext cx="72749" cy="85519"/>
          </a:xfrm>
          <a:prstGeom prst="teardrop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92" name="눈물 방울 91"/>
          <p:cNvSpPr/>
          <p:nvPr/>
        </p:nvSpPr>
        <p:spPr>
          <a:xfrm rot="7920000">
            <a:off x="3986906" y="6213831"/>
            <a:ext cx="71779" cy="85519"/>
          </a:xfrm>
          <a:prstGeom prst="teardrop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06911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79437" y="188640"/>
            <a:ext cx="81304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 </a:t>
            </a:r>
            <a:endParaRPr lang="ko-KR" altLang="en-US" sz="105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87841" y="401675"/>
            <a:ext cx="1907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작성방법</a:t>
            </a:r>
            <a:endParaRPr lang="ko-KR" altLang="en-US" sz="16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572001" y="628753"/>
            <a:ext cx="4260278" cy="279967"/>
            <a:chOff x="3804920" y="546463"/>
            <a:chExt cx="3579949" cy="289560"/>
          </a:xfrm>
        </p:grpSpPr>
        <p:sp>
          <p:nvSpPr>
            <p:cNvPr id="7" name="양쪽 모서리가 둥근 사각형 6"/>
            <p:cNvSpPr/>
            <p:nvPr/>
          </p:nvSpPr>
          <p:spPr>
            <a:xfrm>
              <a:off x="6404429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>
              <a:off x="5537926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DDC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>
              <a:off x="4671423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88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0" name="양쪽 모서리가 둥근 사각형 9"/>
            <p:cNvSpPr/>
            <p:nvPr/>
          </p:nvSpPr>
          <p:spPr>
            <a:xfrm>
              <a:off x="3804920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353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5652120" y="620688"/>
            <a:ext cx="11667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02 </a:t>
            </a:r>
            <a:r>
              <a:rPr lang="ko-KR" altLang="en-US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구</a:t>
            </a:r>
            <a:r>
              <a:rPr lang="ko-KR" altLang="en-US" sz="11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성</a:t>
            </a:r>
            <a:endParaRPr lang="en-US" altLang="ko-KR" sz="1100" b="1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87" name="텍스트 개체 틀 39"/>
          <p:cNvSpPr txBox="1">
            <a:spLocks/>
          </p:cNvSpPr>
          <p:nvPr/>
        </p:nvSpPr>
        <p:spPr>
          <a:xfrm>
            <a:off x="611560" y="1074802"/>
            <a:ext cx="4176464" cy="55399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사업현황 </a:t>
            </a:r>
            <a:r>
              <a:rPr lang="en-US" altLang="ko-KR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제품구성</a:t>
            </a:r>
            <a:endParaRPr lang="ko-KR" altLang="en-US" dirty="0">
              <a:solidFill>
                <a:srgbClr val="1F497D">
                  <a:lumMod val="75000"/>
                </a:srgb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93" name="텍스트 개체 틀 19"/>
          <p:cNvSpPr txBox="1">
            <a:spLocks/>
          </p:cNvSpPr>
          <p:nvPr/>
        </p:nvSpPr>
        <p:spPr>
          <a:xfrm>
            <a:off x="3627104" y="1792300"/>
            <a:ext cx="2376822" cy="28469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헬프존</a:t>
            </a:r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모바일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앱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94" name="Freeform 6"/>
          <p:cNvSpPr>
            <a:spLocks/>
          </p:cNvSpPr>
          <p:nvPr/>
        </p:nvSpPr>
        <p:spPr bwMode="auto">
          <a:xfrm>
            <a:off x="419100" y="1997075"/>
            <a:ext cx="2279650" cy="106680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0"/>
            <a:tileRect/>
          </a:gradFill>
          <a:ln w="9525">
            <a:solidFill>
              <a:schemeClr val="bg1">
                <a:lumMod val="85000"/>
              </a:schemeClr>
            </a:solidFill>
            <a:round/>
            <a:headEnd/>
            <a:tailEnd/>
          </a:ln>
          <a:effectLst>
            <a:outerShdw blurRad="50800" dist="38100" dir="2700000" sx="82000" sy="82000" algn="tl" rotWithShape="0">
              <a:prstClr val="black">
                <a:alpha val="39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5" name="Freeform 7"/>
          <p:cNvSpPr>
            <a:spLocks/>
          </p:cNvSpPr>
          <p:nvPr/>
        </p:nvSpPr>
        <p:spPr bwMode="auto">
          <a:xfrm>
            <a:off x="419100" y="3584575"/>
            <a:ext cx="2279650" cy="1063625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0"/>
            <a:tileRect/>
          </a:gradFill>
          <a:ln w="9525">
            <a:solidFill>
              <a:schemeClr val="bg1">
                <a:lumMod val="85000"/>
              </a:schemeClr>
            </a:solidFill>
            <a:round/>
            <a:headEnd/>
            <a:tailEnd/>
          </a:ln>
          <a:effectLst>
            <a:outerShdw blurRad="50800" dist="38100" dir="2700000" sx="82000" sy="82000" algn="tl" rotWithShape="0">
              <a:prstClr val="black">
                <a:alpha val="39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6" name="Freeform 8"/>
          <p:cNvSpPr>
            <a:spLocks/>
          </p:cNvSpPr>
          <p:nvPr/>
        </p:nvSpPr>
        <p:spPr bwMode="auto">
          <a:xfrm>
            <a:off x="419100" y="5172075"/>
            <a:ext cx="2279650" cy="1063625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0"/>
            <a:tileRect/>
          </a:gradFill>
          <a:ln w="9525">
            <a:solidFill>
              <a:schemeClr val="bg1">
                <a:lumMod val="85000"/>
              </a:schemeClr>
            </a:solidFill>
            <a:round/>
            <a:headEnd/>
            <a:tailEnd/>
          </a:ln>
          <a:effectLst>
            <a:outerShdw blurRad="50800" dist="38100" dir="2700000" sx="82000" sy="82000" algn="tl" rotWithShape="0">
              <a:prstClr val="black">
                <a:alpha val="39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7" name="Freeform 9"/>
          <p:cNvSpPr>
            <a:spLocks/>
          </p:cNvSpPr>
          <p:nvPr/>
        </p:nvSpPr>
        <p:spPr bwMode="auto">
          <a:xfrm>
            <a:off x="6397625" y="1842268"/>
            <a:ext cx="2279650" cy="1442716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0"/>
            <a:tileRect/>
          </a:gradFill>
          <a:ln w="9525">
            <a:solidFill>
              <a:schemeClr val="bg1">
                <a:lumMod val="85000"/>
              </a:schemeClr>
            </a:solidFill>
            <a:round/>
            <a:headEnd/>
            <a:tailEnd/>
          </a:ln>
          <a:effectLst>
            <a:outerShdw blurRad="50800" dist="38100" dir="2700000" sx="82000" sy="82000" algn="tl" rotWithShape="0">
              <a:prstClr val="black">
                <a:alpha val="39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8" name="Freeform 10"/>
          <p:cNvSpPr>
            <a:spLocks/>
          </p:cNvSpPr>
          <p:nvPr/>
        </p:nvSpPr>
        <p:spPr bwMode="auto">
          <a:xfrm>
            <a:off x="6397625" y="3584575"/>
            <a:ext cx="2279650" cy="1063625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0"/>
            <a:tileRect/>
          </a:gradFill>
          <a:ln w="9525">
            <a:solidFill>
              <a:schemeClr val="bg1">
                <a:lumMod val="85000"/>
              </a:schemeClr>
            </a:solidFill>
            <a:round/>
            <a:headEnd/>
            <a:tailEnd/>
          </a:ln>
          <a:effectLst>
            <a:outerShdw blurRad="50800" dist="38100" dir="2700000" sx="82000" sy="82000" algn="tl" rotWithShape="0">
              <a:prstClr val="black">
                <a:alpha val="39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9" name="Freeform 11"/>
          <p:cNvSpPr>
            <a:spLocks/>
          </p:cNvSpPr>
          <p:nvPr/>
        </p:nvSpPr>
        <p:spPr bwMode="auto">
          <a:xfrm>
            <a:off x="6397625" y="5172075"/>
            <a:ext cx="2279650" cy="115339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0"/>
            <a:tileRect/>
          </a:gradFill>
          <a:ln w="9525">
            <a:solidFill>
              <a:schemeClr val="bg1">
                <a:lumMod val="85000"/>
              </a:schemeClr>
            </a:solidFill>
            <a:round/>
            <a:headEnd/>
            <a:tailEnd/>
          </a:ln>
          <a:effectLst>
            <a:outerShdw blurRad="50800" dist="38100" dir="2700000" sx="82000" sy="82000" algn="tl" rotWithShape="0">
              <a:prstClr val="black">
                <a:alpha val="39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0" name="Freeform 112"/>
          <p:cNvSpPr>
            <a:spLocks/>
          </p:cNvSpPr>
          <p:nvPr/>
        </p:nvSpPr>
        <p:spPr bwMode="auto">
          <a:xfrm>
            <a:off x="644525" y="1857375"/>
            <a:ext cx="1828800" cy="349250"/>
          </a:xfrm>
          <a:prstGeom prst="roundRect">
            <a:avLst>
              <a:gd name="adj" fmla="val 50000"/>
            </a:avLst>
          </a:prstGeom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ko-KR" altLang="en-US" dirty="0"/>
          </a:p>
        </p:txBody>
      </p:sp>
      <p:sp>
        <p:nvSpPr>
          <p:cNvPr id="101" name="Rectangle 113"/>
          <p:cNvSpPr>
            <a:spLocks noChangeArrowheads="1"/>
          </p:cNvSpPr>
          <p:nvPr/>
        </p:nvSpPr>
        <p:spPr bwMode="auto">
          <a:xfrm>
            <a:off x="774649" y="1902318"/>
            <a:ext cx="1533546" cy="240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위치</a:t>
            </a:r>
            <a:endParaRPr kumimoji="1" lang="ko-KR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2" name="Rectangle 119"/>
          <p:cNvSpPr>
            <a:spLocks noChangeArrowheads="1"/>
          </p:cNvSpPr>
          <p:nvPr/>
        </p:nvSpPr>
        <p:spPr bwMode="auto">
          <a:xfrm>
            <a:off x="580480" y="2269493"/>
            <a:ext cx="2019784" cy="44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dirty="0" smtClean="0">
                <a:latin typeface="굴림" pitchFamily="50" charset="-127"/>
                <a:ea typeface="굴림" pitchFamily="50" charset="-127"/>
              </a:rPr>
              <a:t>공유를 통한 본인 및 피보호자의</a:t>
            </a:r>
            <a:endParaRPr kumimoji="1" lang="en-US" altLang="ko-KR" sz="1100" dirty="0" smtClean="0">
              <a:latin typeface="굴림" pitchFamily="50" charset="-127"/>
              <a:ea typeface="굴림" pitchFamily="50" charset="-127"/>
            </a:endParaRPr>
          </a:p>
          <a:p>
            <a:pPr lvl="0"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dirty="0" smtClean="0">
                <a:latin typeface="굴림" pitchFamily="50" charset="-127"/>
                <a:ea typeface="굴림" pitchFamily="50" charset="-127"/>
              </a:rPr>
              <a:t>실시간 위치 확인 </a:t>
            </a:r>
            <a:endParaRPr kumimoji="1" lang="ko-KR" altLang="ko-KR" sz="1100" dirty="0" smtClean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3" name="Freeform 149"/>
          <p:cNvSpPr>
            <a:spLocks/>
          </p:cNvSpPr>
          <p:nvPr/>
        </p:nvSpPr>
        <p:spPr bwMode="auto">
          <a:xfrm>
            <a:off x="644525" y="3413125"/>
            <a:ext cx="1828800" cy="352425"/>
          </a:xfrm>
          <a:prstGeom prst="roundRect">
            <a:avLst>
              <a:gd name="adj" fmla="val 50000"/>
            </a:avLst>
          </a:prstGeom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104" name="Freeform 186"/>
          <p:cNvSpPr>
            <a:spLocks/>
          </p:cNvSpPr>
          <p:nvPr/>
        </p:nvSpPr>
        <p:spPr bwMode="auto">
          <a:xfrm>
            <a:off x="644525" y="4972050"/>
            <a:ext cx="1828800" cy="352425"/>
          </a:xfrm>
          <a:prstGeom prst="roundRect">
            <a:avLst>
              <a:gd name="adj" fmla="val 50000"/>
            </a:avLst>
          </a:prstGeom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ko-KR" altLang="en-US" dirty="0"/>
          </a:p>
        </p:txBody>
      </p:sp>
      <p:sp>
        <p:nvSpPr>
          <p:cNvPr id="105" name="Freeform 261"/>
          <p:cNvSpPr>
            <a:spLocks/>
          </p:cNvSpPr>
          <p:nvPr/>
        </p:nvSpPr>
        <p:spPr bwMode="auto">
          <a:xfrm>
            <a:off x="6623050" y="3413125"/>
            <a:ext cx="1828800" cy="352425"/>
          </a:xfrm>
          <a:prstGeom prst="roundRect">
            <a:avLst>
              <a:gd name="adj" fmla="val 50000"/>
            </a:avLst>
          </a:prstGeom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ko-KR" altLang="en-US" dirty="0"/>
          </a:p>
        </p:txBody>
      </p:sp>
      <p:sp>
        <p:nvSpPr>
          <p:cNvPr id="106" name="Freeform 298"/>
          <p:cNvSpPr>
            <a:spLocks/>
          </p:cNvSpPr>
          <p:nvPr/>
        </p:nvSpPr>
        <p:spPr bwMode="auto">
          <a:xfrm>
            <a:off x="6623050" y="4972050"/>
            <a:ext cx="1828800" cy="352425"/>
          </a:xfrm>
          <a:prstGeom prst="roundRect">
            <a:avLst>
              <a:gd name="adj" fmla="val 50000"/>
            </a:avLst>
          </a:prstGeom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107" name="Freeform 335"/>
          <p:cNvSpPr>
            <a:spLocks/>
          </p:cNvSpPr>
          <p:nvPr/>
        </p:nvSpPr>
        <p:spPr bwMode="auto">
          <a:xfrm>
            <a:off x="2647950" y="2498725"/>
            <a:ext cx="114300" cy="114300"/>
          </a:xfrm>
          <a:custGeom>
            <a:avLst/>
            <a:gdLst/>
            <a:ahLst/>
            <a:cxnLst>
              <a:cxn ang="0">
                <a:pos x="72" y="36"/>
              </a:cxn>
              <a:cxn ang="0">
                <a:pos x="72" y="36"/>
              </a:cxn>
              <a:cxn ang="0">
                <a:pos x="70" y="42"/>
              </a:cxn>
              <a:cxn ang="0">
                <a:pos x="68" y="50"/>
              </a:cxn>
              <a:cxn ang="0">
                <a:pos x="66" y="56"/>
              </a:cxn>
              <a:cxn ang="0">
                <a:pos x="62" y="62"/>
              </a:cxn>
              <a:cxn ang="0">
                <a:pos x="56" y="66"/>
              </a:cxn>
              <a:cxn ang="0">
                <a:pos x="50" y="68"/>
              </a:cxn>
              <a:cxn ang="0">
                <a:pos x="42" y="70"/>
              </a:cxn>
              <a:cxn ang="0">
                <a:pos x="36" y="72"/>
              </a:cxn>
              <a:cxn ang="0">
                <a:pos x="36" y="72"/>
              </a:cxn>
              <a:cxn ang="0">
                <a:pos x="28" y="70"/>
              </a:cxn>
              <a:cxn ang="0">
                <a:pos x="22" y="68"/>
              </a:cxn>
              <a:cxn ang="0">
                <a:pos x="16" y="66"/>
              </a:cxn>
              <a:cxn ang="0">
                <a:pos x="10" y="62"/>
              </a:cxn>
              <a:cxn ang="0">
                <a:pos x="6" y="56"/>
              </a:cxn>
              <a:cxn ang="0">
                <a:pos x="2" y="50"/>
              </a:cxn>
              <a:cxn ang="0">
                <a:pos x="0" y="42"/>
              </a:cxn>
              <a:cxn ang="0">
                <a:pos x="0" y="36"/>
              </a:cxn>
              <a:cxn ang="0">
                <a:pos x="0" y="36"/>
              </a:cxn>
              <a:cxn ang="0">
                <a:pos x="0" y="28"/>
              </a:cxn>
              <a:cxn ang="0">
                <a:pos x="2" y="22"/>
              </a:cxn>
              <a:cxn ang="0">
                <a:pos x="6" y="16"/>
              </a:cxn>
              <a:cxn ang="0">
                <a:pos x="10" y="10"/>
              </a:cxn>
              <a:cxn ang="0">
                <a:pos x="16" y="6"/>
              </a:cxn>
              <a:cxn ang="0">
                <a:pos x="22" y="2"/>
              </a:cxn>
              <a:cxn ang="0">
                <a:pos x="28" y="0"/>
              </a:cxn>
              <a:cxn ang="0">
                <a:pos x="36" y="0"/>
              </a:cxn>
              <a:cxn ang="0">
                <a:pos x="36" y="0"/>
              </a:cxn>
              <a:cxn ang="0">
                <a:pos x="42" y="0"/>
              </a:cxn>
              <a:cxn ang="0">
                <a:pos x="50" y="2"/>
              </a:cxn>
              <a:cxn ang="0">
                <a:pos x="56" y="6"/>
              </a:cxn>
              <a:cxn ang="0">
                <a:pos x="62" y="10"/>
              </a:cxn>
              <a:cxn ang="0">
                <a:pos x="66" y="16"/>
              </a:cxn>
              <a:cxn ang="0">
                <a:pos x="68" y="22"/>
              </a:cxn>
              <a:cxn ang="0">
                <a:pos x="70" y="28"/>
              </a:cxn>
              <a:cxn ang="0">
                <a:pos x="72" y="36"/>
              </a:cxn>
              <a:cxn ang="0">
                <a:pos x="72" y="36"/>
              </a:cxn>
            </a:cxnLst>
            <a:rect l="0" t="0" r="r" b="b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0" y="42"/>
                </a:lnTo>
                <a:lnTo>
                  <a:pt x="68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68"/>
                </a:lnTo>
                <a:lnTo>
                  <a:pt x="42" y="70"/>
                </a:lnTo>
                <a:lnTo>
                  <a:pt x="36" y="72"/>
                </a:lnTo>
                <a:lnTo>
                  <a:pt x="36" y="72"/>
                </a:lnTo>
                <a:lnTo>
                  <a:pt x="28" y="70"/>
                </a:lnTo>
                <a:lnTo>
                  <a:pt x="22" y="68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2"/>
                </a:lnTo>
                <a:lnTo>
                  <a:pt x="0" y="36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36" y="0"/>
                </a:lnTo>
                <a:lnTo>
                  <a:pt x="42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68" y="22"/>
                </a:lnTo>
                <a:lnTo>
                  <a:pt x="70" y="28"/>
                </a:lnTo>
                <a:lnTo>
                  <a:pt x="72" y="36"/>
                </a:lnTo>
                <a:lnTo>
                  <a:pt x="72" y="36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08" name="Freeform 336"/>
          <p:cNvSpPr>
            <a:spLocks/>
          </p:cNvSpPr>
          <p:nvPr/>
        </p:nvSpPr>
        <p:spPr bwMode="auto">
          <a:xfrm>
            <a:off x="2647950" y="4057650"/>
            <a:ext cx="114300" cy="114300"/>
          </a:xfrm>
          <a:custGeom>
            <a:avLst/>
            <a:gdLst/>
            <a:ahLst/>
            <a:cxnLst>
              <a:cxn ang="0">
                <a:pos x="72" y="36"/>
              </a:cxn>
              <a:cxn ang="0">
                <a:pos x="72" y="36"/>
              </a:cxn>
              <a:cxn ang="0">
                <a:pos x="70" y="44"/>
              </a:cxn>
              <a:cxn ang="0">
                <a:pos x="68" y="50"/>
              </a:cxn>
              <a:cxn ang="0">
                <a:pos x="66" y="56"/>
              </a:cxn>
              <a:cxn ang="0">
                <a:pos x="62" y="62"/>
              </a:cxn>
              <a:cxn ang="0">
                <a:pos x="56" y="66"/>
              </a:cxn>
              <a:cxn ang="0">
                <a:pos x="50" y="70"/>
              </a:cxn>
              <a:cxn ang="0">
                <a:pos x="42" y="72"/>
              </a:cxn>
              <a:cxn ang="0">
                <a:pos x="36" y="72"/>
              </a:cxn>
              <a:cxn ang="0">
                <a:pos x="36" y="72"/>
              </a:cxn>
              <a:cxn ang="0">
                <a:pos x="28" y="72"/>
              </a:cxn>
              <a:cxn ang="0">
                <a:pos x="22" y="70"/>
              </a:cxn>
              <a:cxn ang="0">
                <a:pos x="16" y="66"/>
              </a:cxn>
              <a:cxn ang="0">
                <a:pos x="10" y="62"/>
              </a:cxn>
              <a:cxn ang="0">
                <a:pos x="6" y="56"/>
              </a:cxn>
              <a:cxn ang="0">
                <a:pos x="2" y="50"/>
              </a:cxn>
              <a:cxn ang="0">
                <a:pos x="0" y="44"/>
              </a:cxn>
              <a:cxn ang="0">
                <a:pos x="0" y="36"/>
              </a:cxn>
              <a:cxn ang="0">
                <a:pos x="0" y="36"/>
              </a:cxn>
              <a:cxn ang="0">
                <a:pos x="0" y="30"/>
              </a:cxn>
              <a:cxn ang="0">
                <a:pos x="2" y="22"/>
              </a:cxn>
              <a:cxn ang="0">
                <a:pos x="6" y="16"/>
              </a:cxn>
              <a:cxn ang="0">
                <a:pos x="10" y="12"/>
              </a:cxn>
              <a:cxn ang="0">
                <a:pos x="16" y="6"/>
              </a:cxn>
              <a:cxn ang="0">
                <a:pos x="22" y="4"/>
              </a:cxn>
              <a:cxn ang="0">
                <a:pos x="28" y="2"/>
              </a:cxn>
              <a:cxn ang="0">
                <a:pos x="36" y="0"/>
              </a:cxn>
              <a:cxn ang="0">
                <a:pos x="36" y="0"/>
              </a:cxn>
              <a:cxn ang="0">
                <a:pos x="42" y="2"/>
              </a:cxn>
              <a:cxn ang="0">
                <a:pos x="50" y="4"/>
              </a:cxn>
              <a:cxn ang="0">
                <a:pos x="56" y="6"/>
              </a:cxn>
              <a:cxn ang="0">
                <a:pos x="62" y="12"/>
              </a:cxn>
              <a:cxn ang="0">
                <a:pos x="66" y="16"/>
              </a:cxn>
              <a:cxn ang="0">
                <a:pos x="68" y="22"/>
              </a:cxn>
              <a:cxn ang="0">
                <a:pos x="70" y="30"/>
              </a:cxn>
              <a:cxn ang="0">
                <a:pos x="72" y="36"/>
              </a:cxn>
              <a:cxn ang="0">
                <a:pos x="72" y="36"/>
              </a:cxn>
            </a:cxnLst>
            <a:rect l="0" t="0" r="r" b="b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0" y="44"/>
                </a:lnTo>
                <a:lnTo>
                  <a:pt x="68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2" y="72"/>
                </a:lnTo>
                <a:lnTo>
                  <a:pt x="36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36"/>
                </a:lnTo>
                <a:lnTo>
                  <a:pt x="0" y="30"/>
                </a:lnTo>
                <a:lnTo>
                  <a:pt x="2" y="22"/>
                </a:lnTo>
                <a:lnTo>
                  <a:pt x="6" y="16"/>
                </a:lnTo>
                <a:lnTo>
                  <a:pt x="10" y="12"/>
                </a:lnTo>
                <a:lnTo>
                  <a:pt x="16" y="6"/>
                </a:lnTo>
                <a:lnTo>
                  <a:pt x="22" y="4"/>
                </a:lnTo>
                <a:lnTo>
                  <a:pt x="28" y="2"/>
                </a:lnTo>
                <a:lnTo>
                  <a:pt x="36" y="0"/>
                </a:lnTo>
                <a:lnTo>
                  <a:pt x="36" y="0"/>
                </a:lnTo>
                <a:lnTo>
                  <a:pt x="42" y="2"/>
                </a:lnTo>
                <a:lnTo>
                  <a:pt x="50" y="4"/>
                </a:lnTo>
                <a:lnTo>
                  <a:pt x="56" y="6"/>
                </a:lnTo>
                <a:lnTo>
                  <a:pt x="62" y="12"/>
                </a:lnTo>
                <a:lnTo>
                  <a:pt x="66" y="16"/>
                </a:lnTo>
                <a:lnTo>
                  <a:pt x="68" y="22"/>
                </a:lnTo>
                <a:lnTo>
                  <a:pt x="70" y="30"/>
                </a:lnTo>
                <a:lnTo>
                  <a:pt x="72" y="36"/>
                </a:lnTo>
                <a:lnTo>
                  <a:pt x="72" y="36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09" name="Freeform 337"/>
          <p:cNvSpPr>
            <a:spLocks/>
          </p:cNvSpPr>
          <p:nvPr/>
        </p:nvSpPr>
        <p:spPr bwMode="auto">
          <a:xfrm>
            <a:off x="2647950" y="5619750"/>
            <a:ext cx="114300" cy="114300"/>
          </a:xfrm>
          <a:custGeom>
            <a:avLst/>
            <a:gdLst/>
            <a:ahLst/>
            <a:cxnLst>
              <a:cxn ang="0">
                <a:pos x="72" y="36"/>
              </a:cxn>
              <a:cxn ang="0">
                <a:pos x="72" y="36"/>
              </a:cxn>
              <a:cxn ang="0">
                <a:pos x="70" y="42"/>
              </a:cxn>
              <a:cxn ang="0">
                <a:pos x="68" y="50"/>
              </a:cxn>
              <a:cxn ang="0">
                <a:pos x="66" y="56"/>
              </a:cxn>
              <a:cxn ang="0">
                <a:pos x="62" y="60"/>
              </a:cxn>
              <a:cxn ang="0">
                <a:pos x="56" y="66"/>
              </a:cxn>
              <a:cxn ang="0">
                <a:pos x="50" y="68"/>
              </a:cxn>
              <a:cxn ang="0">
                <a:pos x="42" y="70"/>
              </a:cxn>
              <a:cxn ang="0">
                <a:pos x="36" y="72"/>
              </a:cxn>
              <a:cxn ang="0">
                <a:pos x="36" y="72"/>
              </a:cxn>
              <a:cxn ang="0">
                <a:pos x="28" y="70"/>
              </a:cxn>
              <a:cxn ang="0">
                <a:pos x="22" y="68"/>
              </a:cxn>
              <a:cxn ang="0">
                <a:pos x="16" y="66"/>
              </a:cxn>
              <a:cxn ang="0">
                <a:pos x="10" y="60"/>
              </a:cxn>
              <a:cxn ang="0">
                <a:pos x="6" y="56"/>
              </a:cxn>
              <a:cxn ang="0">
                <a:pos x="2" y="50"/>
              </a:cxn>
              <a:cxn ang="0">
                <a:pos x="0" y="42"/>
              </a:cxn>
              <a:cxn ang="0">
                <a:pos x="0" y="36"/>
              </a:cxn>
              <a:cxn ang="0">
                <a:pos x="0" y="36"/>
              </a:cxn>
              <a:cxn ang="0">
                <a:pos x="0" y="28"/>
              </a:cxn>
              <a:cxn ang="0">
                <a:pos x="2" y="22"/>
              </a:cxn>
              <a:cxn ang="0">
                <a:pos x="6" y="16"/>
              </a:cxn>
              <a:cxn ang="0">
                <a:pos x="10" y="10"/>
              </a:cxn>
              <a:cxn ang="0">
                <a:pos x="16" y="6"/>
              </a:cxn>
              <a:cxn ang="0">
                <a:pos x="22" y="2"/>
              </a:cxn>
              <a:cxn ang="0">
                <a:pos x="28" y="0"/>
              </a:cxn>
              <a:cxn ang="0">
                <a:pos x="36" y="0"/>
              </a:cxn>
              <a:cxn ang="0">
                <a:pos x="36" y="0"/>
              </a:cxn>
              <a:cxn ang="0">
                <a:pos x="42" y="0"/>
              </a:cxn>
              <a:cxn ang="0">
                <a:pos x="50" y="2"/>
              </a:cxn>
              <a:cxn ang="0">
                <a:pos x="56" y="6"/>
              </a:cxn>
              <a:cxn ang="0">
                <a:pos x="62" y="10"/>
              </a:cxn>
              <a:cxn ang="0">
                <a:pos x="66" y="16"/>
              </a:cxn>
              <a:cxn ang="0">
                <a:pos x="68" y="22"/>
              </a:cxn>
              <a:cxn ang="0">
                <a:pos x="70" y="28"/>
              </a:cxn>
              <a:cxn ang="0">
                <a:pos x="72" y="36"/>
              </a:cxn>
              <a:cxn ang="0">
                <a:pos x="72" y="36"/>
              </a:cxn>
            </a:cxnLst>
            <a:rect l="0" t="0" r="r" b="b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0" y="42"/>
                </a:lnTo>
                <a:lnTo>
                  <a:pt x="68" y="50"/>
                </a:lnTo>
                <a:lnTo>
                  <a:pt x="66" y="56"/>
                </a:lnTo>
                <a:lnTo>
                  <a:pt x="62" y="60"/>
                </a:lnTo>
                <a:lnTo>
                  <a:pt x="56" y="66"/>
                </a:lnTo>
                <a:lnTo>
                  <a:pt x="50" y="68"/>
                </a:lnTo>
                <a:lnTo>
                  <a:pt x="42" y="70"/>
                </a:lnTo>
                <a:lnTo>
                  <a:pt x="36" y="72"/>
                </a:lnTo>
                <a:lnTo>
                  <a:pt x="36" y="72"/>
                </a:lnTo>
                <a:lnTo>
                  <a:pt x="28" y="70"/>
                </a:lnTo>
                <a:lnTo>
                  <a:pt x="22" y="68"/>
                </a:lnTo>
                <a:lnTo>
                  <a:pt x="16" y="66"/>
                </a:lnTo>
                <a:lnTo>
                  <a:pt x="10" y="60"/>
                </a:lnTo>
                <a:lnTo>
                  <a:pt x="6" y="56"/>
                </a:lnTo>
                <a:lnTo>
                  <a:pt x="2" y="50"/>
                </a:lnTo>
                <a:lnTo>
                  <a:pt x="0" y="42"/>
                </a:lnTo>
                <a:lnTo>
                  <a:pt x="0" y="36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36" y="0"/>
                </a:lnTo>
                <a:lnTo>
                  <a:pt x="42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68" y="22"/>
                </a:lnTo>
                <a:lnTo>
                  <a:pt x="70" y="28"/>
                </a:lnTo>
                <a:lnTo>
                  <a:pt x="72" y="36"/>
                </a:lnTo>
                <a:lnTo>
                  <a:pt x="72" y="36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10" name="Freeform 338"/>
          <p:cNvSpPr>
            <a:spLocks/>
          </p:cNvSpPr>
          <p:nvPr/>
        </p:nvSpPr>
        <p:spPr bwMode="auto">
          <a:xfrm>
            <a:off x="6340475" y="2498725"/>
            <a:ext cx="114300" cy="114300"/>
          </a:xfrm>
          <a:custGeom>
            <a:avLst/>
            <a:gdLst/>
            <a:ahLst/>
            <a:cxnLst>
              <a:cxn ang="0">
                <a:pos x="72" y="36"/>
              </a:cxn>
              <a:cxn ang="0">
                <a:pos x="72" y="36"/>
              </a:cxn>
              <a:cxn ang="0">
                <a:pos x="70" y="42"/>
              </a:cxn>
              <a:cxn ang="0">
                <a:pos x="68" y="50"/>
              </a:cxn>
              <a:cxn ang="0">
                <a:pos x="66" y="56"/>
              </a:cxn>
              <a:cxn ang="0">
                <a:pos x="60" y="62"/>
              </a:cxn>
              <a:cxn ang="0">
                <a:pos x="56" y="66"/>
              </a:cxn>
              <a:cxn ang="0">
                <a:pos x="50" y="68"/>
              </a:cxn>
              <a:cxn ang="0">
                <a:pos x="42" y="70"/>
              </a:cxn>
              <a:cxn ang="0">
                <a:pos x="36" y="72"/>
              </a:cxn>
              <a:cxn ang="0">
                <a:pos x="36" y="72"/>
              </a:cxn>
              <a:cxn ang="0">
                <a:pos x="28" y="70"/>
              </a:cxn>
              <a:cxn ang="0">
                <a:pos x="22" y="68"/>
              </a:cxn>
              <a:cxn ang="0">
                <a:pos x="16" y="66"/>
              </a:cxn>
              <a:cxn ang="0">
                <a:pos x="10" y="62"/>
              </a:cxn>
              <a:cxn ang="0">
                <a:pos x="6" y="56"/>
              </a:cxn>
              <a:cxn ang="0">
                <a:pos x="2" y="50"/>
              </a:cxn>
              <a:cxn ang="0">
                <a:pos x="0" y="42"/>
              </a:cxn>
              <a:cxn ang="0">
                <a:pos x="0" y="36"/>
              </a:cxn>
              <a:cxn ang="0">
                <a:pos x="0" y="36"/>
              </a:cxn>
              <a:cxn ang="0">
                <a:pos x="0" y="28"/>
              </a:cxn>
              <a:cxn ang="0">
                <a:pos x="2" y="22"/>
              </a:cxn>
              <a:cxn ang="0">
                <a:pos x="6" y="16"/>
              </a:cxn>
              <a:cxn ang="0">
                <a:pos x="10" y="10"/>
              </a:cxn>
              <a:cxn ang="0">
                <a:pos x="16" y="6"/>
              </a:cxn>
              <a:cxn ang="0">
                <a:pos x="22" y="2"/>
              </a:cxn>
              <a:cxn ang="0">
                <a:pos x="28" y="0"/>
              </a:cxn>
              <a:cxn ang="0">
                <a:pos x="36" y="0"/>
              </a:cxn>
              <a:cxn ang="0">
                <a:pos x="36" y="0"/>
              </a:cxn>
              <a:cxn ang="0">
                <a:pos x="42" y="0"/>
              </a:cxn>
              <a:cxn ang="0">
                <a:pos x="50" y="2"/>
              </a:cxn>
              <a:cxn ang="0">
                <a:pos x="56" y="6"/>
              </a:cxn>
              <a:cxn ang="0">
                <a:pos x="60" y="10"/>
              </a:cxn>
              <a:cxn ang="0">
                <a:pos x="66" y="16"/>
              </a:cxn>
              <a:cxn ang="0">
                <a:pos x="68" y="22"/>
              </a:cxn>
              <a:cxn ang="0">
                <a:pos x="70" y="28"/>
              </a:cxn>
              <a:cxn ang="0">
                <a:pos x="72" y="36"/>
              </a:cxn>
              <a:cxn ang="0">
                <a:pos x="72" y="36"/>
              </a:cxn>
            </a:cxnLst>
            <a:rect l="0" t="0" r="r" b="b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0" y="42"/>
                </a:lnTo>
                <a:lnTo>
                  <a:pt x="68" y="50"/>
                </a:lnTo>
                <a:lnTo>
                  <a:pt x="66" y="56"/>
                </a:lnTo>
                <a:lnTo>
                  <a:pt x="60" y="62"/>
                </a:lnTo>
                <a:lnTo>
                  <a:pt x="56" y="66"/>
                </a:lnTo>
                <a:lnTo>
                  <a:pt x="50" y="68"/>
                </a:lnTo>
                <a:lnTo>
                  <a:pt x="42" y="70"/>
                </a:lnTo>
                <a:lnTo>
                  <a:pt x="36" y="72"/>
                </a:lnTo>
                <a:lnTo>
                  <a:pt x="36" y="72"/>
                </a:lnTo>
                <a:lnTo>
                  <a:pt x="28" y="70"/>
                </a:lnTo>
                <a:lnTo>
                  <a:pt x="22" y="68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2"/>
                </a:lnTo>
                <a:lnTo>
                  <a:pt x="0" y="36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36" y="0"/>
                </a:lnTo>
                <a:lnTo>
                  <a:pt x="42" y="0"/>
                </a:lnTo>
                <a:lnTo>
                  <a:pt x="50" y="2"/>
                </a:lnTo>
                <a:lnTo>
                  <a:pt x="56" y="6"/>
                </a:lnTo>
                <a:lnTo>
                  <a:pt x="60" y="10"/>
                </a:lnTo>
                <a:lnTo>
                  <a:pt x="66" y="16"/>
                </a:lnTo>
                <a:lnTo>
                  <a:pt x="68" y="22"/>
                </a:lnTo>
                <a:lnTo>
                  <a:pt x="70" y="28"/>
                </a:lnTo>
                <a:lnTo>
                  <a:pt x="72" y="36"/>
                </a:lnTo>
                <a:lnTo>
                  <a:pt x="72" y="36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11" name="Freeform 339"/>
          <p:cNvSpPr>
            <a:spLocks/>
          </p:cNvSpPr>
          <p:nvPr/>
        </p:nvSpPr>
        <p:spPr bwMode="auto">
          <a:xfrm>
            <a:off x="6340475" y="4057650"/>
            <a:ext cx="114300" cy="114300"/>
          </a:xfrm>
          <a:custGeom>
            <a:avLst/>
            <a:gdLst/>
            <a:ahLst/>
            <a:cxnLst>
              <a:cxn ang="0">
                <a:pos x="72" y="36"/>
              </a:cxn>
              <a:cxn ang="0">
                <a:pos x="72" y="36"/>
              </a:cxn>
              <a:cxn ang="0">
                <a:pos x="70" y="44"/>
              </a:cxn>
              <a:cxn ang="0">
                <a:pos x="68" y="50"/>
              </a:cxn>
              <a:cxn ang="0">
                <a:pos x="66" y="56"/>
              </a:cxn>
              <a:cxn ang="0">
                <a:pos x="60" y="62"/>
              </a:cxn>
              <a:cxn ang="0">
                <a:pos x="56" y="66"/>
              </a:cxn>
              <a:cxn ang="0">
                <a:pos x="50" y="70"/>
              </a:cxn>
              <a:cxn ang="0">
                <a:pos x="42" y="72"/>
              </a:cxn>
              <a:cxn ang="0">
                <a:pos x="36" y="72"/>
              </a:cxn>
              <a:cxn ang="0">
                <a:pos x="36" y="72"/>
              </a:cxn>
              <a:cxn ang="0">
                <a:pos x="28" y="72"/>
              </a:cxn>
              <a:cxn ang="0">
                <a:pos x="22" y="70"/>
              </a:cxn>
              <a:cxn ang="0">
                <a:pos x="16" y="66"/>
              </a:cxn>
              <a:cxn ang="0">
                <a:pos x="10" y="62"/>
              </a:cxn>
              <a:cxn ang="0">
                <a:pos x="6" y="56"/>
              </a:cxn>
              <a:cxn ang="0">
                <a:pos x="2" y="50"/>
              </a:cxn>
              <a:cxn ang="0">
                <a:pos x="0" y="44"/>
              </a:cxn>
              <a:cxn ang="0">
                <a:pos x="0" y="36"/>
              </a:cxn>
              <a:cxn ang="0">
                <a:pos x="0" y="36"/>
              </a:cxn>
              <a:cxn ang="0">
                <a:pos x="0" y="30"/>
              </a:cxn>
              <a:cxn ang="0">
                <a:pos x="2" y="22"/>
              </a:cxn>
              <a:cxn ang="0">
                <a:pos x="6" y="16"/>
              </a:cxn>
              <a:cxn ang="0">
                <a:pos x="10" y="12"/>
              </a:cxn>
              <a:cxn ang="0">
                <a:pos x="16" y="6"/>
              </a:cxn>
              <a:cxn ang="0">
                <a:pos x="22" y="4"/>
              </a:cxn>
              <a:cxn ang="0">
                <a:pos x="28" y="2"/>
              </a:cxn>
              <a:cxn ang="0">
                <a:pos x="36" y="0"/>
              </a:cxn>
              <a:cxn ang="0">
                <a:pos x="36" y="0"/>
              </a:cxn>
              <a:cxn ang="0">
                <a:pos x="42" y="2"/>
              </a:cxn>
              <a:cxn ang="0">
                <a:pos x="50" y="4"/>
              </a:cxn>
              <a:cxn ang="0">
                <a:pos x="56" y="6"/>
              </a:cxn>
              <a:cxn ang="0">
                <a:pos x="60" y="12"/>
              </a:cxn>
              <a:cxn ang="0">
                <a:pos x="66" y="16"/>
              </a:cxn>
              <a:cxn ang="0">
                <a:pos x="68" y="22"/>
              </a:cxn>
              <a:cxn ang="0">
                <a:pos x="70" y="30"/>
              </a:cxn>
              <a:cxn ang="0">
                <a:pos x="72" y="36"/>
              </a:cxn>
              <a:cxn ang="0">
                <a:pos x="72" y="36"/>
              </a:cxn>
            </a:cxnLst>
            <a:rect l="0" t="0" r="r" b="b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0" y="44"/>
                </a:lnTo>
                <a:lnTo>
                  <a:pt x="68" y="50"/>
                </a:lnTo>
                <a:lnTo>
                  <a:pt x="66" y="56"/>
                </a:lnTo>
                <a:lnTo>
                  <a:pt x="60" y="62"/>
                </a:lnTo>
                <a:lnTo>
                  <a:pt x="56" y="66"/>
                </a:lnTo>
                <a:lnTo>
                  <a:pt x="50" y="70"/>
                </a:lnTo>
                <a:lnTo>
                  <a:pt x="42" y="72"/>
                </a:lnTo>
                <a:lnTo>
                  <a:pt x="36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36"/>
                </a:lnTo>
                <a:lnTo>
                  <a:pt x="0" y="30"/>
                </a:lnTo>
                <a:lnTo>
                  <a:pt x="2" y="22"/>
                </a:lnTo>
                <a:lnTo>
                  <a:pt x="6" y="16"/>
                </a:lnTo>
                <a:lnTo>
                  <a:pt x="10" y="12"/>
                </a:lnTo>
                <a:lnTo>
                  <a:pt x="16" y="6"/>
                </a:lnTo>
                <a:lnTo>
                  <a:pt x="22" y="4"/>
                </a:lnTo>
                <a:lnTo>
                  <a:pt x="28" y="2"/>
                </a:lnTo>
                <a:lnTo>
                  <a:pt x="36" y="0"/>
                </a:lnTo>
                <a:lnTo>
                  <a:pt x="36" y="0"/>
                </a:lnTo>
                <a:lnTo>
                  <a:pt x="42" y="2"/>
                </a:lnTo>
                <a:lnTo>
                  <a:pt x="50" y="4"/>
                </a:lnTo>
                <a:lnTo>
                  <a:pt x="56" y="6"/>
                </a:lnTo>
                <a:lnTo>
                  <a:pt x="60" y="12"/>
                </a:lnTo>
                <a:lnTo>
                  <a:pt x="66" y="16"/>
                </a:lnTo>
                <a:lnTo>
                  <a:pt x="68" y="22"/>
                </a:lnTo>
                <a:lnTo>
                  <a:pt x="70" y="30"/>
                </a:lnTo>
                <a:lnTo>
                  <a:pt x="72" y="36"/>
                </a:lnTo>
                <a:lnTo>
                  <a:pt x="72" y="36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12" name="Freeform 340"/>
          <p:cNvSpPr>
            <a:spLocks/>
          </p:cNvSpPr>
          <p:nvPr/>
        </p:nvSpPr>
        <p:spPr bwMode="auto">
          <a:xfrm>
            <a:off x="6340475" y="5619750"/>
            <a:ext cx="114300" cy="114300"/>
          </a:xfrm>
          <a:custGeom>
            <a:avLst/>
            <a:gdLst/>
            <a:ahLst/>
            <a:cxnLst>
              <a:cxn ang="0">
                <a:pos x="72" y="36"/>
              </a:cxn>
              <a:cxn ang="0">
                <a:pos x="72" y="36"/>
              </a:cxn>
              <a:cxn ang="0">
                <a:pos x="70" y="42"/>
              </a:cxn>
              <a:cxn ang="0">
                <a:pos x="68" y="50"/>
              </a:cxn>
              <a:cxn ang="0">
                <a:pos x="66" y="56"/>
              </a:cxn>
              <a:cxn ang="0">
                <a:pos x="60" y="60"/>
              </a:cxn>
              <a:cxn ang="0">
                <a:pos x="56" y="66"/>
              </a:cxn>
              <a:cxn ang="0">
                <a:pos x="50" y="68"/>
              </a:cxn>
              <a:cxn ang="0">
                <a:pos x="42" y="70"/>
              </a:cxn>
              <a:cxn ang="0">
                <a:pos x="36" y="72"/>
              </a:cxn>
              <a:cxn ang="0">
                <a:pos x="36" y="72"/>
              </a:cxn>
              <a:cxn ang="0">
                <a:pos x="28" y="70"/>
              </a:cxn>
              <a:cxn ang="0">
                <a:pos x="22" y="68"/>
              </a:cxn>
              <a:cxn ang="0">
                <a:pos x="16" y="66"/>
              </a:cxn>
              <a:cxn ang="0">
                <a:pos x="10" y="60"/>
              </a:cxn>
              <a:cxn ang="0">
                <a:pos x="6" y="56"/>
              </a:cxn>
              <a:cxn ang="0">
                <a:pos x="2" y="50"/>
              </a:cxn>
              <a:cxn ang="0">
                <a:pos x="0" y="42"/>
              </a:cxn>
              <a:cxn ang="0">
                <a:pos x="0" y="36"/>
              </a:cxn>
              <a:cxn ang="0">
                <a:pos x="0" y="36"/>
              </a:cxn>
              <a:cxn ang="0">
                <a:pos x="0" y="28"/>
              </a:cxn>
              <a:cxn ang="0">
                <a:pos x="2" y="22"/>
              </a:cxn>
              <a:cxn ang="0">
                <a:pos x="6" y="16"/>
              </a:cxn>
              <a:cxn ang="0">
                <a:pos x="10" y="10"/>
              </a:cxn>
              <a:cxn ang="0">
                <a:pos x="16" y="6"/>
              </a:cxn>
              <a:cxn ang="0">
                <a:pos x="22" y="2"/>
              </a:cxn>
              <a:cxn ang="0">
                <a:pos x="28" y="0"/>
              </a:cxn>
              <a:cxn ang="0">
                <a:pos x="36" y="0"/>
              </a:cxn>
              <a:cxn ang="0">
                <a:pos x="36" y="0"/>
              </a:cxn>
              <a:cxn ang="0">
                <a:pos x="42" y="0"/>
              </a:cxn>
              <a:cxn ang="0">
                <a:pos x="50" y="2"/>
              </a:cxn>
              <a:cxn ang="0">
                <a:pos x="56" y="6"/>
              </a:cxn>
              <a:cxn ang="0">
                <a:pos x="60" y="10"/>
              </a:cxn>
              <a:cxn ang="0">
                <a:pos x="66" y="16"/>
              </a:cxn>
              <a:cxn ang="0">
                <a:pos x="68" y="22"/>
              </a:cxn>
              <a:cxn ang="0">
                <a:pos x="70" y="28"/>
              </a:cxn>
              <a:cxn ang="0">
                <a:pos x="72" y="36"/>
              </a:cxn>
              <a:cxn ang="0">
                <a:pos x="72" y="36"/>
              </a:cxn>
            </a:cxnLst>
            <a:rect l="0" t="0" r="r" b="b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0" y="42"/>
                </a:lnTo>
                <a:lnTo>
                  <a:pt x="68" y="50"/>
                </a:lnTo>
                <a:lnTo>
                  <a:pt x="66" y="56"/>
                </a:lnTo>
                <a:lnTo>
                  <a:pt x="60" y="60"/>
                </a:lnTo>
                <a:lnTo>
                  <a:pt x="56" y="66"/>
                </a:lnTo>
                <a:lnTo>
                  <a:pt x="50" y="68"/>
                </a:lnTo>
                <a:lnTo>
                  <a:pt x="42" y="70"/>
                </a:lnTo>
                <a:lnTo>
                  <a:pt x="36" y="72"/>
                </a:lnTo>
                <a:lnTo>
                  <a:pt x="36" y="72"/>
                </a:lnTo>
                <a:lnTo>
                  <a:pt x="28" y="70"/>
                </a:lnTo>
                <a:lnTo>
                  <a:pt x="22" y="68"/>
                </a:lnTo>
                <a:lnTo>
                  <a:pt x="16" y="66"/>
                </a:lnTo>
                <a:lnTo>
                  <a:pt x="10" y="60"/>
                </a:lnTo>
                <a:lnTo>
                  <a:pt x="6" y="56"/>
                </a:lnTo>
                <a:lnTo>
                  <a:pt x="2" y="50"/>
                </a:lnTo>
                <a:lnTo>
                  <a:pt x="0" y="42"/>
                </a:lnTo>
                <a:lnTo>
                  <a:pt x="0" y="36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36" y="0"/>
                </a:lnTo>
                <a:lnTo>
                  <a:pt x="42" y="0"/>
                </a:lnTo>
                <a:lnTo>
                  <a:pt x="50" y="2"/>
                </a:lnTo>
                <a:lnTo>
                  <a:pt x="56" y="6"/>
                </a:lnTo>
                <a:lnTo>
                  <a:pt x="60" y="10"/>
                </a:lnTo>
                <a:lnTo>
                  <a:pt x="66" y="16"/>
                </a:lnTo>
                <a:lnTo>
                  <a:pt x="68" y="22"/>
                </a:lnTo>
                <a:lnTo>
                  <a:pt x="70" y="28"/>
                </a:lnTo>
                <a:lnTo>
                  <a:pt x="72" y="36"/>
                </a:lnTo>
                <a:lnTo>
                  <a:pt x="72" y="36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13" name="Line 341"/>
          <p:cNvSpPr>
            <a:spLocks noChangeShapeType="1"/>
          </p:cNvSpPr>
          <p:nvPr/>
        </p:nvSpPr>
        <p:spPr bwMode="auto">
          <a:xfrm>
            <a:off x="2705100" y="4114800"/>
            <a:ext cx="749300" cy="1588"/>
          </a:xfrm>
          <a:prstGeom prst="line">
            <a:avLst/>
          </a:prstGeom>
          <a:noFill/>
          <a:ln w="1270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14" name="Line 342"/>
          <p:cNvSpPr>
            <a:spLocks noChangeShapeType="1"/>
          </p:cNvSpPr>
          <p:nvPr/>
        </p:nvSpPr>
        <p:spPr bwMode="auto">
          <a:xfrm>
            <a:off x="5540375" y="4114800"/>
            <a:ext cx="850900" cy="1588"/>
          </a:xfrm>
          <a:prstGeom prst="line">
            <a:avLst/>
          </a:prstGeom>
          <a:noFill/>
          <a:ln w="1270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15" name="Freeform 343"/>
          <p:cNvSpPr>
            <a:spLocks/>
          </p:cNvSpPr>
          <p:nvPr/>
        </p:nvSpPr>
        <p:spPr bwMode="auto">
          <a:xfrm>
            <a:off x="2705100" y="2555875"/>
            <a:ext cx="396875" cy="31210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50" y="0"/>
              </a:cxn>
              <a:cxn ang="0">
                <a:pos x="250" y="1966"/>
              </a:cxn>
              <a:cxn ang="0">
                <a:pos x="0" y="1966"/>
              </a:cxn>
            </a:cxnLst>
            <a:rect l="0" t="0" r="r" b="b"/>
            <a:pathLst>
              <a:path w="250" h="1966">
                <a:moveTo>
                  <a:pt x="0" y="0"/>
                </a:moveTo>
                <a:lnTo>
                  <a:pt x="250" y="0"/>
                </a:lnTo>
                <a:lnTo>
                  <a:pt x="250" y="1966"/>
                </a:lnTo>
                <a:lnTo>
                  <a:pt x="0" y="1966"/>
                </a:lnTo>
              </a:path>
            </a:pathLst>
          </a:custGeom>
          <a:noFill/>
          <a:ln w="1270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16" name="Freeform 344"/>
          <p:cNvSpPr>
            <a:spLocks/>
          </p:cNvSpPr>
          <p:nvPr/>
        </p:nvSpPr>
        <p:spPr bwMode="auto">
          <a:xfrm>
            <a:off x="6003925" y="2555875"/>
            <a:ext cx="396875" cy="3121025"/>
          </a:xfrm>
          <a:custGeom>
            <a:avLst/>
            <a:gdLst/>
            <a:ahLst/>
            <a:cxnLst>
              <a:cxn ang="0">
                <a:pos x="250" y="0"/>
              </a:cxn>
              <a:cxn ang="0">
                <a:pos x="0" y="0"/>
              </a:cxn>
              <a:cxn ang="0">
                <a:pos x="0" y="1966"/>
              </a:cxn>
              <a:cxn ang="0">
                <a:pos x="250" y="1966"/>
              </a:cxn>
            </a:cxnLst>
            <a:rect l="0" t="0" r="r" b="b"/>
            <a:pathLst>
              <a:path w="250" h="1966">
                <a:moveTo>
                  <a:pt x="250" y="0"/>
                </a:moveTo>
                <a:lnTo>
                  <a:pt x="0" y="0"/>
                </a:lnTo>
                <a:lnTo>
                  <a:pt x="0" y="1966"/>
                </a:lnTo>
                <a:lnTo>
                  <a:pt x="250" y="1966"/>
                </a:lnTo>
              </a:path>
            </a:pathLst>
          </a:custGeom>
          <a:noFill/>
          <a:ln w="1270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grpSp>
        <p:nvGrpSpPr>
          <p:cNvPr id="117" name="그룹 116"/>
          <p:cNvGrpSpPr/>
          <p:nvPr/>
        </p:nvGrpSpPr>
        <p:grpSpPr>
          <a:xfrm>
            <a:off x="3152860" y="2216150"/>
            <a:ext cx="2880320" cy="3887656"/>
            <a:chOff x="3152860" y="2216150"/>
            <a:chExt cx="2880320" cy="3887656"/>
          </a:xfrm>
        </p:grpSpPr>
        <p:sp>
          <p:nvSpPr>
            <p:cNvPr id="118" name="타원 117"/>
            <p:cNvSpPr/>
            <p:nvPr/>
          </p:nvSpPr>
          <p:spPr>
            <a:xfrm>
              <a:off x="3152860" y="5815774"/>
              <a:ext cx="2880320" cy="288032"/>
            </a:xfrm>
            <a:prstGeom prst="ellipse">
              <a:avLst/>
            </a:prstGeom>
            <a:gradFill flip="none" rotWithShape="1">
              <a:gsLst>
                <a:gs pos="20000">
                  <a:schemeClr val="bg1">
                    <a:lumMod val="65000"/>
                  </a:schemeClr>
                </a:gs>
                <a:gs pos="72000">
                  <a:schemeClr val="tx1">
                    <a:alpha val="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9" name="그룹 118"/>
            <p:cNvGrpSpPr/>
            <p:nvPr/>
          </p:nvGrpSpPr>
          <p:grpSpPr>
            <a:xfrm>
              <a:off x="3441700" y="2216150"/>
              <a:ext cx="2260600" cy="3756025"/>
              <a:chOff x="3441700" y="2216150"/>
              <a:chExt cx="2260600" cy="3756025"/>
            </a:xfrm>
          </p:grpSpPr>
          <p:sp>
            <p:nvSpPr>
              <p:cNvPr id="120" name="Freeform 345"/>
              <p:cNvSpPr>
                <a:spLocks/>
              </p:cNvSpPr>
              <p:nvPr/>
            </p:nvSpPr>
            <p:spPr bwMode="auto">
              <a:xfrm>
                <a:off x="3441700" y="2216150"/>
                <a:ext cx="2260600" cy="3756025"/>
              </a:xfrm>
              <a:custGeom>
                <a:avLst/>
                <a:gdLst/>
                <a:ahLst/>
                <a:cxnLst>
                  <a:cxn ang="0">
                    <a:pos x="1424" y="2278"/>
                  </a:cxn>
                  <a:cxn ang="0">
                    <a:pos x="1424" y="2278"/>
                  </a:cxn>
                  <a:cxn ang="0">
                    <a:pos x="1422" y="2296"/>
                  </a:cxn>
                  <a:cxn ang="0">
                    <a:pos x="1418" y="2312"/>
                  </a:cxn>
                  <a:cxn ang="0">
                    <a:pos x="1410" y="2328"/>
                  </a:cxn>
                  <a:cxn ang="0">
                    <a:pos x="1398" y="2340"/>
                  </a:cxn>
                  <a:cxn ang="0">
                    <a:pos x="1386" y="2350"/>
                  </a:cxn>
                  <a:cxn ang="0">
                    <a:pos x="1370" y="2360"/>
                  </a:cxn>
                  <a:cxn ang="0">
                    <a:pos x="1354" y="2364"/>
                  </a:cxn>
                  <a:cxn ang="0">
                    <a:pos x="1336" y="2366"/>
                  </a:cxn>
                  <a:cxn ang="0">
                    <a:pos x="88" y="2366"/>
                  </a:cxn>
                  <a:cxn ang="0">
                    <a:pos x="88" y="2366"/>
                  </a:cxn>
                  <a:cxn ang="0">
                    <a:pos x="70" y="2364"/>
                  </a:cxn>
                  <a:cxn ang="0">
                    <a:pos x="54" y="2360"/>
                  </a:cxn>
                  <a:cxn ang="0">
                    <a:pos x="38" y="2350"/>
                  </a:cxn>
                  <a:cxn ang="0">
                    <a:pos x="26" y="2340"/>
                  </a:cxn>
                  <a:cxn ang="0">
                    <a:pos x="14" y="2328"/>
                  </a:cxn>
                  <a:cxn ang="0">
                    <a:pos x="6" y="2312"/>
                  </a:cxn>
                  <a:cxn ang="0">
                    <a:pos x="2" y="2296"/>
                  </a:cxn>
                  <a:cxn ang="0">
                    <a:pos x="0" y="2278"/>
                  </a:cxn>
                  <a:cxn ang="0">
                    <a:pos x="0" y="88"/>
                  </a:cxn>
                  <a:cxn ang="0">
                    <a:pos x="0" y="88"/>
                  </a:cxn>
                  <a:cxn ang="0">
                    <a:pos x="2" y="70"/>
                  </a:cxn>
                  <a:cxn ang="0">
                    <a:pos x="6" y="54"/>
                  </a:cxn>
                  <a:cxn ang="0">
                    <a:pos x="14" y="40"/>
                  </a:cxn>
                  <a:cxn ang="0">
                    <a:pos x="26" y="26"/>
                  </a:cxn>
                  <a:cxn ang="0">
                    <a:pos x="38" y="16"/>
                  </a:cxn>
                  <a:cxn ang="0">
                    <a:pos x="54" y="8"/>
                  </a:cxn>
                  <a:cxn ang="0">
                    <a:pos x="70" y="2"/>
                  </a:cxn>
                  <a:cxn ang="0">
                    <a:pos x="88" y="0"/>
                  </a:cxn>
                  <a:cxn ang="0">
                    <a:pos x="1336" y="0"/>
                  </a:cxn>
                  <a:cxn ang="0">
                    <a:pos x="1336" y="0"/>
                  </a:cxn>
                  <a:cxn ang="0">
                    <a:pos x="1354" y="2"/>
                  </a:cxn>
                  <a:cxn ang="0">
                    <a:pos x="1370" y="8"/>
                  </a:cxn>
                  <a:cxn ang="0">
                    <a:pos x="1386" y="16"/>
                  </a:cxn>
                  <a:cxn ang="0">
                    <a:pos x="1398" y="26"/>
                  </a:cxn>
                  <a:cxn ang="0">
                    <a:pos x="1410" y="40"/>
                  </a:cxn>
                  <a:cxn ang="0">
                    <a:pos x="1418" y="54"/>
                  </a:cxn>
                  <a:cxn ang="0">
                    <a:pos x="1422" y="70"/>
                  </a:cxn>
                  <a:cxn ang="0">
                    <a:pos x="1424" y="88"/>
                  </a:cxn>
                  <a:cxn ang="0">
                    <a:pos x="1424" y="2278"/>
                  </a:cxn>
                </a:cxnLst>
                <a:rect l="0" t="0" r="r" b="b"/>
                <a:pathLst>
                  <a:path w="1424" h="2366">
                    <a:moveTo>
                      <a:pt x="1424" y="2278"/>
                    </a:moveTo>
                    <a:lnTo>
                      <a:pt x="1424" y="2278"/>
                    </a:lnTo>
                    <a:lnTo>
                      <a:pt x="1422" y="2296"/>
                    </a:lnTo>
                    <a:lnTo>
                      <a:pt x="1418" y="2312"/>
                    </a:lnTo>
                    <a:lnTo>
                      <a:pt x="1410" y="2328"/>
                    </a:lnTo>
                    <a:lnTo>
                      <a:pt x="1398" y="2340"/>
                    </a:lnTo>
                    <a:lnTo>
                      <a:pt x="1386" y="2350"/>
                    </a:lnTo>
                    <a:lnTo>
                      <a:pt x="1370" y="2360"/>
                    </a:lnTo>
                    <a:lnTo>
                      <a:pt x="1354" y="2364"/>
                    </a:lnTo>
                    <a:lnTo>
                      <a:pt x="1336" y="2366"/>
                    </a:lnTo>
                    <a:lnTo>
                      <a:pt x="88" y="2366"/>
                    </a:lnTo>
                    <a:lnTo>
                      <a:pt x="88" y="2366"/>
                    </a:lnTo>
                    <a:lnTo>
                      <a:pt x="70" y="2364"/>
                    </a:lnTo>
                    <a:lnTo>
                      <a:pt x="54" y="2360"/>
                    </a:lnTo>
                    <a:lnTo>
                      <a:pt x="38" y="2350"/>
                    </a:lnTo>
                    <a:lnTo>
                      <a:pt x="26" y="2340"/>
                    </a:lnTo>
                    <a:lnTo>
                      <a:pt x="14" y="2328"/>
                    </a:lnTo>
                    <a:lnTo>
                      <a:pt x="6" y="2312"/>
                    </a:lnTo>
                    <a:lnTo>
                      <a:pt x="2" y="2296"/>
                    </a:lnTo>
                    <a:lnTo>
                      <a:pt x="0" y="2278"/>
                    </a:lnTo>
                    <a:lnTo>
                      <a:pt x="0" y="88"/>
                    </a:lnTo>
                    <a:lnTo>
                      <a:pt x="0" y="88"/>
                    </a:lnTo>
                    <a:lnTo>
                      <a:pt x="2" y="70"/>
                    </a:lnTo>
                    <a:lnTo>
                      <a:pt x="6" y="54"/>
                    </a:lnTo>
                    <a:lnTo>
                      <a:pt x="14" y="40"/>
                    </a:lnTo>
                    <a:lnTo>
                      <a:pt x="26" y="26"/>
                    </a:lnTo>
                    <a:lnTo>
                      <a:pt x="38" y="16"/>
                    </a:lnTo>
                    <a:lnTo>
                      <a:pt x="54" y="8"/>
                    </a:lnTo>
                    <a:lnTo>
                      <a:pt x="70" y="2"/>
                    </a:lnTo>
                    <a:lnTo>
                      <a:pt x="88" y="0"/>
                    </a:lnTo>
                    <a:lnTo>
                      <a:pt x="1336" y="0"/>
                    </a:lnTo>
                    <a:lnTo>
                      <a:pt x="1336" y="0"/>
                    </a:lnTo>
                    <a:lnTo>
                      <a:pt x="1354" y="2"/>
                    </a:lnTo>
                    <a:lnTo>
                      <a:pt x="1370" y="8"/>
                    </a:lnTo>
                    <a:lnTo>
                      <a:pt x="1386" y="16"/>
                    </a:lnTo>
                    <a:lnTo>
                      <a:pt x="1398" y="26"/>
                    </a:lnTo>
                    <a:lnTo>
                      <a:pt x="1410" y="40"/>
                    </a:lnTo>
                    <a:lnTo>
                      <a:pt x="1418" y="54"/>
                    </a:lnTo>
                    <a:lnTo>
                      <a:pt x="1422" y="70"/>
                    </a:lnTo>
                    <a:lnTo>
                      <a:pt x="1424" y="88"/>
                    </a:lnTo>
                    <a:lnTo>
                      <a:pt x="1424" y="227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metal">
                <a:bevelT w="44450" h="69850"/>
                <a:extrusionClr>
                  <a:schemeClr val="tx1"/>
                </a:extrusion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1" name="Freeform 347"/>
              <p:cNvSpPr>
                <a:spLocks/>
              </p:cNvSpPr>
              <p:nvPr/>
            </p:nvSpPr>
            <p:spPr bwMode="auto">
              <a:xfrm>
                <a:off x="4454525" y="2279650"/>
                <a:ext cx="234950" cy="44450"/>
              </a:xfrm>
              <a:custGeom>
                <a:avLst/>
                <a:gdLst/>
                <a:ahLst/>
                <a:cxnLst>
                  <a:cxn ang="0">
                    <a:pos x="148" y="14"/>
                  </a:cxn>
                  <a:cxn ang="0">
                    <a:pos x="148" y="14"/>
                  </a:cxn>
                  <a:cxn ang="0">
                    <a:pos x="148" y="20"/>
                  </a:cxn>
                  <a:cxn ang="0">
                    <a:pos x="144" y="24"/>
                  </a:cxn>
                  <a:cxn ang="0">
                    <a:pos x="140" y="28"/>
                  </a:cxn>
                  <a:cxn ang="0">
                    <a:pos x="134" y="28"/>
                  </a:cxn>
                  <a:cxn ang="0">
                    <a:pos x="14" y="28"/>
                  </a:cxn>
                  <a:cxn ang="0">
                    <a:pos x="14" y="28"/>
                  </a:cxn>
                  <a:cxn ang="0">
                    <a:pos x="8" y="28"/>
                  </a:cxn>
                  <a:cxn ang="0">
                    <a:pos x="4" y="24"/>
                  </a:cxn>
                  <a:cxn ang="0">
                    <a:pos x="0" y="20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8"/>
                  </a:cxn>
                  <a:cxn ang="0">
                    <a:pos x="4" y="4"/>
                  </a:cxn>
                  <a:cxn ang="0">
                    <a:pos x="8" y="2"/>
                  </a:cxn>
                  <a:cxn ang="0">
                    <a:pos x="14" y="0"/>
                  </a:cxn>
                  <a:cxn ang="0">
                    <a:pos x="134" y="0"/>
                  </a:cxn>
                  <a:cxn ang="0">
                    <a:pos x="134" y="0"/>
                  </a:cxn>
                  <a:cxn ang="0">
                    <a:pos x="140" y="2"/>
                  </a:cxn>
                  <a:cxn ang="0">
                    <a:pos x="144" y="4"/>
                  </a:cxn>
                  <a:cxn ang="0">
                    <a:pos x="148" y="8"/>
                  </a:cxn>
                  <a:cxn ang="0">
                    <a:pos x="148" y="14"/>
                  </a:cxn>
                  <a:cxn ang="0">
                    <a:pos x="148" y="14"/>
                  </a:cxn>
                </a:cxnLst>
                <a:rect l="0" t="0" r="r" b="b"/>
                <a:pathLst>
                  <a:path w="148" h="28">
                    <a:moveTo>
                      <a:pt x="148" y="14"/>
                    </a:moveTo>
                    <a:lnTo>
                      <a:pt x="148" y="14"/>
                    </a:lnTo>
                    <a:lnTo>
                      <a:pt x="148" y="20"/>
                    </a:lnTo>
                    <a:lnTo>
                      <a:pt x="144" y="24"/>
                    </a:lnTo>
                    <a:lnTo>
                      <a:pt x="140" y="28"/>
                    </a:lnTo>
                    <a:lnTo>
                      <a:pt x="134" y="28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8" y="28"/>
                    </a:lnTo>
                    <a:lnTo>
                      <a:pt x="4" y="24"/>
                    </a:lnTo>
                    <a:lnTo>
                      <a:pt x="0" y="2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8"/>
                    </a:lnTo>
                    <a:lnTo>
                      <a:pt x="4" y="4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140" y="2"/>
                    </a:lnTo>
                    <a:lnTo>
                      <a:pt x="144" y="4"/>
                    </a:lnTo>
                    <a:lnTo>
                      <a:pt x="148" y="8"/>
                    </a:lnTo>
                    <a:lnTo>
                      <a:pt x="148" y="14"/>
                    </a:lnTo>
                    <a:lnTo>
                      <a:pt x="148" y="14"/>
                    </a:ln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2" name="Freeform 348"/>
              <p:cNvSpPr>
                <a:spLocks/>
              </p:cNvSpPr>
              <p:nvPr/>
            </p:nvSpPr>
            <p:spPr bwMode="auto">
              <a:xfrm>
                <a:off x="4403725" y="5749925"/>
                <a:ext cx="336550" cy="107950"/>
              </a:xfrm>
              <a:custGeom>
                <a:avLst/>
                <a:gdLst/>
                <a:ahLst/>
                <a:cxnLst>
                  <a:cxn ang="0">
                    <a:pos x="212" y="34"/>
                  </a:cxn>
                  <a:cxn ang="0">
                    <a:pos x="212" y="34"/>
                  </a:cxn>
                  <a:cxn ang="0">
                    <a:pos x="210" y="42"/>
                  </a:cxn>
                  <a:cxn ang="0">
                    <a:pos x="204" y="48"/>
                  </a:cxn>
                  <a:cxn ang="0">
                    <a:pos x="194" y="54"/>
                  </a:cxn>
                  <a:cxn ang="0">
                    <a:pos x="180" y="58"/>
                  </a:cxn>
                  <a:cxn ang="0">
                    <a:pos x="164" y="62"/>
                  </a:cxn>
                  <a:cxn ang="0">
                    <a:pos x="148" y="66"/>
                  </a:cxn>
                  <a:cxn ang="0">
                    <a:pos x="128" y="68"/>
                  </a:cxn>
                  <a:cxn ang="0">
                    <a:pos x="106" y="68"/>
                  </a:cxn>
                  <a:cxn ang="0">
                    <a:pos x="106" y="68"/>
                  </a:cxn>
                  <a:cxn ang="0">
                    <a:pos x="84" y="68"/>
                  </a:cxn>
                  <a:cxn ang="0">
                    <a:pos x="64" y="66"/>
                  </a:cxn>
                  <a:cxn ang="0">
                    <a:pos x="48" y="62"/>
                  </a:cxn>
                  <a:cxn ang="0">
                    <a:pos x="32" y="58"/>
                  </a:cxn>
                  <a:cxn ang="0">
                    <a:pos x="18" y="54"/>
                  </a:cxn>
                  <a:cxn ang="0">
                    <a:pos x="8" y="48"/>
                  </a:cxn>
                  <a:cxn ang="0">
                    <a:pos x="2" y="42"/>
                  </a:cxn>
                  <a:cxn ang="0">
                    <a:pos x="0" y="34"/>
                  </a:cxn>
                  <a:cxn ang="0">
                    <a:pos x="0" y="34"/>
                  </a:cxn>
                  <a:cxn ang="0">
                    <a:pos x="2" y="28"/>
                  </a:cxn>
                  <a:cxn ang="0">
                    <a:pos x="8" y="22"/>
                  </a:cxn>
                  <a:cxn ang="0">
                    <a:pos x="18" y="16"/>
                  </a:cxn>
                  <a:cxn ang="0">
                    <a:pos x="32" y="10"/>
                  </a:cxn>
                  <a:cxn ang="0">
                    <a:pos x="48" y="6"/>
                  </a:cxn>
                  <a:cxn ang="0">
                    <a:pos x="64" y="2"/>
                  </a:cxn>
                  <a:cxn ang="0">
                    <a:pos x="84" y="2"/>
                  </a:cxn>
                  <a:cxn ang="0">
                    <a:pos x="106" y="0"/>
                  </a:cxn>
                  <a:cxn ang="0">
                    <a:pos x="106" y="0"/>
                  </a:cxn>
                  <a:cxn ang="0">
                    <a:pos x="128" y="2"/>
                  </a:cxn>
                  <a:cxn ang="0">
                    <a:pos x="148" y="2"/>
                  </a:cxn>
                  <a:cxn ang="0">
                    <a:pos x="164" y="6"/>
                  </a:cxn>
                  <a:cxn ang="0">
                    <a:pos x="180" y="10"/>
                  </a:cxn>
                  <a:cxn ang="0">
                    <a:pos x="194" y="16"/>
                  </a:cxn>
                  <a:cxn ang="0">
                    <a:pos x="204" y="22"/>
                  </a:cxn>
                  <a:cxn ang="0">
                    <a:pos x="210" y="28"/>
                  </a:cxn>
                  <a:cxn ang="0">
                    <a:pos x="212" y="34"/>
                  </a:cxn>
                  <a:cxn ang="0">
                    <a:pos x="212" y="34"/>
                  </a:cxn>
                </a:cxnLst>
                <a:rect l="0" t="0" r="r" b="b"/>
                <a:pathLst>
                  <a:path w="212" h="68">
                    <a:moveTo>
                      <a:pt x="212" y="34"/>
                    </a:moveTo>
                    <a:lnTo>
                      <a:pt x="212" y="34"/>
                    </a:lnTo>
                    <a:lnTo>
                      <a:pt x="210" y="42"/>
                    </a:lnTo>
                    <a:lnTo>
                      <a:pt x="204" y="48"/>
                    </a:lnTo>
                    <a:lnTo>
                      <a:pt x="194" y="54"/>
                    </a:lnTo>
                    <a:lnTo>
                      <a:pt x="180" y="58"/>
                    </a:lnTo>
                    <a:lnTo>
                      <a:pt x="164" y="62"/>
                    </a:lnTo>
                    <a:lnTo>
                      <a:pt x="148" y="66"/>
                    </a:lnTo>
                    <a:lnTo>
                      <a:pt x="128" y="68"/>
                    </a:lnTo>
                    <a:lnTo>
                      <a:pt x="106" y="68"/>
                    </a:lnTo>
                    <a:lnTo>
                      <a:pt x="106" y="68"/>
                    </a:lnTo>
                    <a:lnTo>
                      <a:pt x="84" y="68"/>
                    </a:lnTo>
                    <a:lnTo>
                      <a:pt x="64" y="66"/>
                    </a:lnTo>
                    <a:lnTo>
                      <a:pt x="48" y="62"/>
                    </a:lnTo>
                    <a:lnTo>
                      <a:pt x="32" y="58"/>
                    </a:lnTo>
                    <a:lnTo>
                      <a:pt x="18" y="54"/>
                    </a:lnTo>
                    <a:lnTo>
                      <a:pt x="8" y="48"/>
                    </a:lnTo>
                    <a:lnTo>
                      <a:pt x="2" y="42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2" y="28"/>
                    </a:lnTo>
                    <a:lnTo>
                      <a:pt x="8" y="22"/>
                    </a:lnTo>
                    <a:lnTo>
                      <a:pt x="18" y="16"/>
                    </a:lnTo>
                    <a:lnTo>
                      <a:pt x="32" y="10"/>
                    </a:lnTo>
                    <a:lnTo>
                      <a:pt x="48" y="6"/>
                    </a:lnTo>
                    <a:lnTo>
                      <a:pt x="64" y="2"/>
                    </a:lnTo>
                    <a:lnTo>
                      <a:pt x="84" y="2"/>
                    </a:lnTo>
                    <a:lnTo>
                      <a:pt x="106" y="0"/>
                    </a:lnTo>
                    <a:lnTo>
                      <a:pt x="106" y="0"/>
                    </a:lnTo>
                    <a:lnTo>
                      <a:pt x="128" y="2"/>
                    </a:lnTo>
                    <a:lnTo>
                      <a:pt x="148" y="2"/>
                    </a:lnTo>
                    <a:lnTo>
                      <a:pt x="164" y="6"/>
                    </a:lnTo>
                    <a:lnTo>
                      <a:pt x="180" y="10"/>
                    </a:lnTo>
                    <a:lnTo>
                      <a:pt x="194" y="16"/>
                    </a:lnTo>
                    <a:lnTo>
                      <a:pt x="204" y="22"/>
                    </a:lnTo>
                    <a:lnTo>
                      <a:pt x="210" y="28"/>
                    </a:lnTo>
                    <a:lnTo>
                      <a:pt x="212" y="34"/>
                    </a:lnTo>
                    <a:lnTo>
                      <a:pt x="212" y="34"/>
                    </a:ln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</p:grpSp>
      <p:sp>
        <p:nvSpPr>
          <p:cNvPr id="123" name="Rectangle 119"/>
          <p:cNvSpPr>
            <a:spLocks noChangeArrowheads="1"/>
          </p:cNvSpPr>
          <p:nvPr/>
        </p:nvSpPr>
        <p:spPr bwMode="auto">
          <a:xfrm>
            <a:off x="440223" y="3835078"/>
            <a:ext cx="2300310" cy="660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dirty="0" smtClean="0">
                <a:latin typeface="굴림" pitchFamily="50" charset="-127"/>
                <a:ea typeface="굴림" pitchFamily="50" charset="-127"/>
              </a:rPr>
              <a:t>그룹지정을 통한 멤버의 지정으로</a:t>
            </a:r>
            <a:endParaRPr kumimoji="1" lang="en-US" altLang="ko-KR" sz="1100" dirty="0" smtClean="0">
              <a:latin typeface="굴림" pitchFamily="50" charset="-127"/>
              <a:ea typeface="굴림" pitchFamily="50" charset="-127"/>
            </a:endParaRPr>
          </a:p>
          <a:p>
            <a:pPr lvl="0"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dirty="0" smtClean="0">
                <a:latin typeface="굴림" pitchFamily="50" charset="-127"/>
                <a:ea typeface="굴림" pitchFamily="50" charset="-127"/>
              </a:rPr>
              <a:t>가족</a:t>
            </a:r>
            <a:r>
              <a:rPr kumimoji="1" lang="en-US" altLang="ko-KR" sz="1100" dirty="0" smtClean="0">
                <a:latin typeface="굴림" pitchFamily="50" charset="-127"/>
                <a:ea typeface="굴림" pitchFamily="50" charset="-127"/>
              </a:rPr>
              <a:t>, </a:t>
            </a:r>
            <a:r>
              <a:rPr kumimoji="1" lang="ko-KR" altLang="en-US" sz="1100" dirty="0" smtClean="0">
                <a:latin typeface="굴림" pitchFamily="50" charset="-127"/>
                <a:ea typeface="굴림" pitchFamily="50" charset="-127"/>
              </a:rPr>
              <a:t>단체</a:t>
            </a:r>
            <a:r>
              <a:rPr kumimoji="1" lang="en-US" altLang="ko-KR" sz="1100" dirty="0">
                <a:latin typeface="굴림" pitchFamily="50" charset="-127"/>
                <a:ea typeface="굴림" pitchFamily="50" charset="-127"/>
              </a:rPr>
              <a:t>,</a:t>
            </a:r>
            <a:r>
              <a:rPr kumimoji="1" lang="ko-KR" altLang="en-US" sz="1100" dirty="0" smtClean="0">
                <a:latin typeface="굴림" pitchFamily="50" charset="-127"/>
                <a:ea typeface="굴림" pitchFamily="50" charset="-127"/>
              </a:rPr>
              <a:t> 모임 등 위치</a:t>
            </a:r>
            <a:endParaRPr kumimoji="1" lang="en-US" altLang="ko-KR" sz="1100" dirty="0" smtClean="0">
              <a:latin typeface="굴림" pitchFamily="50" charset="-127"/>
              <a:ea typeface="굴림" pitchFamily="50" charset="-127"/>
            </a:endParaRPr>
          </a:p>
          <a:p>
            <a:pPr lvl="0"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dirty="0" smtClean="0">
                <a:latin typeface="굴림" pitchFamily="50" charset="-127"/>
                <a:ea typeface="굴림" pitchFamily="50" charset="-127"/>
              </a:rPr>
              <a:t> 확인으로 보다 빠르게 다기능 사용  </a:t>
            </a:r>
            <a:endParaRPr kumimoji="1" lang="ko-KR" altLang="ko-KR" sz="1100" dirty="0" smtClean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4" name="Rectangle 119"/>
          <p:cNvSpPr>
            <a:spLocks noChangeArrowheads="1"/>
          </p:cNvSpPr>
          <p:nvPr/>
        </p:nvSpPr>
        <p:spPr bwMode="auto">
          <a:xfrm>
            <a:off x="463472" y="5373216"/>
            <a:ext cx="2253822" cy="880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dirty="0" smtClean="0">
                <a:latin typeface="굴림" pitchFamily="50" charset="-127"/>
                <a:ea typeface="굴림" pitchFamily="50" charset="-127"/>
              </a:rPr>
              <a:t>학교</a:t>
            </a:r>
            <a:r>
              <a:rPr kumimoji="1" lang="en-US" altLang="ko-KR" sz="1100" dirty="0" smtClean="0">
                <a:latin typeface="굴림" pitchFamily="50" charset="-127"/>
                <a:ea typeface="굴림" pitchFamily="50" charset="-127"/>
              </a:rPr>
              <a:t>,</a:t>
            </a:r>
            <a:r>
              <a:rPr kumimoji="1" lang="ko-KR" altLang="en-US" sz="1100" dirty="0" smtClean="0">
                <a:latin typeface="굴림" pitchFamily="50" charset="-127"/>
                <a:ea typeface="굴림" pitchFamily="50" charset="-127"/>
              </a:rPr>
              <a:t>집</a:t>
            </a:r>
            <a:r>
              <a:rPr kumimoji="1" lang="en-US" altLang="ko-KR" sz="1100" dirty="0" smtClean="0">
                <a:latin typeface="굴림" pitchFamily="50" charset="-127"/>
                <a:ea typeface="굴림" pitchFamily="50" charset="-127"/>
              </a:rPr>
              <a:t>,</a:t>
            </a:r>
            <a:r>
              <a:rPr kumimoji="1" lang="ko-KR" altLang="en-US" sz="1100" dirty="0" smtClean="0">
                <a:latin typeface="굴림" pitchFamily="50" charset="-127"/>
                <a:ea typeface="굴림" pitchFamily="50" charset="-127"/>
              </a:rPr>
              <a:t>학원 등 위치 지정을 통해 </a:t>
            </a:r>
            <a:endParaRPr kumimoji="1" lang="en-US" altLang="ko-KR" sz="1100" dirty="0" smtClean="0">
              <a:latin typeface="굴림" pitchFamily="50" charset="-127"/>
              <a:ea typeface="굴림" pitchFamily="50" charset="-127"/>
            </a:endParaRPr>
          </a:p>
          <a:p>
            <a:pPr lvl="0"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dirty="0" smtClean="0">
                <a:latin typeface="굴림" pitchFamily="50" charset="-127"/>
                <a:ea typeface="굴림" pitchFamily="50" charset="-127"/>
              </a:rPr>
              <a:t>아동의 학교 진입이탈 부모님의</a:t>
            </a:r>
            <a:endParaRPr kumimoji="1" lang="en-US" altLang="ko-KR" sz="1100" dirty="0" smtClean="0">
              <a:latin typeface="굴림" pitchFamily="50" charset="-127"/>
              <a:ea typeface="굴림" pitchFamily="50" charset="-127"/>
            </a:endParaRPr>
          </a:p>
          <a:p>
            <a:pPr lvl="0"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dirty="0" smtClean="0">
                <a:latin typeface="굴림" pitchFamily="50" charset="-127"/>
                <a:ea typeface="굴림" pitchFamily="50" charset="-127"/>
              </a:rPr>
              <a:t> 집에서의 진입이탈 등을 알림 또는 </a:t>
            </a:r>
            <a:endParaRPr kumimoji="1" lang="en-US" altLang="ko-KR" sz="1100" dirty="0" smtClean="0">
              <a:latin typeface="굴림" pitchFamily="50" charset="-127"/>
              <a:ea typeface="굴림" pitchFamily="50" charset="-127"/>
            </a:endParaRPr>
          </a:p>
          <a:p>
            <a:pPr lvl="0"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dirty="0" smtClean="0">
                <a:latin typeface="굴림" pitchFamily="50" charset="-127"/>
                <a:ea typeface="굴림" pitchFamily="50" charset="-127"/>
              </a:rPr>
              <a:t>음성을 통해 확인 가능 </a:t>
            </a:r>
            <a:endParaRPr kumimoji="1" lang="ko-KR" altLang="ko-KR" sz="1100" dirty="0" smtClean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5" name="Rectangle 119"/>
          <p:cNvSpPr>
            <a:spLocks noChangeArrowheads="1"/>
          </p:cNvSpPr>
          <p:nvPr/>
        </p:nvSpPr>
        <p:spPr bwMode="auto">
          <a:xfrm>
            <a:off x="6432375" y="2114687"/>
            <a:ext cx="2273058" cy="1100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dirty="0" smtClean="0">
                <a:latin typeface="맑은 고딕" pitchFamily="50" charset="-127"/>
                <a:ea typeface="맑은 고딕" pitchFamily="50" charset="-127"/>
              </a:rPr>
              <a:t>SOS</a:t>
            </a:r>
            <a:r>
              <a:rPr kumimoji="1" lang="ko-KR" altLang="en-US" sz="1100" dirty="0" smtClean="0">
                <a:latin typeface="맑은 고딕" pitchFamily="50" charset="-127"/>
                <a:ea typeface="맑은 고딕" pitchFamily="50" charset="-127"/>
              </a:rPr>
              <a:t>버튼을 통해 사고</a:t>
            </a:r>
            <a:r>
              <a:rPr kumimoji="1" lang="en-US" altLang="ko-KR" sz="11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100" dirty="0" smtClean="0">
                <a:latin typeface="맑은 고딕" pitchFamily="50" charset="-127"/>
                <a:ea typeface="맑은 고딕" pitchFamily="50" charset="-127"/>
              </a:rPr>
              <a:t>발생시</a:t>
            </a:r>
            <a:endParaRPr kumimoji="1" lang="en-US" altLang="ko-KR" sz="1100" dirty="0" smtClean="0">
              <a:latin typeface="맑은 고딕" pitchFamily="50" charset="-127"/>
              <a:ea typeface="맑은 고딕" pitchFamily="50" charset="-127"/>
            </a:endParaRPr>
          </a:p>
          <a:p>
            <a:pPr lvl="0"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dirty="0" smtClean="0">
                <a:latin typeface="맑은 고딕" pitchFamily="50" charset="-127"/>
                <a:ea typeface="맑은 고딕" pitchFamily="50" charset="-127"/>
              </a:rPr>
              <a:t>보호자 및 </a:t>
            </a:r>
            <a:r>
              <a:rPr kumimoji="1" lang="en-US" altLang="ko-KR" sz="1100" dirty="0" smtClean="0">
                <a:latin typeface="맑은 고딕" pitchFamily="50" charset="-127"/>
                <a:ea typeface="맑은 고딕" pitchFamily="50" charset="-127"/>
              </a:rPr>
              <a:t>112,119,</a:t>
            </a:r>
            <a:r>
              <a:rPr kumimoji="1" lang="ko-KR" altLang="en-US" sz="1100" dirty="0" smtClean="0">
                <a:latin typeface="맑은 고딕" pitchFamily="50" charset="-127"/>
                <a:ea typeface="맑은 고딕" pitchFamily="50" charset="-127"/>
              </a:rPr>
              <a:t>응급센터는</a:t>
            </a:r>
            <a:endParaRPr kumimoji="1" lang="en-US" altLang="ko-KR" sz="1100" dirty="0" smtClean="0">
              <a:latin typeface="맑은 고딕" pitchFamily="50" charset="-127"/>
              <a:ea typeface="맑은 고딕" pitchFamily="50" charset="-127"/>
            </a:endParaRPr>
          </a:p>
          <a:p>
            <a:pPr lvl="0"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dirty="0" smtClean="0">
                <a:latin typeface="맑은 고딕" pitchFamily="50" charset="-127"/>
                <a:ea typeface="맑은 고딕" pitchFamily="50" charset="-127"/>
              </a:rPr>
              <a:t>물론 </a:t>
            </a:r>
            <a:r>
              <a:rPr kumimoji="1" lang="ko-KR" altLang="en-US" sz="11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주위회원</a:t>
            </a:r>
            <a:r>
              <a:rPr kumimoji="1" lang="en-US" altLang="ko-KR" sz="11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1" lang="ko-KR" altLang="en-US" sz="11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반경</a:t>
            </a:r>
            <a:r>
              <a:rPr kumimoji="1" lang="en-US" altLang="ko-KR" sz="11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500m</a:t>
            </a:r>
            <a:r>
              <a:rPr kumimoji="1" lang="ko-KR" altLang="en-US" sz="11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내</a:t>
            </a:r>
            <a:r>
              <a:rPr kumimoji="1" lang="en-US" altLang="ko-KR" sz="11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1" lang="ko-KR" altLang="en-US" sz="11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에게</a:t>
            </a:r>
            <a:endParaRPr kumimoji="1" lang="en-US" altLang="ko-KR" sz="11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전파 빠른 대처 및 목격자 확보 용의</a:t>
            </a:r>
            <a:endParaRPr kumimoji="1" lang="en-US" altLang="ko-KR" sz="11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위젯을</a:t>
            </a:r>
            <a:r>
              <a:rPr kumimoji="1" lang="ko-KR" altLang="en-US" sz="11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통한 즉시 전송 가능 </a:t>
            </a:r>
            <a:endParaRPr kumimoji="1" lang="ko-KR" altLang="ko-KR" sz="1100" dirty="0" smtClean="0">
              <a:solidFill>
                <a:srgbClr val="FF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6" name="Rectangle 119"/>
          <p:cNvSpPr>
            <a:spLocks noChangeArrowheads="1"/>
          </p:cNvSpPr>
          <p:nvPr/>
        </p:nvSpPr>
        <p:spPr bwMode="auto">
          <a:xfrm>
            <a:off x="6465238" y="3896035"/>
            <a:ext cx="2207336" cy="660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dirty="0" smtClean="0">
                <a:latin typeface="굴림" pitchFamily="50" charset="-127"/>
                <a:ea typeface="굴림" pitchFamily="50" charset="-127"/>
              </a:rPr>
              <a:t>간단한 대화는 전화 통화가 아닌</a:t>
            </a:r>
            <a:endParaRPr kumimoji="1" lang="en-US" altLang="ko-KR" sz="1100" dirty="0" smtClean="0">
              <a:latin typeface="굴림" pitchFamily="50" charset="-127"/>
              <a:ea typeface="굴림" pitchFamily="50" charset="-127"/>
            </a:endParaRPr>
          </a:p>
          <a:p>
            <a:pPr lvl="0"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dirty="0" smtClean="0">
                <a:latin typeface="굴림" pitchFamily="50" charset="-127"/>
                <a:ea typeface="굴림" pitchFamily="50" charset="-127"/>
              </a:rPr>
              <a:t>무전기 기능을 통한 대화</a:t>
            </a:r>
            <a:endParaRPr kumimoji="1" lang="en-US" altLang="ko-KR" sz="1100" dirty="0" smtClean="0">
              <a:latin typeface="굴림" pitchFamily="50" charset="-127"/>
              <a:ea typeface="굴림" pitchFamily="50" charset="-127"/>
            </a:endParaRPr>
          </a:p>
          <a:p>
            <a:pPr lvl="0"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dirty="0" smtClean="0">
                <a:latin typeface="굴림" pitchFamily="50" charset="-127"/>
                <a:ea typeface="굴림" pitchFamily="50" charset="-127"/>
              </a:rPr>
              <a:t>단체 및 공동 대화를 위한 그룹무전</a:t>
            </a:r>
            <a:endParaRPr kumimoji="1" lang="ko-KR" altLang="ko-KR" sz="1100" dirty="0" smtClean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7" name="Rectangle 119"/>
          <p:cNvSpPr>
            <a:spLocks noChangeArrowheads="1"/>
          </p:cNvSpPr>
          <p:nvPr/>
        </p:nvSpPr>
        <p:spPr bwMode="auto">
          <a:xfrm>
            <a:off x="6481075" y="5445224"/>
            <a:ext cx="2112758" cy="880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dirty="0" smtClean="0">
                <a:latin typeface="굴림" pitchFamily="50" charset="-127"/>
                <a:ea typeface="굴림" pitchFamily="50" charset="-127"/>
              </a:rPr>
              <a:t>관공서</a:t>
            </a:r>
            <a:r>
              <a:rPr kumimoji="1" lang="en-US" altLang="ko-KR" sz="1100" dirty="0" smtClean="0">
                <a:latin typeface="굴림" pitchFamily="50" charset="-127"/>
                <a:ea typeface="굴림" pitchFamily="50" charset="-127"/>
              </a:rPr>
              <a:t>,</a:t>
            </a:r>
            <a:r>
              <a:rPr kumimoji="1" lang="ko-KR" altLang="en-US" sz="1100" dirty="0" smtClean="0">
                <a:latin typeface="굴림" pitchFamily="50" charset="-127"/>
                <a:ea typeface="굴림" pitchFamily="50" charset="-127"/>
              </a:rPr>
              <a:t>은행</a:t>
            </a:r>
            <a:r>
              <a:rPr kumimoji="1" lang="en-US" altLang="ko-KR" sz="1100" dirty="0" smtClean="0">
                <a:latin typeface="굴림" pitchFamily="50" charset="-127"/>
                <a:ea typeface="굴림" pitchFamily="50" charset="-127"/>
              </a:rPr>
              <a:t>,</a:t>
            </a:r>
            <a:r>
              <a:rPr kumimoji="1" lang="ko-KR" altLang="en-US" sz="1100" dirty="0" smtClean="0">
                <a:latin typeface="굴림" pitchFamily="50" charset="-127"/>
                <a:ea typeface="굴림" pitchFamily="50" charset="-127"/>
              </a:rPr>
              <a:t>병원 등 위치에서 가</a:t>
            </a:r>
            <a:endParaRPr kumimoji="1" lang="en-US" altLang="ko-KR" sz="1100" dirty="0" smtClean="0">
              <a:latin typeface="굴림" pitchFamily="50" charset="-127"/>
              <a:ea typeface="굴림" pitchFamily="50" charset="-127"/>
            </a:endParaRPr>
          </a:p>
          <a:p>
            <a:pPr lvl="0"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dirty="0" err="1" smtClean="0">
                <a:latin typeface="굴림" pitchFamily="50" charset="-127"/>
                <a:ea typeface="굴림" pitchFamily="50" charset="-127"/>
              </a:rPr>
              <a:t>까운</a:t>
            </a:r>
            <a:r>
              <a:rPr kumimoji="1" lang="ko-KR" altLang="en-US" sz="1100" dirty="0" smtClean="0">
                <a:latin typeface="굴림" pitchFamily="50" charset="-127"/>
                <a:ea typeface="굴림" pitchFamily="50" charset="-127"/>
              </a:rPr>
              <a:t> 지점의 검색이 가능</a:t>
            </a:r>
            <a:endParaRPr kumimoji="1" lang="en-US" altLang="ko-KR" sz="1100" dirty="0" smtClean="0">
              <a:latin typeface="굴림" pitchFamily="50" charset="-127"/>
              <a:ea typeface="굴림" pitchFamily="50" charset="-127"/>
            </a:endParaRPr>
          </a:p>
          <a:p>
            <a:pPr lvl="0"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dirty="0" smtClean="0">
                <a:latin typeface="굴림" pitchFamily="50" charset="-127"/>
                <a:ea typeface="굴림" pitchFamily="50" charset="-127"/>
              </a:rPr>
              <a:t>위치 검색</a:t>
            </a:r>
            <a:r>
              <a:rPr kumimoji="1" lang="en-US" altLang="ko-KR" sz="1100" dirty="0" smtClean="0">
                <a:latin typeface="굴림" pitchFamily="50" charset="-127"/>
                <a:ea typeface="굴림" pitchFamily="50" charset="-127"/>
              </a:rPr>
              <a:t>,</a:t>
            </a:r>
            <a:r>
              <a:rPr kumimoji="1" lang="ko-KR" altLang="en-US" sz="1100" dirty="0" smtClean="0">
                <a:latin typeface="굴림" pitchFamily="50" charset="-127"/>
                <a:ea typeface="굴림" pitchFamily="50" charset="-127"/>
              </a:rPr>
              <a:t>지정 후 단체 모임 알림</a:t>
            </a:r>
            <a:endParaRPr kumimoji="1" lang="en-US" altLang="ko-KR" sz="1100" dirty="0" smtClean="0">
              <a:latin typeface="굴림" pitchFamily="50" charset="-127"/>
              <a:ea typeface="굴림" pitchFamily="50" charset="-127"/>
            </a:endParaRPr>
          </a:p>
          <a:p>
            <a:pPr lvl="0"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dirty="0" smtClean="0">
                <a:latin typeface="굴림" pitchFamily="50" charset="-127"/>
                <a:ea typeface="굴림" pitchFamily="50" charset="-127"/>
              </a:rPr>
              <a:t>기</a:t>
            </a:r>
            <a:r>
              <a:rPr kumimoji="1" lang="ko-KR" altLang="en-US" sz="1100" dirty="0">
                <a:latin typeface="굴림" pitchFamily="50" charset="-127"/>
                <a:ea typeface="굴림" pitchFamily="50" charset="-127"/>
              </a:rPr>
              <a:t>능</a:t>
            </a:r>
            <a:r>
              <a:rPr kumimoji="1" lang="ko-KR" altLang="en-US" sz="1100" dirty="0" smtClean="0">
                <a:latin typeface="굴림" pitchFamily="50" charset="-127"/>
                <a:ea typeface="굴림" pitchFamily="50" charset="-127"/>
              </a:rPr>
              <a:t> </a:t>
            </a:r>
            <a:endParaRPr kumimoji="1" lang="ko-KR" altLang="ko-KR" sz="1100" dirty="0" smtClean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8" name="Rectangle 113"/>
          <p:cNvSpPr>
            <a:spLocks noChangeArrowheads="1"/>
          </p:cNvSpPr>
          <p:nvPr/>
        </p:nvSpPr>
        <p:spPr bwMode="auto">
          <a:xfrm>
            <a:off x="774649" y="3465513"/>
            <a:ext cx="1533546" cy="280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그룹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/</a:t>
            </a:r>
            <a:r>
              <a:rPr kumimoji="1" lang="ko-KR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맵버</a:t>
            </a:r>
            <a:endParaRPr kumimoji="1" lang="ko-KR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9" name="Rectangle 113"/>
          <p:cNvSpPr>
            <a:spLocks noChangeArrowheads="1"/>
          </p:cNvSpPr>
          <p:nvPr/>
        </p:nvSpPr>
        <p:spPr bwMode="auto">
          <a:xfrm>
            <a:off x="774649" y="5007685"/>
            <a:ext cx="1533546" cy="280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진입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/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이탈 </a:t>
            </a:r>
            <a:endParaRPr kumimoji="1" lang="ko-KR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30" name="Rectangle 113"/>
          <p:cNvSpPr>
            <a:spLocks noChangeArrowheads="1"/>
          </p:cNvSpPr>
          <p:nvPr/>
        </p:nvSpPr>
        <p:spPr bwMode="auto">
          <a:xfrm>
            <a:off x="6762780" y="3465513"/>
            <a:ext cx="1533546" cy="240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무전기</a:t>
            </a:r>
            <a:endParaRPr kumimoji="1" lang="ko-KR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31" name="Rectangle 113"/>
          <p:cNvSpPr>
            <a:spLocks noChangeArrowheads="1"/>
          </p:cNvSpPr>
          <p:nvPr/>
        </p:nvSpPr>
        <p:spPr bwMode="auto">
          <a:xfrm>
            <a:off x="6762780" y="5007685"/>
            <a:ext cx="1533546" cy="24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지도검색 및 </a:t>
            </a:r>
            <a:r>
              <a:rPr kumimoji="1" lang="ko-KR" altLang="en-US" sz="12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모임알림</a:t>
            </a:r>
            <a:endParaRPr kumimoji="1" lang="ko-KR" sz="1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32" name="그림 6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46" y="2456892"/>
            <a:ext cx="1998666" cy="323921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Freeform 224"/>
          <p:cNvSpPr>
            <a:spLocks/>
          </p:cNvSpPr>
          <p:nvPr/>
        </p:nvSpPr>
        <p:spPr bwMode="auto">
          <a:xfrm>
            <a:off x="6660232" y="1628800"/>
            <a:ext cx="1828800" cy="349250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134" name="Rectangle 113"/>
          <p:cNvSpPr>
            <a:spLocks noChangeArrowheads="1"/>
          </p:cNvSpPr>
          <p:nvPr/>
        </p:nvSpPr>
        <p:spPr bwMode="auto">
          <a:xfrm>
            <a:off x="6808603" y="1683167"/>
            <a:ext cx="1533546" cy="240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SOS</a:t>
            </a:r>
            <a:endParaRPr kumimoji="1" lang="ko-KR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67736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79437" y="188640"/>
            <a:ext cx="81304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 </a:t>
            </a:r>
            <a:endParaRPr lang="ko-KR" altLang="en-US" sz="105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87841" y="401675"/>
            <a:ext cx="1907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작성방법</a:t>
            </a:r>
            <a:endParaRPr lang="ko-KR" altLang="en-US" sz="16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572001" y="628753"/>
            <a:ext cx="4260278" cy="279967"/>
            <a:chOff x="3804920" y="546463"/>
            <a:chExt cx="3579949" cy="289560"/>
          </a:xfrm>
        </p:grpSpPr>
        <p:sp>
          <p:nvSpPr>
            <p:cNvPr id="7" name="양쪽 모서리가 둥근 사각형 6"/>
            <p:cNvSpPr/>
            <p:nvPr/>
          </p:nvSpPr>
          <p:spPr>
            <a:xfrm>
              <a:off x="6404429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>
              <a:off x="5537926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DDC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>
              <a:off x="4671423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88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0" name="양쪽 모서리가 둥근 사각형 9"/>
            <p:cNvSpPr/>
            <p:nvPr/>
          </p:nvSpPr>
          <p:spPr>
            <a:xfrm>
              <a:off x="3804920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353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5652120" y="620688"/>
            <a:ext cx="11667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02 </a:t>
            </a:r>
            <a:r>
              <a:rPr lang="ko-KR" altLang="en-US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구</a:t>
            </a:r>
            <a:r>
              <a:rPr lang="ko-KR" altLang="en-US" sz="11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성</a:t>
            </a:r>
            <a:endParaRPr lang="en-US" altLang="ko-KR" sz="1100" b="1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87" name="텍스트 개체 틀 39"/>
          <p:cNvSpPr txBox="1">
            <a:spLocks/>
          </p:cNvSpPr>
          <p:nvPr/>
        </p:nvSpPr>
        <p:spPr>
          <a:xfrm>
            <a:off x="611560" y="1074802"/>
            <a:ext cx="5688632" cy="55399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시장분</a:t>
            </a:r>
            <a:r>
              <a:rPr lang="ko-KR" altLang="en-US" dirty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석</a:t>
            </a: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 </a:t>
            </a:r>
            <a:r>
              <a:rPr lang="en-US" altLang="ko-KR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– </a:t>
            </a: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현 시장의 문제점</a:t>
            </a:r>
            <a:endParaRPr lang="ko-KR" altLang="en-US" dirty="0">
              <a:solidFill>
                <a:srgbClr val="1F497D">
                  <a:lumMod val="75000"/>
                </a:srgbClr>
              </a:solidFill>
              <a:latin typeface="HY동녘B" pitchFamily="18" charset="-127"/>
              <a:ea typeface="HY동녘B" pitchFamily="18" charset="-127"/>
            </a:endParaRPr>
          </a:p>
        </p:txBody>
      </p:sp>
      <p:graphicFrame>
        <p:nvGraphicFramePr>
          <p:cNvPr id="5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2359502"/>
              </p:ext>
            </p:extLst>
          </p:nvPr>
        </p:nvGraphicFramePr>
        <p:xfrm>
          <a:off x="538360" y="1699989"/>
          <a:ext cx="3571875" cy="189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" r:id="rId3" imgW="3572566" imgH="1889924" progId="Excel.Chart.8">
                  <p:embed/>
                </p:oleObj>
              </mc:Choice>
              <mc:Fallback>
                <p:oleObj r:id="rId3" imgW="3572566" imgH="1889924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360" y="1699989"/>
                        <a:ext cx="3571875" cy="1890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차트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3469542"/>
              </p:ext>
            </p:extLst>
          </p:nvPr>
        </p:nvGraphicFramePr>
        <p:xfrm>
          <a:off x="4675385" y="1733326"/>
          <a:ext cx="3929063" cy="185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" r:id="rId5" imgW="3926164" imgH="1859441" progId="Excel.Chart.8">
                  <p:embed/>
                </p:oleObj>
              </mc:Choice>
              <mc:Fallback>
                <p:oleObj r:id="rId5" imgW="3926164" imgH="1859441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385" y="1733326"/>
                        <a:ext cx="3929063" cy="185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1124128"/>
              </p:ext>
            </p:extLst>
          </p:nvPr>
        </p:nvGraphicFramePr>
        <p:xfrm>
          <a:off x="538360" y="3805014"/>
          <a:ext cx="3571875" cy="200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2" r:id="rId7" imgW="3572566" imgH="1999661" progId="Excel.Chart.8">
                  <p:embed/>
                </p:oleObj>
              </mc:Choice>
              <mc:Fallback>
                <p:oleObj r:id="rId7" imgW="3572566" imgH="1999661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360" y="3805014"/>
                        <a:ext cx="3571875" cy="200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차트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1202323"/>
              </p:ext>
            </p:extLst>
          </p:nvPr>
        </p:nvGraphicFramePr>
        <p:xfrm>
          <a:off x="4675385" y="3805014"/>
          <a:ext cx="3929063" cy="200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" r:id="rId9" imgW="3926164" imgH="1999661" progId="Excel.Chart.8">
                  <p:embed/>
                </p:oleObj>
              </mc:Choice>
              <mc:Fallback>
                <p:oleObj r:id="rId9" imgW="3926164" imgH="1999661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385" y="3805014"/>
                        <a:ext cx="3929063" cy="200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직사각형 1"/>
          <p:cNvSpPr/>
          <p:nvPr/>
        </p:nvSpPr>
        <p:spPr>
          <a:xfrm>
            <a:off x="573590" y="5877272"/>
            <a:ext cx="81028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ko-KR" altLang="en-US" sz="1200" b="1" dirty="0">
                <a:solidFill>
                  <a:prstClr val="black"/>
                </a:solidFill>
                <a:latin typeface="Arial" charset="0"/>
                <a:ea typeface="나눔고딕 ExtraBold" pitchFamily="50" charset="-127"/>
              </a:rPr>
              <a:t>위 차트와 같이 아동</a:t>
            </a:r>
            <a:r>
              <a:rPr lang="en-US" altLang="ko-KR" sz="1200" b="1" dirty="0">
                <a:solidFill>
                  <a:prstClr val="black"/>
                </a:solidFill>
                <a:latin typeface="Arial" charset="0"/>
                <a:ea typeface="나눔고딕 ExtraBold" pitchFamily="50" charset="-127"/>
              </a:rPr>
              <a:t>,</a:t>
            </a:r>
            <a:r>
              <a:rPr lang="ko-KR" altLang="en-US" sz="1200" b="1" dirty="0">
                <a:solidFill>
                  <a:prstClr val="black"/>
                </a:solidFill>
                <a:latin typeface="Arial" charset="0"/>
                <a:ea typeface="나눔고딕 ExtraBold" pitchFamily="50" charset="-127"/>
              </a:rPr>
              <a:t>여성 등 강력사건의 증가로 인해 보호 및 관리체계가 더욱 보완 되어야 할 필요성이 </a:t>
            </a:r>
            <a:r>
              <a:rPr lang="ko-KR" altLang="en-US" sz="1200" b="1" dirty="0" smtClean="0">
                <a:solidFill>
                  <a:prstClr val="black"/>
                </a:solidFill>
                <a:latin typeface="Arial" charset="0"/>
                <a:ea typeface="나눔고딕 ExtraBold" pitchFamily="50" charset="-127"/>
              </a:rPr>
              <a:t>있으며 </a:t>
            </a:r>
            <a:r>
              <a:rPr lang="ko-KR" altLang="en-US" sz="1200" b="1" dirty="0">
                <a:solidFill>
                  <a:prstClr val="black"/>
                </a:solidFill>
                <a:latin typeface="Arial" charset="0"/>
                <a:ea typeface="나눔고딕 ExtraBold" pitchFamily="50" charset="-127"/>
              </a:rPr>
              <a:t>노령화의 증가로 인한 치매</a:t>
            </a:r>
            <a:r>
              <a:rPr lang="en-US" altLang="ko-KR" sz="1200" b="1" dirty="0">
                <a:solidFill>
                  <a:prstClr val="black"/>
                </a:solidFill>
                <a:latin typeface="Arial" charset="0"/>
                <a:ea typeface="나눔고딕 ExtraBold" pitchFamily="50" charset="-127"/>
              </a:rPr>
              <a:t>,</a:t>
            </a:r>
            <a:r>
              <a:rPr lang="ko-KR" altLang="en-US" sz="1200" b="1" dirty="0">
                <a:solidFill>
                  <a:prstClr val="black"/>
                </a:solidFill>
                <a:latin typeface="Arial" charset="0"/>
                <a:ea typeface="나눔고딕 ExtraBold" pitchFamily="50" charset="-127"/>
              </a:rPr>
              <a:t>독거노인</a:t>
            </a:r>
            <a:r>
              <a:rPr lang="en-US" altLang="ko-KR" sz="1200" b="1" dirty="0">
                <a:solidFill>
                  <a:prstClr val="black"/>
                </a:solidFill>
                <a:latin typeface="Arial" charset="0"/>
                <a:ea typeface="나눔고딕 ExtraBold" pitchFamily="50" charset="-127"/>
              </a:rPr>
              <a:t>,</a:t>
            </a:r>
            <a:r>
              <a:rPr lang="ko-KR" altLang="en-US" sz="1200" b="1" dirty="0">
                <a:solidFill>
                  <a:prstClr val="black"/>
                </a:solidFill>
                <a:latin typeface="Arial" charset="0"/>
                <a:ea typeface="나눔고딕 ExtraBold" pitchFamily="50" charset="-127"/>
              </a:rPr>
              <a:t>장애인 등 복지 상황에 효율적인 대처 시스템이 필요한 </a:t>
            </a:r>
            <a:r>
              <a:rPr lang="ko-KR" altLang="en-US" sz="1200" b="1" dirty="0" smtClean="0">
                <a:solidFill>
                  <a:prstClr val="black"/>
                </a:solidFill>
                <a:latin typeface="Arial" charset="0"/>
                <a:ea typeface="나눔고딕 ExtraBold" pitchFamily="50" charset="-127"/>
              </a:rPr>
              <a:t>시점이라고  </a:t>
            </a:r>
            <a:r>
              <a:rPr lang="ko-KR" altLang="en-US" sz="1200" b="1" dirty="0">
                <a:solidFill>
                  <a:prstClr val="black"/>
                </a:solidFill>
                <a:latin typeface="Arial" charset="0"/>
                <a:ea typeface="나눔고딕 ExtraBold" pitchFamily="50" charset="-127"/>
              </a:rPr>
              <a:t>보임</a:t>
            </a:r>
            <a:r>
              <a:rPr lang="en-US" altLang="ko-KR" sz="1200" b="1" dirty="0">
                <a:solidFill>
                  <a:prstClr val="black"/>
                </a:solidFill>
                <a:latin typeface="Arial" charset="0"/>
                <a:ea typeface="나눔고딕 ExtraBold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58714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79437" y="188640"/>
            <a:ext cx="81304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 </a:t>
            </a:r>
            <a:endParaRPr lang="ko-KR" altLang="en-US" sz="105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87841" y="401675"/>
            <a:ext cx="1907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작성방법</a:t>
            </a:r>
            <a:endParaRPr lang="ko-KR" altLang="en-US" sz="16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572001" y="628753"/>
            <a:ext cx="4260278" cy="279967"/>
            <a:chOff x="3804920" y="546463"/>
            <a:chExt cx="3579949" cy="289560"/>
          </a:xfrm>
        </p:grpSpPr>
        <p:sp>
          <p:nvSpPr>
            <p:cNvPr id="7" name="양쪽 모서리가 둥근 사각형 6"/>
            <p:cNvSpPr/>
            <p:nvPr/>
          </p:nvSpPr>
          <p:spPr>
            <a:xfrm>
              <a:off x="6404429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>
              <a:off x="5537926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DDC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>
              <a:off x="4671423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88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0" name="양쪽 모서리가 둥근 사각형 9"/>
            <p:cNvSpPr/>
            <p:nvPr/>
          </p:nvSpPr>
          <p:spPr>
            <a:xfrm>
              <a:off x="3804920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353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5652120" y="620688"/>
            <a:ext cx="11667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02 </a:t>
            </a:r>
            <a:r>
              <a:rPr lang="ko-KR" altLang="en-US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구</a:t>
            </a:r>
            <a:r>
              <a:rPr lang="ko-KR" altLang="en-US" sz="11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성</a:t>
            </a:r>
            <a:endParaRPr lang="en-US" altLang="ko-KR" sz="1100" b="1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87" name="텍스트 개체 틀 39"/>
          <p:cNvSpPr txBox="1">
            <a:spLocks/>
          </p:cNvSpPr>
          <p:nvPr/>
        </p:nvSpPr>
        <p:spPr>
          <a:xfrm>
            <a:off x="611560" y="1074802"/>
            <a:ext cx="5688632" cy="55399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시장분</a:t>
            </a:r>
            <a:r>
              <a:rPr lang="ko-KR" altLang="en-US" dirty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석</a:t>
            </a: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 </a:t>
            </a:r>
            <a:r>
              <a:rPr lang="en-US" altLang="ko-KR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– </a:t>
            </a: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시장환경</a:t>
            </a:r>
            <a:endParaRPr lang="ko-KR" altLang="en-US" dirty="0">
              <a:solidFill>
                <a:srgbClr val="1F497D">
                  <a:lumMod val="75000"/>
                </a:srgbClr>
              </a:solidFill>
              <a:latin typeface="HY동녘B" pitchFamily="18" charset="-127"/>
              <a:ea typeface="HY동녘B" pitchFamily="18" charset="-127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8" t="17576" r="2203"/>
          <a:stretch/>
        </p:blipFill>
        <p:spPr bwMode="auto">
          <a:xfrm>
            <a:off x="2809047" y="1862455"/>
            <a:ext cx="1991360" cy="202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936297" y="1931670"/>
            <a:ext cx="3843655" cy="23545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rgbClr val="333333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 smtClean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자동차 수리에 따른 </a:t>
            </a:r>
            <a:r>
              <a:rPr lang="ko-KR" altLang="en-US" sz="1400" b="1" dirty="0" err="1" smtClean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불만족중</a:t>
            </a:r>
            <a:r>
              <a:rPr lang="ko-KR" altLang="en-US" sz="1400" b="1" dirty="0" smtClean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약 </a:t>
            </a:r>
            <a:r>
              <a:rPr lang="en-US" altLang="ko-KR" sz="1400" b="1" dirty="0" smtClean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30% </a:t>
            </a:r>
            <a:r>
              <a:rPr lang="ko-KR" altLang="en-US" sz="1400" b="1" dirty="0" smtClean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이상 견적</a:t>
            </a:r>
            <a:r>
              <a:rPr lang="en-US" altLang="ko-KR" sz="1400" b="1" dirty="0" smtClean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400" b="1" dirty="0" smtClean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수리비 과다 청구로 인한 불만족</a:t>
            </a:r>
            <a:endParaRPr lang="en-US" altLang="ko-KR" sz="1400" b="1" dirty="0" smtClean="0">
              <a:solidFill>
                <a:srgbClr val="333333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 err="1" smtClean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세차시</a:t>
            </a:r>
            <a:r>
              <a:rPr lang="ko-KR" altLang="en-US" sz="1400" b="1" dirty="0" smtClean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가장 불편함은 약 </a:t>
            </a:r>
            <a:r>
              <a:rPr lang="en-US" altLang="ko-KR" sz="1400" b="1" dirty="0" smtClean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67%</a:t>
            </a:r>
            <a:r>
              <a:rPr lang="ko-KR" altLang="en-US" sz="1400" b="1" dirty="0" smtClean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가 시간소비와 이동거리를 지적</a:t>
            </a:r>
            <a:endParaRPr lang="en-US" altLang="ko-KR" sz="1400" b="1" dirty="0" smtClean="0">
              <a:solidFill>
                <a:srgbClr val="333333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 smtClean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차량관리가 편리한 렌터카 시장이 약 </a:t>
            </a:r>
            <a:r>
              <a:rPr lang="en-US" altLang="ko-KR" sz="1400" b="1" dirty="0" smtClean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4</a:t>
            </a:r>
            <a:r>
              <a:rPr lang="ko-KR" altLang="en-US" sz="1400" b="1" dirty="0" smtClean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조원 규모로 지속 성장</a:t>
            </a:r>
            <a:endParaRPr lang="en-US" altLang="ko-KR" sz="1400" b="1" dirty="0" smtClean="0">
              <a:solidFill>
                <a:srgbClr val="333333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44857" y="4716780"/>
            <a:ext cx="3843655" cy="1384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 smtClean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차량관리에 대한 불편함과 세차에 따른 시간소비 최소화에 대한 고객 </a:t>
            </a:r>
            <a:r>
              <a:rPr lang="ko-KR" altLang="en-US" sz="1400" b="1" dirty="0" err="1" smtClean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니즈</a:t>
            </a:r>
            <a:r>
              <a:rPr lang="ko-KR" altLang="en-US" sz="1400" b="1" dirty="0" smtClean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인지 </a:t>
            </a:r>
            <a:endParaRPr lang="en-US" altLang="ko-KR" sz="1400" b="1" dirty="0" smtClean="0">
              <a:solidFill>
                <a:srgbClr val="333333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 smtClean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렌터카 시장 확대에 따른 차량관리의 필요성과 중요성에 대한 고객 </a:t>
            </a:r>
            <a:r>
              <a:rPr lang="ko-KR" altLang="en-US" sz="1400" b="1" dirty="0" err="1" smtClean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니즈</a:t>
            </a:r>
            <a:r>
              <a:rPr lang="ko-KR" altLang="en-US" sz="1400" b="1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확인 </a:t>
            </a:r>
            <a:endParaRPr lang="en-US" altLang="ko-KR" sz="1400" b="1" dirty="0" smtClean="0">
              <a:solidFill>
                <a:srgbClr val="333333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9" name="이등변 삼각형 18"/>
          <p:cNvSpPr/>
          <p:nvPr/>
        </p:nvSpPr>
        <p:spPr>
          <a:xfrm rot="10800000">
            <a:off x="4936297" y="4425950"/>
            <a:ext cx="3843655" cy="210185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371907" y="1743075"/>
            <a:ext cx="2933065" cy="443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72000" bIns="72000" rtlCol="0" anchor="ctr" anchorCtr="1"/>
          <a:lstStyle/>
          <a:p>
            <a:pPr algn="ctr"/>
            <a:r>
              <a:rPr lang="ko-KR" altLang="en-US" u="sng" dirty="0" smtClean="0">
                <a:solidFill>
                  <a:schemeClr val="accent5">
                    <a:lumMod val="50000"/>
                  </a:schemeClr>
                </a:solidFill>
              </a:rPr>
              <a:t>시장과 </a:t>
            </a:r>
            <a:r>
              <a:rPr lang="ko-KR" altLang="en-US" u="sng" dirty="0" err="1" smtClean="0">
                <a:solidFill>
                  <a:schemeClr val="accent5">
                    <a:lumMod val="50000"/>
                  </a:schemeClr>
                </a:solidFill>
              </a:rPr>
              <a:t>고객니즈</a:t>
            </a:r>
            <a:r>
              <a:rPr lang="ko-KR" altLang="en-US" u="sng" dirty="0" smtClean="0">
                <a:solidFill>
                  <a:schemeClr val="accent5">
                    <a:lumMod val="50000"/>
                  </a:schemeClr>
                </a:solidFill>
              </a:rPr>
              <a:t> 분석</a:t>
            </a:r>
            <a:endParaRPr lang="ko-KR" altLang="en-US" u="sng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3" b="3644"/>
          <a:stretch/>
        </p:blipFill>
        <p:spPr>
          <a:xfrm>
            <a:off x="523682" y="1935480"/>
            <a:ext cx="2189480" cy="188341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682" y="3888740"/>
            <a:ext cx="4182110" cy="239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95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23528" y="344858"/>
            <a:ext cx="1786511" cy="0"/>
          </a:xfrm>
          <a:prstGeom prst="line">
            <a:avLst/>
          </a:prstGeom>
          <a:ln w="63500">
            <a:solidFill>
              <a:srgbClr val="353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51520" y="401675"/>
            <a:ext cx="1907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작성방법</a:t>
            </a:r>
            <a:endParaRPr lang="ko-KR" altLang="en-US" sz="16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110039" y="344858"/>
            <a:ext cx="58463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8079437" y="188640"/>
            <a:ext cx="81304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 </a:t>
            </a:r>
            <a:endParaRPr lang="ko-KR" altLang="en-US" sz="105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572001" y="628753"/>
            <a:ext cx="4260278" cy="279967"/>
            <a:chOff x="3804920" y="546463"/>
            <a:chExt cx="3579949" cy="289560"/>
          </a:xfrm>
        </p:grpSpPr>
        <p:sp>
          <p:nvSpPr>
            <p:cNvPr id="15" name="양쪽 모서리가 둥근 사각형 14"/>
            <p:cNvSpPr/>
            <p:nvPr/>
          </p:nvSpPr>
          <p:spPr>
            <a:xfrm>
              <a:off x="6404429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6" name="양쪽 모서리가 둥근 사각형 15"/>
            <p:cNvSpPr/>
            <p:nvPr/>
          </p:nvSpPr>
          <p:spPr>
            <a:xfrm>
              <a:off x="5537926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DDC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7" name="양쪽 모서리가 둥근 사각형 16"/>
            <p:cNvSpPr/>
            <p:nvPr/>
          </p:nvSpPr>
          <p:spPr>
            <a:xfrm>
              <a:off x="4671423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88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8" name="양쪽 모서리가 둥근 사각형 17"/>
            <p:cNvSpPr/>
            <p:nvPr/>
          </p:nvSpPr>
          <p:spPr>
            <a:xfrm>
              <a:off x="3804920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353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4572000" y="630327"/>
            <a:ext cx="11667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01 </a:t>
            </a:r>
            <a:r>
              <a:rPr lang="ko-KR" altLang="en-US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개</a:t>
            </a:r>
            <a:r>
              <a:rPr lang="ko-KR" altLang="en-US" sz="11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요</a:t>
            </a:r>
            <a:endParaRPr lang="en-US" altLang="ko-KR" sz="1100" b="1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39634" y="908721"/>
            <a:ext cx="8480838" cy="56166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00" y="1088122"/>
            <a:ext cx="2721488" cy="28561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96" y="3842345"/>
            <a:ext cx="2590800" cy="2466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83968" y="1844824"/>
            <a:ext cx="4248472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C0504D">
                    <a:lumMod val="75000"/>
                  </a:srgbClr>
                </a:solidFill>
                <a:latin typeface="HY동녘M" pitchFamily="18" charset="-127"/>
                <a:ea typeface="HY동녘M" pitchFamily="18" charset="-127"/>
              </a:rPr>
              <a:t>아이디어란</a:t>
            </a:r>
            <a:r>
              <a:rPr lang="en-US" altLang="ko-KR" sz="2000" b="1" dirty="0" smtClean="0">
                <a:solidFill>
                  <a:srgbClr val="C0504D">
                    <a:lumMod val="75000"/>
                  </a:srgbClr>
                </a:solidFill>
                <a:latin typeface="HY동녘M" pitchFamily="18" charset="-127"/>
                <a:ea typeface="HY동녘M" pitchFamily="18" charset="-127"/>
              </a:rPr>
              <a:t>?</a:t>
            </a:r>
            <a:r>
              <a:rPr lang="ko-KR" altLang="en-US" sz="2000" b="1" dirty="0" smtClean="0">
                <a:solidFill>
                  <a:srgbClr val="C0504D">
                    <a:lumMod val="75000"/>
                  </a:srgbClr>
                </a:solidFill>
                <a:latin typeface="HY동녘M" pitchFamily="18" charset="-127"/>
                <a:ea typeface="HY동녘M" pitchFamily="18" charset="-127"/>
              </a:rPr>
              <a:t> </a:t>
            </a:r>
            <a:endParaRPr lang="en-US" altLang="ko-KR" sz="2000" b="1" dirty="0" smtClean="0">
              <a:solidFill>
                <a:srgbClr val="C0504D">
                  <a:lumMod val="75000"/>
                </a:srgbClr>
              </a:solidFill>
              <a:latin typeface="HY동녘M" pitchFamily="18" charset="-127"/>
              <a:ea typeface="HY동녘M" pitchFamily="18" charset="-127"/>
            </a:endParaRPr>
          </a:p>
          <a:p>
            <a:endParaRPr lang="en-US" altLang="ko-KR" sz="2000" b="1" dirty="0">
              <a:solidFill>
                <a:srgbClr val="C0504D">
                  <a:lumMod val="75000"/>
                </a:srgbClr>
              </a:solidFill>
              <a:latin typeface="HY동녘M" pitchFamily="18" charset="-127"/>
              <a:ea typeface="HY동녘M" pitchFamily="18" charset="-127"/>
            </a:endParaRPr>
          </a:p>
          <a:p>
            <a:endParaRPr lang="en-US" altLang="ko-KR" sz="2000" b="1" dirty="0" smtClean="0">
              <a:solidFill>
                <a:srgbClr val="C0504D">
                  <a:lumMod val="75000"/>
                </a:srgbClr>
              </a:solidFill>
              <a:latin typeface="HY동녘M" pitchFamily="18" charset="-127"/>
              <a:ea typeface="HY동녘M" pitchFamily="18" charset="-127"/>
            </a:endParaRPr>
          </a:p>
          <a:p>
            <a:r>
              <a:rPr lang="ko-KR" altLang="en-US" sz="2000" b="1" dirty="0" smtClean="0">
                <a:solidFill>
                  <a:srgbClr val="C0504D">
                    <a:lumMod val="75000"/>
                  </a:srgbClr>
                </a:solidFill>
                <a:latin typeface="HY동녘M" pitchFamily="18" charset="-127"/>
                <a:ea typeface="HY동녘M" pitchFamily="18" charset="-127"/>
              </a:rPr>
              <a:t>사업아이템이란</a:t>
            </a:r>
            <a:r>
              <a:rPr lang="en-US" altLang="ko-KR" sz="2000" b="1" dirty="0" smtClean="0">
                <a:solidFill>
                  <a:srgbClr val="C0504D">
                    <a:lumMod val="75000"/>
                  </a:srgbClr>
                </a:solidFill>
                <a:latin typeface="HY동녘M" pitchFamily="18" charset="-127"/>
                <a:ea typeface="HY동녘M" pitchFamily="18" charset="-127"/>
              </a:rPr>
              <a:t>?</a:t>
            </a:r>
          </a:p>
          <a:p>
            <a:endParaRPr lang="en-US" altLang="ko-KR" sz="2000" b="1" dirty="0">
              <a:solidFill>
                <a:srgbClr val="C0504D">
                  <a:lumMod val="75000"/>
                </a:srgbClr>
              </a:solidFill>
              <a:latin typeface="HY동녘M" pitchFamily="18" charset="-127"/>
              <a:ea typeface="HY동녘M" pitchFamily="18" charset="-127"/>
            </a:endParaRPr>
          </a:p>
          <a:p>
            <a:endParaRPr lang="en-US" altLang="ko-KR" sz="2000" b="1" dirty="0" smtClean="0">
              <a:solidFill>
                <a:srgbClr val="C0504D">
                  <a:lumMod val="75000"/>
                </a:srgbClr>
              </a:solidFill>
              <a:latin typeface="HY동녘M" pitchFamily="18" charset="-127"/>
              <a:ea typeface="HY동녘M" pitchFamily="18" charset="-127"/>
            </a:endParaRPr>
          </a:p>
          <a:p>
            <a:endParaRPr lang="en-US" altLang="ko-KR" sz="2000" b="1" dirty="0" smtClean="0">
              <a:solidFill>
                <a:srgbClr val="C0504D">
                  <a:lumMod val="75000"/>
                </a:srgbClr>
              </a:solidFill>
              <a:latin typeface="HY동녘M" pitchFamily="18" charset="-127"/>
              <a:ea typeface="HY동녘M" pitchFamily="18" charset="-127"/>
            </a:endParaRPr>
          </a:p>
          <a:p>
            <a:endParaRPr lang="en-US" altLang="ko-KR" sz="2000" b="1" dirty="0" smtClean="0">
              <a:solidFill>
                <a:srgbClr val="C0504D">
                  <a:lumMod val="75000"/>
                </a:srgbClr>
              </a:solidFill>
              <a:latin typeface="HY동녘M" pitchFamily="18" charset="-127"/>
              <a:ea typeface="HY동녘M" pitchFamily="18" charset="-127"/>
            </a:endParaRPr>
          </a:p>
          <a:p>
            <a:r>
              <a:rPr lang="ko-KR" altLang="en-US" sz="2800" b="1" dirty="0" smtClean="0">
                <a:solidFill>
                  <a:srgbClr val="1F497D"/>
                </a:solidFill>
                <a:latin typeface="HY동녘M" pitchFamily="18" charset="-127"/>
                <a:ea typeface="HY동녘M" pitchFamily="18" charset="-127"/>
              </a:rPr>
              <a:t>사업계획서란</a:t>
            </a:r>
            <a:endParaRPr lang="en-US" altLang="ko-KR" sz="2800" b="1" dirty="0" smtClean="0">
              <a:solidFill>
                <a:srgbClr val="1F497D"/>
              </a:solidFill>
              <a:latin typeface="HY동녘M" pitchFamily="18" charset="-127"/>
              <a:ea typeface="HY동녘M" pitchFamily="18" charset="-127"/>
            </a:endParaRPr>
          </a:p>
          <a:p>
            <a:endParaRPr lang="en-US" altLang="ko-KR" sz="2000" b="1" dirty="0">
              <a:solidFill>
                <a:srgbClr val="C0504D">
                  <a:lumMod val="75000"/>
                </a:srgbClr>
              </a:solidFill>
              <a:latin typeface="HY동녘M" pitchFamily="18" charset="-127"/>
              <a:ea typeface="HY동녘M" pitchFamily="18" charset="-127"/>
            </a:endParaRPr>
          </a:p>
          <a:p>
            <a:r>
              <a:rPr lang="ko-KR" altLang="en-US" sz="2000" b="1" dirty="0" smtClean="0">
                <a:solidFill>
                  <a:srgbClr val="C0504D">
                    <a:lumMod val="75000"/>
                  </a:srgbClr>
                </a:solidFill>
                <a:latin typeface="HY동녘M" pitchFamily="18" charset="-127"/>
                <a:ea typeface="HY동녘M" pitchFamily="18" charset="-127"/>
              </a:rPr>
              <a:t>유망한 사업 아이템을 실행 가능한</a:t>
            </a:r>
            <a:endParaRPr lang="en-US" altLang="ko-KR" sz="2000" b="1" dirty="0" smtClean="0">
              <a:solidFill>
                <a:srgbClr val="C0504D">
                  <a:lumMod val="75000"/>
                </a:srgbClr>
              </a:solidFill>
              <a:latin typeface="HY동녘M" pitchFamily="18" charset="-127"/>
              <a:ea typeface="HY동녘M" pitchFamily="18" charset="-127"/>
            </a:endParaRPr>
          </a:p>
          <a:p>
            <a:r>
              <a:rPr lang="ko-KR" altLang="en-US" sz="2000" b="1" dirty="0" smtClean="0">
                <a:solidFill>
                  <a:srgbClr val="C0504D">
                    <a:lumMod val="75000"/>
                  </a:srgbClr>
                </a:solidFill>
                <a:latin typeface="HY동녘M" pitchFamily="18" charset="-127"/>
                <a:ea typeface="HY동녘M" pitchFamily="18" charset="-127"/>
              </a:rPr>
              <a:t>구체적인 계획으로 발전시키는 것</a:t>
            </a:r>
            <a:endParaRPr lang="en-US" altLang="ko-KR" sz="2000" b="1" dirty="0" smtClean="0">
              <a:solidFill>
                <a:srgbClr val="C0504D">
                  <a:lumMod val="75000"/>
                </a:srgbClr>
              </a:solidFill>
              <a:latin typeface="HY동녘M" pitchFamily="18" charset="-127"/>
              <a:ea typeface="HY동녘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561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79437" y="188640"/>
            <a:ext cx="81304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 </a:t>
            </a:r>
            <a:endParaRPr lang="ko-KR" altLang="en-US" sz="105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87841" y="401675"/>
            <a:ext cx="1907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작성방법</a:t>
            </a:r>
            <a:endParaRPr lang="ko-KR" altLang="en-US" sz="16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572001" y="628753"/>
            <a:ext cx="4260278" cy="279967"/>
            <a:chOff x="3804920" y="546463"/>
            <a:chExt cx="3579949" cy="289560"/>
          </a:xfrm>
        </p:grpSpPr>
        <p:sp>
          <p:nvSpPr>
            <p:cNvPr id="7" name="양쪽 모서리가 둥근 사각형 6"/>
            <p:cNvSpPr/>
            <p:nvPr/>
          </p:nvSpPr>
          <p:spPr>
            <a:xfrm>
              <a:off x="6404429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>
              <a:off x="5537926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DDC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>
              <a:off x="4671423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88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0" name="양쪽 모서리가 둥근 사각형 9"/>
            <p:cNvSpPr/>
            <p:nvPr/>
          </p:nvSpPr>
          <p:spPr>
            <a:xfrm>
              <a:off x="3804920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353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5652120" y="620688"/>
            <a:ext cx="11667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02 </a:t>
            </a:r>
            <a:r>
              <a:rPr lang="ko-KR" altLang="en-US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구</a:t>
            </a:r>
            <a:r>
              <a:rPr lang="ko-KR" altLang="en-US" sz="11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성</a:t>
            </a:r>
            <a:endParaRPr lang="en-US" altLang="ko-KR" sz="1100" b="1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87" name="텍스트 개체 틀 39"/>
          <p:cNvSpPr txBox="1">
            <a:spLocks/>
          </p:cNvSpPr>
          <p:nvPr/>
        </p:nvSpPr>
        <p:spPr>
          <a:xfrm>
            <a:off x="611560" y="1074802"/>
            <a:ext cx="5688632" cy="55399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시장분</a:t>
            </a:r>
            <a:r>
              <a:rPr lang="ko-KR" altLang="en-US" dirty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석</a:t>
            </a: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 </a:t>
            </a:r>
            <a:r>
              <a:rPr lang="en-US" altLang="ko-KR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– </a:t>
            </a: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경쟁</a:t>
            </a:r>
            <a:r>
              <a:rPr lang="ko-KR" altLang="en-US" dirty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사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772816"/>
            <a:ext cx="7305864" cy="425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35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79437" y="188640"/>
            <a:ext cx="81304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 </a:t>
            </a:r>
            <a:endParaRPr lang="ko-KR" altLang="en-US" sz="105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87841" y="401675"/>
            <a:ext cx="1907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작성방법</a:t>
            </a:r>
            <a:endParaRPr lang="ko-KR" altLang="en-US" sz="16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572001" y="628753"/>
            <a:ext cx="4260278" cy="279967"/>
            <a:chOff x="3804920" y="546463"/>
            <a:chExt cx="3579949" cy="289560"/>
          </a:xfrm>
        </p:grpSpPr>
        <p:sp>
          <p:nvSpPr>
            <p:cNvPr id="7" name="양쪽 모서리가 둥근 사각형 6"/>
            <p:cNvSpPr/>
            <p:nvPr/>
          </p:nvSpPr>
          <p:spPr>
            <a:xfrm>
              <a:off x="6404429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>
              <a:off x="5537926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DDC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>
              <a:off x="4671423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88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0" name="양쪽 모서리가 둥근 사각형 9"/>
            <p:cNvSpPr/>
            <p:nvPr/>
          </p:nvSpPr>
          <p:spPr>
            <a:xfrm>
              <a:off x="3804920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353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5652120" y="620688"/>
            <a:ext cx="11667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02 </a:t>
            </a:r>
            <a:r>
              <a:rPr lang="ko-KR" altLang="en-US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구</a:t>
            </a:r>
            <a:r>
              <a:rPr lang="ko-KR" altLang="en-US" sz="11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성</a:t>
            </a:r>
            <a:endParaRPr lang="en-US" altLang="ko-KR" sz="1100" b="1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87" name="텍스트 개체 틀 39"/>
          <p:cNvSpPr txBox="1">
            <a:spLocks/>
          </p:cNvSpPr>
          <p:nvPr/>
        </p:nvSpPr>
        <p:spPr>
          <a:xfrm>
            <a:off x="611560" y="1074802"/>
            <a:ext cx="5688632" cy="55399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시장분석 </a:t>
            </a:r>
            <a:r>
              <a:rPr lang="en-US" altLang="ko-KR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– </a:t>
            </a: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경쟁사 분석 </a:t>
            </a:r>
            <a:endParaRPr lang="ko-KR" altLang="en-US" dirty="0">
              <a:solidFill>
                <a:srgbClr val="1F497D">
                  <a:lumMod val="75000"/>
                </a:srgb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83280" y="1979295"/>
            <a:ext cx="2647315" cy="3060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979160" y="1979295"/>
            <a:ext cx="2682240" cy="3060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특정 분야 중점으로 시장 형성</a:t>
            </a:r>
            <a:endParaRPr lang="en-US" altLang="ko-KR" sz="1600" b="1" dirty="0">
              <a:solidFill>
                <a:srgbClr val="333333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즉</a:t>
            </a:r>
            <a:r>
              <a:rPr lang="en-US" altLang="ko-KR" sz="1600" b="1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600" b="1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주차장</a:t>
            </a:r>
            <a:r>
              <a:rPr lang="en-US" altLang="ko-KR" sz="1600" b="1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600" b="1" dirty="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손세차</a:t>
            </a:r>
            <a:r>
              <a:rPr lang="en-US" altLang="ko-KR" sz="1600" b="1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600" b="1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차량정비 등 </a:t>
            </a:r>
            <a:r>
              <a:rPr lang="en-US" altLang="ko-KR" sz="1600" b="1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O2O </a:t>
            </a:r>
            <a:r>
              <a:rPr lang="ko-KR" altLang="en-US" sz="1600" b="1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서비스로 특화</a:t>
            </a:r>
            <a:endParaRPr lang="en-US" altLang="ko-KR" sz="1600" b="1" dirty="0">
              <a:solidFill>
                <a:srgbClr val="333333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자신의 차량에 대해 전담 관리하는 차량 </a:t>
            </a:r>
            <a:r>
              <a:rPr lang="ko-KR" altLang="en-US" sz="1600" b="1" dirty="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토탈</a:t>
            </a:r>
            <a:r>
              <a:rPr lang="ko-KR" altLang="en-US" sz="1600" b="1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관리 서비스 부재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96"/>
          <a:stretch/>
        </p:blipFill>
        <p:spPr>
          <a:xfrm>
            <a:off x="493395" y="2136140"/>
            <a:ext cx="5278120" cy="2732405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1247140" y="5359400"/>
            <a:ext cx="499110" cy="605790"/>
          </a:xfrm>
          <a:prstGeom prst="rightArrow">
            <a:avLst>
              <a:gd name="adj1" fmla="val 50000"/>
              <a:gd name="adj2" fmla="val 57327"/>
            </a:avLst>
          </a:prstGeom>
          <a:solidFill>
            <a:srgbClr val="FF0000">
              <a:lumMod val="40000"/>
              <a:lumOff val="6000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-60" normalizeH="0" baseline="0" noProof="0" dirty="0" err="1" smtClean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34415" y="5323205"/>
            <a:ext cx="7752080" cy="7080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맑은 고딕"/>
              </a:rPr>
              <a:t>병원 주치의처럼 자신의 차량을 전담 관리하는 </a:t>
            </a:r>
            <a:endParaRPr lang="en-US" altLang="ko-KR" sz="200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맑은 고딕"/>
            </a:endParaRPr>
          </a:p>
          <a:p>
            <a:pPr algn="ctr"/>
            <a:r>
              <a:rPr lang="ko-KR" altLang="en-US" sz="20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맑은 고딕"/>
              </a:rPr>
              <a:t>프리미엄 차량 코디네이터 서비스 제공</a:t>
            </a:r>
            <a:endParaRPr lang="en-US" altLang="ko-KR" sz="200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9623588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79437" y="188640"/>
            <a:ext cx="81304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 </a:t>
            </a:r>
            <a:endParaRPr lang="ko-KR" altLang="en-US" sz="105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87841" y="401675"/>
            <a:ext cx="1907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작성방법</a:t>
            </a:r>
            <a:endParaRPr lang="ko-KR" altLang="en-US" sz="16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572001" y="628753"/>
            <a:ext cx="4260278" cy="279967"/>
            <a:chOff x="3804920" y="546463"/>
            <a:chExt cx="3579949" cy="289560"/>
          </a:xfrm>
        </p:grpSpPr>
        <p:sp>
          <p:nvSpPr>
            <p:cNvPr id="7" name="양쪽 모서리가 둥근 사각형 6"/>
            <p:cNvSpPr/>
            <p:nvPr/>
          </p:nvSpPr>
          <p:spPr>
            <a:xfrm>
              <a:off x="6404429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>
              <a:off x="5537926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DDC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>
              <a:off x="4671423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88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0" name="양쪽 모서리가 둥근 사각형 9"/>
            <p:cNvSpPr/>
            <p:nvPr/>
          </p:nvSpPr>
          <p:spPr>
            <a:xfrm>
              <a:off x="3804920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353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5652120" y="620688"/>
            <a:ext cx="11667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02 </a:t>
            </a:r>
            <a:r>
              <a:rPr lang="ko-KR" altLang="en-US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구</a:t>
            </a:r>
            <a:r>
              <a:rPr lang="ko-KR" altLang="en-US" sz="11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성</a:t>
            </a:r>
            <a:endParaRPr lang="en-US" altLang="ko-KR" sz="1100" b="1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87" name="텍스트 개체 틀 39"/>
          <p:cNvSpPr txBox="1">
            <a:spLocks/>
          </p:cNvSpPr>
          <p:nvPr/>
        </p:nvSpPr>
        <p:spPr>
          <a:xfrm>
            <a:off x="611560" y="1074802"/>
            <a:ext cx="5688632" cy="55399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시장분</a:t>
            </a:r>
            <a:r>
              <a:rPr lang="ko-KR" altLang="en-US" dirty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석</a:t>
            </a: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 </a:t>
            </a:r>
            <a:endParaRPr lang="ko-KR" altLang="en-US" dirty="0">
              <a:solidFill>
                <a:srgbClr val="1F497D">
                  <a:lumMod val="75000"/>
                </a:srgb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87177" y="3760465"/>
            <a:ext cx="7969916" cy="300556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10800000" scaled="0"/>
            <a:tileRect/>
          </a:gradFill>
          <a:ln w="19050">
            <a:noFill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ko-KR" altLang="en-US" sz="200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1140" y="4067547"/>
            <a:ext cx="1420625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200" b="1" dirty="0" smtClean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Strength</a:t>
            </a:r>
            <a:endParaRPr kumimoji="1" lang="ko-KR" altLang="en-US" sz="1200" b="1" dirty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707884" y="4458981"/>
            <a:ext cx="1747136" cy="192234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4305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1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5296" y="4593273"/>
            <a:ext cx="1612313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강점</a:t>
            </a:r>
            <a:endParaRPr kumimoji="1"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5296" y="5040375"/>
            <a:ext cx="1612313" cy="10156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1. </a:t>
            </a:r>
            <a:r>
              <a:rPr kumimoji="1"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협력회사의 이점</a:t>
            </a:r>
            <a:endParaRPr kumimoji="1"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171450" indent="-1714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1"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기구제작과 </a:t>
            </a:r>
            <a:r>
              <a:rPr kumimoji="1"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S/W</a:t>
            </a:r>
            <a:r>
              <a:rPr kumimoji="1"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개발</a:t>
            </a:r>
            <a:endParaRPr kumimoji="1"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2. 10</a:t>
            </a:r>
            <a:r>
              <a:rPr kumimoji="1"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년의 동종영업경력</a:t>
            </a:r>
            <a:endParaRPr kumimoji="1"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3. </a:t>
            </a:r>
            <a:r>
              <a:rPr kumimoji="1"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중국네트워크의 활용</a:t>
            </a:r>
            <a:endParaRPr kumimoji="1"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64929" y="4067547"/>
            <a:ext cx="1420625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200" b="1" smtClean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Weakness</a:t>
            </a:r>
            <a:endParaRPr kumimoji="1" lang="ko-KR" altLang="ko-KR" sz="1200" b="1" smtClean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2701673" y="4458981"/>
            <a:ext cx="1747136" cy="192234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4305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1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69085" y="4593273"/>
            <a:ext cx="1612313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약점</a:t>
            </a:r>
            <a:endParaRPr kumimoji="1"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69085" y="5040375"/>
            <a:ext cx="1803050" cy="10156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1. </a:t>
            </a:r>
            <a:r>
              <a:rPr kumimoji="1"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대표아이템부재</a:t>
            </a:r>
            <a:endParaRPr kumimoji="1"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kumimoji="1"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2. </a:t>
            </a:r>
            <a:r>
              <a:rPr kumimoji="1" lang="ko-KR" alt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썸텍장비의</a:t>
            </a:r>
            <a:r>
              <a:rPr kumimoji="1"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kumimoji="1" lang="ko-KR" alt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경쟁력약회</a:t>
            </a:r>
            <a:endParaRPr kumimoji="1"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kumimoji="1"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3. </a:t>
            </a:r>
            <a:r>
              <a:rPr kumimoji="1" lang="ko-KR" alt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해외영업경력없음</a:t>
            </a:r>
            <a:endParaRPr kumimoji="1"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kumimoji="1"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4. </a:t>
            </a:r>
            <a:r>
              <a:rPr kumimoji="1" lang="ko-KR" alt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기술개발인력없음</a:t>
            </a:r>
            <a:endParaRPr kumimoji="1"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58718" y="4067547"/>
            <a:ext cx="1420625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200" b="1" smtClean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Opportunity</a:t>
            </a:r>
            <a:endParaRPr kumimoji="1" lang="ko-KR" altLang="ko-KR" sz="1200" b="1" smtClean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22" name="Rectangle 8"/>
          <p:cNvSpPr>
            <a:spLocks noChangeArrowheads="1"/>
          </p:cNvSpPr>
          <p:nvPr/>
        </p:nvSpPr>
        <p:spPr bwMode="auto">
          <a:xfrm>
            <a:off x="4695462" y="4458981"/>
            <a:ext cx="1747136" cy="192234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4305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1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62874" y="4593273"/>
            <a:ext cx="1612313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기회</a:t>
            </a:r>
            <a:endParaRPr kumimoji="1"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62874" y="4869640"/>
            <a:ext cx="1825350" cy="147732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1. </a:t>
            </a:r>
            <a:r>
              <a:rPr kumimoji="1"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컨소시엄을 통한 기술</a:t>
            </a:r>
            <a:endParaRPr kumimoji="1"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kumimoji="1"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 </a:t>
            </a:r>
            <a:r>
              <a:rPr kumimoji="1"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개발과제 진행</a:t>
            </a:r>
            <a:endParaRPr kumimoji="1"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kumimoji="1"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2. </a:t>
            </a:r>
            <a:r>
              <a:rPr kumimoji="1" lang="ko-KR" alt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중국제품컨셉과</a:t>
            </a:r>
            <a:r>
              <a:rPr kumimoji="1"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국내외     </a:t>
            </a:r>
            <a:r>
              <a:rPr kumimoji="1" lang="ko-KR" alt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니즈</a:t>
            </a:r>
            <a:r>
              <a:rPr kumimoji="1"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파악</a:t>
            </a:r>
            <a:r>
              <a:rPr kumimoji="1"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(</a:t>
            </a:r>
            <a:r>
              <a:rPr kumimoji="1"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시장성 파악</a:t>
            </a:r>
            <a:r>
              <a:rPr kumimoji="1"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)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kumimoji="1"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3. </a:t>
            </a:r>
            <a:r>
              <a:rPr kumimoji="1"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중국</a:t>
            </a:r>
            <a:r>
              <a:rPr kumimoji="1"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,</a:t>
            </a:r>
            <a:r>
              <a:rPr kumimoji="1"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베트남시장 </a:t>
            </a:r>
            <a:endParaRPr kumimoji="1"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kumimoji="1"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</a:t>
            </a:r>
            <a:r>
              <a:rPr kumimoji="1"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선점기회</a:t>
            </a:r>
            <a:endParaRPr kumimoji="1"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852507" y="4067547"/>
            <a:ext cx="1420625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200" b="1" smtClean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Threat</a:t>
            </a:r>
            <a:endParaRPr kumimoji="1" lang="ko-KR" altLang="ko-KR" sz="1200" b="1" smtClean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26" name="Rectangle 8"/>
          <p:cNvSpPr>
            <a:spLocks noChangeArrowheads="1"/>
          </p:cNvSpPr>
          <p:nvPr/>
        </p:nvSpPr>
        <p:spPr bwMode="auto">
          <a:xfrm>
            <a:off x="6689251" y="4458981"/>
            <a:ext cx="1747136" cy="192234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4305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1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756663" y="4593273"/>
            <a:ext cx="1612313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위협</a:t>
            </a:r>
            <a:endParaRPr kumimoji="1"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740615" y="5027739"/>
            <a:ext cx="1695772" cy="7848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1. </a:t>
            </a:r>
            <a:r>
              <a:rPr kumimoji="1"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중국산 장비의 국내유입</a:t>
            </a:r>
            <a:endParaRPr kumimoji="1"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2. </a:t>
            </a:r>
            <a:r>
              <a:rPr kumimoji="1"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국내 시장 침체로 인한</a:t>
            </a:r>
            <a:endParaRPr kumimoji="1"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    </a:t>
            </a:r>
            <a:r>
              <a:rPr kumimoji="1"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영업망 축소</a:t>
            </a:r>
            <a:endParaRPr kumimoji="1"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67544" y="1841798"/>
            <a:ext cx="2564854" cy="38514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4305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1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254693" y="1893957"/>
            <a:ext cx="992323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SWOT </a:t>
            </a:r>
            <a:r>
              <a:rPr kumimoji="1"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분석</a:t>
            </a:r>
          </a:p>
        </p:txBody>
      </p:sp>
      <p:sp>
        <p:nvSpPr>
          <p:cNvPr id="31" name="타원 30"/>
          <p:cNvSpPr/>
          <p:nvPr/>
        </p:nvSpPr>
        <p:spPr>
          <a:xfrm>
            <a:off x="973162" y="2622487"/>
            <a:ext cx="1169051" cy="116905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도넛 31"/>
          <p:cNvSpPr/>
          <p:nvPr/>
        </p:nvSpPr>
        <p:spPr>
          <a:xfrm>
            <a:off x="837109" y="2466819"/>
            <a:ext cx="1499946" cy="1499246"/>
          </a:xfrm>
          <a:prstGeom prst="donut">
            <a:avLst>
              <a:gd name="adj" fmla="val 16327"/>
            </a:avLst>
          </a:prstGeom>
          <a:solidFill>
            <a:srgbClr val="95A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43056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2100" dirty="0" smtClean="0">
              <a:solidFill>
                <a:prstClr val="white"/>
              </a:solidFill>
            </a:endParaRPr>
          </a:p>
        </p:txBody>
      </p:sp>
      <p:sp>
        <p:nvSpPr>
          <p:cNvPr id="33" name="Text Box 9"/>
          <p:cNvSpPr txBox="1">
            <a:spLocks noChangeArrowheads="1"/>
          </p:cNvSpPr>
          <p:nvPr/>
        </p:nvSpPr>
        <p:spPr bwMode="auto">
          <a:xfrm>
            <a:off x="896448" y="3053522"/>
            <a:ext cx="134738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S</a:t>
            </a:r>
            <a:endParaRPr kumimoji="1" lang="ko-KR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  <a:cs typeface="굴림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003605" y="2622487"/>
            <a:ext cx="1169051" cy="116905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도넛 34"/>
          <p:cNvSpPr/>
          <p:nvPr/>
        </p:nvSpPr>
        <p:spPr>
          <a:xfrm>
            <a:off x="2867552" y="2492896"/>
            <a:ext cx="1499946" cy="1499246"/>
          </a:xfrm>
          <a:prstGeom prst="donut">
            <a:avLst>
              <a:gd name="adj" fmla="val 16327"/>
            </a:avLst>
          </a:prstGeom>
          <a:solidFill>
            <a:srgbClr val="A5C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43056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2100" dirty="0" smtClean="0">
              <a:solidFill>
                <a:prstClr val="white"/>
              </a:solidFill>
            </a:endParaRPr>
          </a:p>
        </p:txBody>
      </p:sp>
      <p:sp>
        <p:nvSpPr>
          <p:cNvPr id="36" name="Text Box 9"/>
          <p:cNvSpPr txBox="1">
            <a:spLocks noChangeArrowheads="1"/>
          </p:cNvSpPr>
          <p:nvPr/>
        </p:nvSpPr>
        <p:spPr bwMode="auto">
          <a:xfrm>
            <a:off x="2926891" y="3053522"/>
            <a:ext cx="134738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W</a:t>
            </a:r>
            <a:endParaRPr kumimoji="1" lang="ko-KR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  <a:cs typeface="굴림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4947821" y="2622487"/>
            <a:ext cx="1169051" cy="116905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도넛 37"/>
          <p:cNvSpPr/>
          <p:nvPr/>
        </p:nvSpPr>
        <p:spPr>
          <a:xfrm>
            <a:off x="4811768" y="2492896"/>
            <a:ext cx="1499946" cy="1499246"/>
          </a:xfrm>
          <a:prstGeom prst="donut">
            <a:avLst>
              <a:gd name="adj" fmla="val 16327"/>
            </a:avLst>
          </a:prstGeom>
          <a:solidFill>
            <a:srgbClr val="95A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43056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2100" dirty="0" smtClean="0">
              <a:solidFill>
                <a:prstClr val="white"/>
              </a:solidFill>
            </a:endParaRPr>
          </a:p>
        </p:txBody>
      </p:sp>
      <p:sp>
        <p:nvSpPr>
          <p:cNvPr id="39" name="Text Box 9"/>
          <p:cNvSpPr txBox="1">
            <a:spLocks noChangeArrowheads="1"/>
          </p:cNvSpPr>
          <p:nvPr/>
        </p:nvSpPr>
        <p:spPr bwMode="auto">
          <a:xfrm>
            <a:off x="4871107" y="3053522"/>
            <a:ext cx="134738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O</a:t>
            </a:r>
            <a:endParaRPr kumimoji="1" lang="ko-KR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  <a:cs typeface="굴림" pitchFamily="50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6876256" y="2622487"/>
            <a:ext cx="1169051" cy="116905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도넛 40"/>
          <p:cNvSpPr/>
          <p:nvPr/>
        </p:nvSpPr>
        <p:spPr>
          <a:xfrm>
            <a:off x="6740203" y="2492896"/>
            <a:ext cx="1499946" cy="1499246"/>
          </a:xfrm>
          <a:prstGeom prst="donut">
            <a:avLst>
              <a:gd name="adj" fmla="val 16327"/>
            </a:avLst>
          </a:prstGeom>
          <a:solidFill>
            <a:srgbClr val="949A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43056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2100" dirty="0" smtClean="0">
              <a:solidFill>
                <a:prstClr val="white"/>
              </a:solidFill>
            </a:endParaRPr>
          </a:p>
        </p:txBody>
      </p:sp>
      <p:sp>
        <p:nvSpPr>
          <p:cNvPr id="42" name="Text Box 9"/>
          <p:cNvSpPr txBox="1">
            <a:spLocks noChangeArrowheads="1"/>
          </p:cNvSpPr>
          <p:nvPr/>
        </p:nvSpPr>
        <p:spPr bwMode="auto">
          <a:xfrm>
            <a:off x="6799542" y="3053522"/>
            <a:ext cx="134738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rPr>
              <a:t>T</a:t>
            </a:r>
            <a:endParaRPr kumimoji="1" lang="ko-KR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8101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79437" y="188640"/>
            <a:ext cx="81304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 </a:t>
            </a:r>
            <a:endParaRPr lang="ko-KR" altLang="en-US" sz="105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87841" y="401675"/>
            <a:ext cx="1907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작성방법</a:t>
            </a:r>
            <a:endParaRPr lang="ko-KR" altLang="en-US" sz="16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572001" y="628753"/>
            <a:ext cx="4260278" cy="279967"/>
            <a:chOff x="3804920" y="546463"/>
            <a:chExt cx="3579949" cy="289560"/>
          </a:xfrm>
        </p:grpSpPr>
        <p:sp>
          <p:nvSpPr>
            <p:cNvPr id="7" name="양쪽 모서리가 둥근 사각형 6"/>
            <p:cNvSpPr/>
            <p:nvPr/>
          </p:nvSpPr>
          <p:spPr>
            <a:xfrm>
              <a:off x="6404429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>
              <a:off x="5537926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DDC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>
              <a:off x="4671423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88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0" name="양쪽 모서리가 둥근 사각형 9"/>
            <p:cNvSpPr/>
            <p:nvPr/>
          </p:nvSpPr>
          <p:spPr>
            <a:xfrm>
              <a:off x="3804920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353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5652120" y="620688"/>
            <a:ext cx="11667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02 </a:t>
            </a:r>
            <a:r>
              <a:rPr lang="ko-KR" altLang="en-US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구</a:t>
            </a:r>
            <a:r>
              <a:rPr lang="ko-KR" altLang="en-US" sz="11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성</a:t>
            </a:r>
            <a:endParaRPr lang="en-US" altLang="ko-KR" sz="1100" b="1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87" name="텍스트 개체 틀 39"/>
          <p:cNvSpPr txBox="1">
            <a:spLocks/>
          </p:cNvSpPr>
          <p:nvPr/>
        </p:nvSpPr>
        <p:spPr>
          <a:xfrm>
            <a:off x="611560" y="1074802"/>
            <a:ext cx="5688632" cy="55399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마케팅 전략 </a:t>
            </a:r>
            <a:r>
              <a:rPr lang="en-US" altLang="ko-KR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– 4P</a:t>
            </a: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 </a:t>
            </a:r>
            <a:endParaRPr lang="ko-KR" altLang="en-US" dirty="0">
              <a:solidFill>
                <a:srgbClr val="1F497D">
                  <a:lumMod val="75000"/>
                </a:srgb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2" name="AutoShape 3"/>
          <p:cNvSpPr>
            <a:spLocks noChangeArrowheads="1"/>
          </p:cNvSpPr>
          <p:nvPr/>
        </p:nvSpPr>
        <p:spPr bwMode="gray">
          <a:xfrm>
            <a:off x="508768" y="4456137"/>
            <a:ext cx="2543175" cy="1600200"/>
          </a:xfrm>
          <a:prstGeom prst="roundRect">
            <a:avLst>
              <a:gd name="adj" fmla="val 12699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9pPr>
          </a:lstStyle>
          <a:p>
            <a:pPr eaLnBrk="1" latinLnBrk="0" hangingPunct="1"/>
            <a:endParaRPr kumimoji="0" lang="ko-KR" altLang="en-US"/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black">
          <a:xfrm>
            <a:off x="3636143" y="3827487"/>
            <a:ext cx="19050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</a:pPr>
            <a:r>
              <a:rPr kumimoji="0" lang="en-US" altLang="ko-KR" sz="1600" b="1">
                <a:solidFill>
                  <a:schemeClr val="bg1"/>
                </a:solidFill>
                <a:cs typeface="Arial" pitchFamily="34" charset="0"/>
              </a:rPr>
              <a:t> Description of the contents</a:t>
            </a: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gray">
          <a:xfrm>
            <a:off x="562743" y="4884762"/>
            <a:ext cx="2408238" cy="11144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9pPr>
          </a:lstStyle>
          <a:p>
            <a:pPr eaLnBrk="1" latinLnBrk="0" hangingPunct="1"/>
            <a:endParaRPr kumimoji="0" lang="ko-KR" altLang="en-US"/>
          </a:p>
        </p:txBody>
      </p:sp>
      <p:sp>
        <p:nvSpPr>
          <p:cNvPr id="15" name="Text Box 18"/>
          <p:cNvSpPr txBox="1">
            <a:spLocks noChangeArrowheads="1"/>
          </p:cNvSpPr>
          <p:nvPr/>
        </p:nvSpPr>
        <p:spPr bwMode="white">
          <a:xfrm>
            <a:off x="694506" y="4479950"/>
            <a:ext cx="22304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</a:pPr>
            <a:r>
              <a:rPr kumimoji="0" lang="ko-KR" altLang="en-US" sz="2000" b="1">
                <a:solidFill>
                  <a:srgbClr val="FFFFFF"/>
                </a:solidFill>
                <a:cs typeface="Arial" pitchFamily="34" charset="0"/>
              </a:rPr>
              <a:t>홍 보</a:t>
            </a:r>
            <a:r>
              <a:rPr kumimoji="0" lang="en-US" altLang="ko-KR" sz="2000" b="1">
                <a:solidFill>
                  <a:srgbClr val="FFFFFF"/>
                </a:solidFill>
                <a:cs typeface="Arial" pitchFamily="34" charset="0"/>
              </a:rPr>
              <a:t>(Promotion)</a:t>
            </a:r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gray">
          <a:xfrm>
            <a:off x="604018" y="4962550"/>
            <a:ext cx="2316163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9pPr>
          </a:lstStyle>
          <a:p>
            <a:pPr latinLnBrk="0"/>
            <a:r>
              <a:rPr kumimoji="0" lang="ko-KR" altLang="en-US" sz="1400" b="1">
                <a:solidFill>
                  <a:srgbClr val="000000"/>
                </a:solidFill>
                <a:cs typeface="Arial" pitchFamily="34" charset="0"/>
              </a:rPr>
              <a:t>각종 전시회 참가</a:t>
            </a:r>
            <a:endParaRPr kumimoji="0" lang="en-US" altLang="ko-KR" sz="1400" b="1">
              <a:solidFill>
                <a:srgbClr val="000000"/>
              </a:solidFill>
              <a:cs typeface="Arial" pitchFamily="34" charset="0"/>
            </a:endParaRPr>
          </a:p>
          <a:p>
            <a:pPr latinLnBrk="0"/>
            <a:r>
              <a:rPr kumimoji="0" lang="ko-KR" altLang="en-US" sz="1400" b="1">
                <a:solidFill>
                  <a:srgbClr val="000000"/>
                </a:solidFill>
                <a:cs typeface="Arial" pitchFamily="34" charset="0"/>
              </a:rPr>
              <a:t>웹 및 앱에 의한 홍보</a:t>
            </a:r>
            <a:endParaRPr kumimoji="0" lang="en-US" altLang="ko-KR" sz="1400" b="1">
              <a:solidFill>
                <a:srgbClr val="000000"/>
              </a:solidFill>
              <a:cs typeface="Arial" pitchFamily="34" charset="0"/>
            </a:endParaRPr>
          </a:p>
          <a:p>
            <a:pPr latinLnBrk="0"/>
            <a:r>
              <a:rPr kumimoji="0" lang="ko-KR" altLang="en-US" sz="1400" b="1">
                <a:solidFill>
                  <a:srgbClr val="000000"/>
                </a:solidFill>
                <a:cs typeface="Arial" pitchFamily="34" charset="0"/>
              </a:rPr>
              <a:t>지자체 </a:t>
            </a:r>
            <a:r>
              <a:rPr kumimoji="0" lang="en-US" altLang="ko-KR" sz="1400" b="1">
                <a:solidFill>
                  <a:srgbClr val="000000"/>
                </a:solidFill>
                <a:cs typeface="Arial" pitchFamily="34" charset="0"/>
              </a:rPr>
              <a:t>,</a:t>
            </a:r>
            <a:r>
              <a:rPr kumimoji="0" lang="ko-KR" altLang="en-US" sz="1400" b="1">
                <a:solidFill>
                  <a:srgbClr val="000000"/>
                </a:solidFill>
                <a:cs typeface="Arial" pitchFamily="34" charset="0"/>
              </a:rPr>
              <a:t>관공서의 직접 방문</a:t>
            </a:r>
            <a:endParaRPr kumimoji="0" lang="en-US" altLang="ko-KR" sz="1400" b="1">
              <a:solidFill>
                <a:srgbClr val="000000"/>
              </a:solidFill>
              <a:cs typeface="Arial" pitchFamily="34" charset="0"/>
            </a:endParaRPr>
          </a:p>
          <a:p>
            <a:pPr latinLnBrk="0"/>
            <a:r>
              <a:rPr kumimoji="0" lang="ko-KR" altLang="en-US" sz="1400" b="1">
                <a:solidFill>
                  <a:srgbClr val="000000"/>
                </a:solidFill>
                <a:cs typeface="Arial" pitchFamily="34" charset="0"/>
              </a:rPr>
              <a:t>정기적인 사례 공고</a:t>
            </a:r>
            <a:endParaRPr kumimoji="0" lang="en-US" altLang="ko-KR" sz="1400" b="1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gray">
          <a:xfrm>
            <a:off x="508768" y="2093937"/>
            <a:ext cx="2543175" cy="1600200"/>
          </a:xfrm>
          <a:prstGeom prst="roundRect">
            <a:avLst>
              <a:gd name="adj" fmla="val 12699"/>
            </a:avLst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9pPr>
          </a:lstStyle>
          <a:p>
            <a:pPr eaLnBrk="1" latinLnBrk="0" hangingPunct="1"/>
            <a:endParaRPr kumimoji="0" lang="ko-KR" altLang="en-US"/>
          </a:p>
        </p:txBody>
      </p:sp>
      <p:sp>
        <p:nvSpPr>
          <p:cNvPr id="18" name="AutoShape 9"/>
          <p:cNvSpPr>
            <a:spLocks noChangeArrowheads="1"/>
          </p:cNvSpPr>
          <p:nvPr/>
        </p:nvSpPr>
        <p:spPr bwMode="gray">
          <a:xfrm>
            <a:off x="562743" y="2527325"/>
            <a:ext cx="2408238" cy="11144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9pPr>
          </a:lstStyle>
          <a:p>
            <a:pPr eaLnBrk="1" latinLnBrk="0" hangingPunct="1"/>
            <a:endParaRPr kumimoji="0" lang="ko-KR" altLang="en-US"/>
          </a:p>
        </p:txBody>
      </p:sp>
      <p:sp>
        <p:nvSpPr>
          <p:cNvPr id="19" name="Text Box 18"/>
          <p:cNvSpPr txBox="1">
            <a:spLocks noChangeArrowheads="1"/>
          </p:cNvSpPr>
          <p:nvPr/>
        </p:nvSpPr>
        <p:spPr bwMode="white">
          <a:xfrm>
            <a:off x="837381" y="2093937"/>
            <a:ext cx="19446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</a:pPr>
            <a:r>
              <a:rPr kumimoji="0" lang="ko-KR" altLang="en-US" sz="2000" b="1">
                <a:solidFill>
                  <a:srgbClr val="FFFFFF"/>
                </a:solidFill>
                <a:cs typeface="Arial" pitchFamily="34" charset="0"/>
              </a:rPr>
              <a:t>제 품</a:t>
            </a:r>
            <a:r>
              <a:rPr kumimoji="0" lang="en-US" altLang="ko-KR" sz="2000" b="1">
                <a:solidFill>
                  <a:srgbClr val="FFFFFF"/>
                </a:solidFill>
                <a:cs typeface="Arial" pitchFamily="34" charset="0"/>
              </a:rPr>
              <a:t>(Product)</a:t>
            </a:r>
          </a:p>
        </p:txBody>
      </p:sp>
      <p:sp>
        <p:nvSpPr>
          <p:cNvPr id="20" name="Text Box 9"/>
          <p:cNvSpPr txBox="1">
            <a:spLocks noChangeArrowheads="1"/>
          </p:cNvSpPr>
          <p:nvPr/>
        </p:nvSpPr>
        <p:spPr bwMode="gray">
          <a:xfrm>
            <a:off x="604018" y="2616225"/>
            <a:ext cx="2316163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9pPr>
          </a:lstStyle>
          <a:p>
            <a:pPr latinLnBrk="0"/>
            <a:r>
              <a:rPr kumimoji="0" lang="ko-KR" altLang="en-US" sz="1400" b="1">
                <a:solidFill>
                  <a:srgbClr val="000000"/>
                </a:solidFill>
                <a:cs typeface="Arial" pitchFamily="34" charset="0"/>
              </a:rPr>
              <a:t>기본 기능에 충실 </a:t>
            </a:r>
            <a:endParaRPr kumimoji="0" lang="en-US" altLang="ko-KR" sz="1400" b="1">
              <a:solidFill>
                <a:srgbClr val="000000"/>
              </a:solidFill>
              <a:cs typeface="Arial" pitchFamily="34" charset="0"/>
            </a:endParaRPr>
          </a:p>
          <a:p>
            <a:pPr latinLnBrk="0"/>
            <a:r>
              <a:rPr kumimoji="0" lang="ko-KR" altLang="en-US" sz="1400" b="1">
                <a:solidFill>
                  <a:srgbClr val="000000"/>
                </a:solidFill>
                <a:cs typeface="Arial" pitchFamily="34" charset="0"/>
              </a:rPr>
              <a:t>스마트한 제품 개발</a:t>
            </a:r>
            <a:endParaRPr kumimoji="0" lang="en-US" altLang="ko-KR" sz="1400" b="1">
              <a:solidFill>
                <a:srgbClr val="000000"/>
              </a:solidFill>
              <a:cs typeface="Arial" pitchFamily="34" charset="0"/>
            </a:endParaRPr>
          </a:p>
          <a:p>
            <a:pPr latinLnBrk="0"/>
            <a:r>
              <a:rPr kumimoji="0" lang="ko-KR" altLang="en-US" sz="1400" b="1">
                <a:solidFill>
                  <a:srgbClr val="000000"/>
                </a:solidFill>
                <a:cs typeface="Arial" pitchFamily="34" charset="0"/>
              </a:rPr>
              <a:t>편리한 부가기능 추가</a:t>
            </a:r>
            <a:endParaRPr kumimoji="0" lang="en-US" altLang="ko-KR" sz="1400" b="1">
              <a:solidFill>
                <a:srgbClr val="000000"/>
              </a:solidFill>
              <a:cs typeface="Arial" pitchFamily="34" charset="0"/>
            </a:endParaRPr>
          </a:p>
          <a:p>
            <a:pPr latinLnBrk="0"/>
            <a:r>
              <a:rPr kumimoji="0" lang="ko-KR" altLang="en-US" sz="1400" b="1">
                <a:solidFill>
                  <a:srgbClr val="000000"/>
                </a:solidFill>
                <a:cs typeface="Arial" pitchFamily="34" charset="0"/>
              </a:rPr>
              <a:t>새로운 관리 시스템</a:t>
            </a:r>
            <a:endParaRPr kumimoji="0" lang="en-US" altLang="ko-KR" sz="1400" b="1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1" name="AutoShape 12"/>
          <p:cNvSpPr>
            <a:spLocks noChangeArrowheads="1"/>
          </p:cNvSpPr>
          <p:nvPr/>
        </p:nvSpPr>
        <p:spPr bwMode="gray">
          <a:xfrm>
            <a:off x="6118993" y="4456137"/>
            <a:ext cx="2543175" cy="1600200"/>
          </a:xfrm>
          <a:prstGeom prst="roundRect">
            <a:avLst>
              <a:gd name="adj" fmla="val 12699"/>
            </a:avLst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9pPr>
          </a:lstStyle>
          <a:p>
            <a:pPr eaLnBrk="1" latinLnBrk="0" hangingPunct="1"/>
            <a:endParaRPr kumimoji="0" lang="ko-KR" altLang="en-US"/>
          </a:p>
        </p:txBody>
      </p:sp>
      <p:sp>
        <p:nvSpPr>
          <p:cNvPr id="22" name="AutoShape 13"/>
          <p:cNvSpPr>
            <a:spLocks noChangeArrowheads="1"/>
          </p:cNvSpPr>
          <p:nvPr/>
        </p:nvSpPr>
        <p:spPr bwMode="gray">
          <a:xfrm>
            <a:off x="6172968" y="4884762"/>
            <a:ext cx="2408238" cy="11144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9pPr>
          </a:lstStyle>
          <a:p>
            <a:pPr eaLnBrk="1" latinLnBrk="0" hangingPunct="1"/>
            <a:endParaRPr kumimoji="0" lang="ko-KR" altLang="en-US"/>
          </a:p>
        </p:txBody>
      </p:sp>
      <p:sp>
        <p:nvSpPr>
          <p:cNvPr id="23" name="Text Box 18"/>
          <p:cNvSpPr txBox="1">
            <a:spLocks noChangeArrowheads="1"/>
          </p:cNvSpPr>
          <p:nvPr/>
        </p:nvSpPr>
        <p:spPr bwMode="white">
          <a:xfrm>
            <a:off x="6574606" y="4479950"/>
            <a:ext cx="165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</a:pPr>
            <a:r>
              <a:rPr kumimoji="0" lang="ko-KR" altLang="en-US" sz="2000" b="1">
                <a:solidFill>
                  <a:srgbClr val="FFFFFF"/>
                </a:solidFill>
                <a:cs typeface="Arial" pitchFamily="34" charset="0"/>
              </a:rPr>
              <a:t>유 통</a:t>
            </a:r>
            <a:r>
              <a:rPr kumimoji="0" lang="en-US" altLang="ko-KR" sz="2000" b="1">
                <a:solidFill>
                  <a:srgbClr val="FFFFFF"/>
                </a:solidFill>
                <a:cs typeface="Arial" pitchFamily="34" charset="0"/>
              </a:rPr>
              <a:t>(Place)</a:t>
            </a:r>
          </a:p>
        </p:txBody>
      </p:sp>
      <p:sp>
        <p:nvSpPr>
          <p:cNvPr id="24" name="AutoShape 16"/>
          <p:cNvSpPr>
            <a:spLocks noChangeArrowheads="1"/>
          </p:cNvSpPr>
          <p:nvPr/>
        </p:nvSpPr>
        <p:spPr bwMode="gray">
          <a:xfrm>
            <a:off x="6118993" y="2093937"/>
            <a:ext cx="2543175" cy="1600200"/>
          </a:xfrm>
          <a:prstGeom prst="roundRect">
            <a:avLst>
              <a:gd name="adj" fmla="val 12699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9pPr>
          </a:lstStyle>
          <a:p>
            <a:pPr eaLnBrk="1" latinLnBrk="0" hangingPunct="1"/>
            <a:endParaRPr kumimoji="0" lang="ko-KR" altLang="en-US"/>
          </a:p>
        </p:txBody>
      </p:sp>
      <p:sp>
        <p:nvSpPr>
          <p:cNvPr id="25" name="AutoShape 17"/>
          <p:cNvSpPr>
            <a:spLocks noChangeArrowheads="1"/>
          </p:cNvSpPr>
          <p:nvPr/>
        </p:nvSpPr>
        <p:spPr bwMode="gray">
          <a:xfrm>
            <a:off x="6172968" y="2522562"/>
            <a:ext cx="2408238" cy="11144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9pPr>
          </a:lstStyle>
          <a:p>
            <a:pPr eaLnBrk="1" latinLnBrk="0" hangingPunct="1"/>
            <a:endParaRPr kumimoji="0" lang="ko-KR" altLang="en-US"/>
          </a:p>
        </p:txBody>
      </p:sp>
      <p:sp>
        <p:nvSpPr>
          <p:cNvPr id="26" name="Text Box 18"/>
          <p:cNvSpPr txBox="1">
            <a:spLocks noChangeArrowheads="1"/>
          </p:cNvSpPr>
          <p:nvPr/>
        </p:nvSpPr>
        <p:spPr bwMode="white">
          <a:xfrm>
            <a:off x="6574606" y="2117750"/>
            <a:ext cx="165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</a:pPr>
            <a:r>
              <a:rPr kumimoji="0" lang="ko-KR" altLang="en-US" sz="2000" b="1">
                <a:solidFill>
                  <a:srgbClr val="FFFFFF"/>
                </a:solidFill>
                <a:cs typeface="Arial" pitchFamily="34" charset="0"/>
              </a:rPr>
              <a:t>가 격</a:t>
            </a:r>
            <a:r>
              <a:rPr kumimoji="0" lang="en-US" altLang="ko-KR" sz="2000" b="1">
                <a:solidFill>
                  <a:srgbClr val="FFFFFF"/>
                </a:solidFill>
                <a:cs typeface="Arial" pitchFamily="34" charset="0"/>
              </a:rPr>
              <a:t>(Price)</a:t>
            </a:r>
          </a:p>
        </p:txBody>
      </p:sp>
      <p:sp>
        <p:nvSpPr>
          <p:cNvPr id="27" name="Text Box 9"/>
          <p:cNvSpPr txBox="1">
            <a:spLocks noChangeArrowheads="1"/>
          </p:cNvSpPr>
          <p:nvPr/>
        </p:nvSpPr>
        <p:spPr bwMode="gray">
          <a:xfrm>
            <a:off x="6214243" y="2600350"/>
            <a:ext cx="2316163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9pPr>
          </a:lstStyle>
          <a:p>
            <a:pPr latinLnBrk="0"/>
            <a:r>
              <a:rPr kumimoji="0" lang="ko-KR" altLang="en-US" sz="1400" b="1">
                <a:solidFill>
                  <a:srgbClr val="000000"/>
                </a:solidFill>
                <a:cs typeface="Arial" pitchFamily="34" charset="0"/>
              </a:rPr>
              <a:t>합리적인 가격 정책</a:t>
            </a:r>
            <a:endParaRPr kumimoji="0" lang="en-US" altLang="ko-KR" sz="1400" b="1">
              <a:solidFill>
                <a:srgbClr val="000000"/>
              </a:solidFill>
              <a:cs typeface="Arial" pitchFamily="34" charset="0"/>
            </a:endParaRPr>
          </a:p>
          <a:p>
            <a:pPr latinLnBrk="0"/>
            <a:r>
              <a:rPr kumimoji="0" lang="en-US" altLang="ko-KR" sz="1400" b="1">
                <a:solidFill>
                  <a:srgbClr val="000000"/>
                </a:solidFill>
                <a:cs typeface="Arial" pitchFamily="34" charset="0"/>
              </a:rPr>
              <a:t>(</a:t>
            </a:r>
            <a:r>
              <a:rPr kumimoji="0" lang="ko-KR" altLang="en-US" sz="1400" b="1">
                <a:solidFill>
                  <a:srgbClr val="000000"/>
                </a:solidFill>
                <a:cs typeface="Arial" pitchFamily="34" charset="0"/>
              </a:rPr>
              <a:t>사용자의 다변화를 통한 </a:t>
            </a:r>
            <a:endParaRPr kumimoji="0" lang="en-US" altLang="ko-KR" sz="1400" b="1">
              <a:solidFill>
                <a:srgbClr val="000000"/>
              </a:solidFill>
              <a:cs typeface="Arial" pitchFamily="34" charset="0"/>
            </a:endParaRPr>
          </a:p>
          <a:p>
            <a:pPr latinLnBrk="0"/>
            <a:r>
              <a:rPr kumimoji="0" lang="en-US" altLang="ko-KR" sz="1400" b="1">
                <a:solidFill>
                  <a:srgbClr val="000000"/>
                </a:solidFill>
                <a:cs typeface="Arial" pitchFamily="34" charset="0"/>
              </a:rPr>
              <a:t>   </a:t>
            </a:r>
            <a:r>
              <a:rPr kumimoji="0" lang="ko-KR" altLang="en-US" sz="1400" b="1">
                <a:solidFill>
                  <a:srgbClr val="000000"/>
                </a:solidFill>
                <a:cs typeface="Arial" pitchFamily="34" charset="0"/>
              </a:rPr>
              <a:t>가격의 저렴화</a:t>
            </a:r>
            <a:r>
              <a:rPr kumimoji="0" lang="en-US" altLang="ko-KR" sz="1400" b="1">
                <a:solidFill>
                  <a:srgbClr val="000000"/>
                </a:solidFill>
                <a:cs typeface="Arial" pitchFamily="34" charset="0"/>
              </a:rPr>
              <a:t>)</a:t>
            </a:r>
          </a:p>
          <a:p>
            <a:pPr latinLnBrk="0"/>
            <a:r>
              <a:rPr kumimoji="0" lang="ko-KR" altLang="en-US" sz="1400" b="1">
                <a:solidFill>
                  <a:srgbClr val="000000"/>
                </a:solidFill>
                <a:cs typeface="Arial" pitchFamily="34" charset="0"/>
              </a:rPr>
              <a:t>대량화를 통한 원가 절감</a:t>
            </a:r>
            <a:endParaRPr kumimoji="0" lang="en-US" altLang="ko-KR" sz="1400" b="1">
              <a:solidFill>
                <a:srgbClr val="000000"/>
              </a:solidFill>
              <a:cs typeface="Arial" pitchFamily="34" charset="0"/>
            </a:endParaRPr>
          </a:p>
        </p:txBody>
      </p:sp>
      <p:grpSp>
        <p:nvGrpSpPr>
          <p:cNvPr id="28" name="Group 20"/>
          <p:cNvGrpSpPr>
            <a:grpSpLocks/>
          </p:cNvGrpSpPr>
          <p:nvPr/>
        </p:nvGrpSpPr>
        <p:grpSpPr bwMode="auto">
          <a:xfrm>
            <a:off x="3147193" y="2703537"/>
            <a:ext cx="2819400" cy="2803525"/>
            <a:chOff x="1968" y="1488"/>
            <a:chExt cx="1776" cy="1766"/>
          </a:xfrm>
        </p:grpSpPr>
        <p:sp>
          <p:nvSpPr>
            <p:cNvPr id="29" name="AutoShape 21"/>
            <p:cNvSpPr>
              <a:spLocks noChangeArrowheads="1"/>
            </p:cNvSpPr>
            <p:nvPr/>
          </p:nvSpPr>
          <p:spPr bwMode="gray">
            <a:xfrm rot="6774404">
              <a:off x="2004" y="1578"/>
              <a:ext cx="1688" cy="1664"/>
            </a:xfrm>
            <a:custGeom>
              <a:avLst/>
              <a:gdLst>
                <a:gd name="G0" fmla="+- -1509893 0 0"/>
                <a:gd name="G1" fmla="+- -5955455 0 0"/>
                <a:gd name="G2" fmla="+- -1509893 0 -5955455"/>
                <a:gd name="G3" fmla="+- 10800 0 0"/>
                <a:gd name="G4" fmla="+- 0 0 -1509893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7926 0 0"/>
                <a:gd name="G9" fmla="+- 0 0 -5955455"/>
                <a:gd name="G10" fmla="+- 7926 0 2700"/>
                <a:gd name="G11" fmla="cos G10 -1509893"/>
                <a:gd name="G12" fmla="sin G10 -1509893"/>
                <a:gd name="G13" fmla="cos 13500 -1509893"/>
                <a:gd name="G14" fmla="sin 13500 -1509893"/>
                <a:gd name="G15" fmla="+- G11 10800 0"/>
                <a:gd name="G16" fmla="+- G12 10800 0"/>
                <a:gd name="G17" fmla="+- G13 10800 0"/>
                <a:gd name="G18" fmla="+- G14 10800 0"/>
                <a:gd name="G19" fmla="*/ 7926 1 2"/>
                <a:gd name="G20" fmla="+- G19 5400 0"/>
                <a:gd name="G21" fmla="cos G20 -1509893"/>
                <a:gd name="G22" fmla="sin G20 -1509893"/>
                <a:gd name="G23" fmla="+- G21 10800 0"/>
                <a:gd name="G24" fmla="+- G12 G23 G22"/>
                <a:gd name="G25" fmla="+- G22 G23 G11"/>
                <a:gd name="G26" fmla="cos 10800 -1509893"/>
                <a:gd name="G27" fmla="sin 10800 -1509893"/>
                <a:gd name="G28" fmla="cos 7926 -1509893"/>
                <a:gd name="G29" fmla="sin 7926 -1509893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5955455"/>
                <a:gd name="G36" fmla="sin G34 -5955455"/>
                <a:gd name="G37" fmla="+/ -5955455 -1509893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7926 G39"/>
                <a:gd name="G43" fmla="sin 7926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6689 w 21600"/>
                <a:gd name="T5" fmla="*/ 1746 h 21600"/>
                <a:gd name="T6" fmla="*/ 10657 w 21600"/>
                <a:gd name="T7" fmla="*/ 1438 h 21600"/>
                <a:gd name="T8" fmla="*/ 15121 w 21600"/>
                <a:gd name="T9" fmla="*/ 4156 h 21600"/>
                <a:gd name="T10" fmla="*/ 23223 w 21600"/>
                <a:gd name="T11" fmla="*/ 5516 h 21600"/>
                <a:gd name="T12" fmla="*/ 21035 w 21600"/>
                <a:gd name="T13" fmla="*/ 10942 h 21600"/>
                <a:gd name="T14" fmla="*/ 15609 w 21600"/>
                <a:gd name="T15" fmla="*/ 8754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8093" y="7698"/>
                  </a:moveTo>
                  <a:cubicBezTo>
                    <a:pt x="16849" y="4772"/>
                    <a:pt x="13978" y="2874"/>
                    <a:pt x="10800" y="2874"/>
                  </a:cubicBezTo>
                  <a:cubicBezTo>
                    <a:pt x="10759" y="2873"/>
                    <a:pt x="10719" y="2874"/>
                    <a:pt x="10679" y="2874"/>
                  </a:cubicBezTo>
                  <a:lnTo>
                    <a:pt x="10635" y="1"/>
                  </a:lnTo>
                  <a:cubicBezTo>
                    <a:pt x="10690" y="0"/>
                    <a:pt x="10745" y="-1"/>
                    <a:pt x="10800" y="0"/>
                  </a:cubicBezTo>
                  <a:cubicBezTo>
                    <a:pt x="15131" y="0"/>
                    <a:pt x="19043" y="2587"/>
                    <a:pt x="20738" y="6573"/>
                  </a:cubicBezTo>
                  <a:lnTo>
                    <a:pt x="23223" y="5516"/>
                  </a:lnTo>
                  <a:lnTo>
                    <a:pt x="21035" y="10942"/>
                  </a:lnTo>
                  <a:lnTo>
                    <a:pt x="15609" y="8754"/>
                  </a:lnTo>
                  <a:lnTo>
                    <a:pt x="18093" y="7698"/>
                  </a:lnTo>
                  <a:close/>
                </a:path>
              </a:pathLst>
            </a:custGeom>
            <a:gradFill rotWithShape="1">
              <a:gsLst>
                <a:gs pos="0">
                  <a:schemeClr val="hlink">
                    <a:gamma/>
                    <a:shade val="0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76200" prstMaterial="legacyMatte">
              <a:bevelT w="13500" h="13500" prst="angle"/>
              <a:bevelB w="13500" h="13500" prst="coolSlant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pPr latinLnBrk="0">
                <a:defRPr/>
              </a:pPr>
              <a:endParaRPr kumimoji="0" lang="ko-KR" altLang="en-US">
                <a:latin typeface="Arial" charset="0"/>
                <a:ea typeface="+mn-ea"/>
              </a:endParaRPr>
            </a:p>
          </p:txBody>
        </p:sp>
        <p:sp>
          <p:nvSpPr>
            <p:cNvPr id="30" name="AutoShape 22"/>
            <p:cNvSpPr>
              <a:spLocks noChangeArrowheads="1"/>
            </p:cNvSpPr>
            <p:nvPr/>
          </p:nvSpPr>
          <p:spPr bwMode="gray">
            <a:xfrm rot="12174404">
              <a:off x="1968" y="1567"/>
              <a:ext cx="1688" cy="1664"/>
            </a:xfrm>
            <a:custGeom>
              <a:avLst/>
              <a:gdLst>
                <a:gd name="G0" fmla="+- -1509893 0 0"/>
                <a:gd name="G1" fmla="+- -5955455 0 0"/>
                <a:gd name="G2" fmla="+- -1509893 0 -5955455"/>
                <a:gd name="G3" fmla="+- 10800 0 0"/>
                <a:gd name="G4" fmla="+- 0 0 -1509893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7926 0 0"/>
                <a:gd name="G9" fmla="+- 0 0 -5955455"/>
                <a:gd name="G10" fmla="+- 7926 0 2700"/>
                <a:gd name="G11" fmla="cos G10 -1509893"/>
                <a:gd name="G12" fmla="sin G10 -1509893"/>
                <a:gd name="G13" fmla="cos 13500 -1509893"/>
                <a:gd name="G14" fmla="sin 13500 -1509893"/>
                <a:gd name="G15" fmla="+- G11 10800 0"/>
                <a:gd name="G16" fmla="+- G12 10800 0"/>
                <a:gd name="G17" fmla="+- G13 10800 0"/>
                <a:gd name="G18" fmla="+- G14 10800 0"/>
                <a:gd name="G19" fmla="*/ 7926 1 2"/>
                <a:gd name="G20" fmla="+- G19 5400 0"/>
                <a:gd name="G21" fmla="cos G20 -1509893"/>
                <a:gd name="G22" fmla="sin G20 -1509893"/>
                <a:gd name="G23" fmla="+- G21 10800 0"/>
                <a:gd name="G24" fmla="+- G12 G23 G22"/>
                <a:gd name="G25" fmla="+- G22 G23 G11"/>
                <a:gd name="G26" fmla="cos 10800 -1509893"/>
                <a:gd name="G27" fmla="sin 10800 -1509893"/>
                <a:gd name="G28" fmla="cos 7926 -1509893"/>
                <a:gd name="G29" fmla="sin 7926 -1509893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5955455"/>
                <a:gd name="G36" fmla="sin G34 -5955455"/>
                <a:gd name="G37" fmla="+/ -5955455 -1509893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7926 G39"/>
                <a:gd name="G43" fmla="sin 7926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6689 w 21600"/>
                <a:gd name="T5" fmla="*/ 1746 h 21600"/>
                <a:gd name="T6" fmla="*/ 10657 w 21600"/>
                <a:gd name="T7" fmla="*/ 1438 h 21600"/>
                <a:gd name="T8" fmla="*/ 15121 w 21600"/>
                <a:gd name="T9" fmla="*/ 4156 h 21600"/>
                <a:gd name="T10" fmla="*/ 23223 w 21600"/>
                <a:gd name="T11" fmla="*/ 5516 h 21600"/>
                <a:gd name="T12" fmla="*/ 21035 w 21600"/>
                <a:gd name="T13" fmla="*/ 10942 h 21600"/>
                <a:gd name="T14" fmla="*/ 15609 w 21600"/>
                <a:gd name="T15" fmla="*/ 8754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8093" y="7698"/>
                  </a:moveTo>
                  <a:cubicBezTo>
                    <a:pt x="16849" y="4772"/>
                    <a:pt x="13978" y="2874"/>
                    <a:pt x="10800" y="2874"/>
                  </a:cubicBezTo>
                  <a:cubicBezTo>
                    <a:pt x="10759" y="2873"/>
                    <a:pt x="10719" y="2874"/>
                    <a:pt x="10679" y="2874"/>
                  </a:cubicBezTo>
                  <a:lnTo>
                    <a:pt x="10635" y="1"/>
                  </a:lnTo>
                  <a:cubicBezTo>
                    <a:pt x="10690" y="0"/>
                    <a:pt x="10745" y="-1"/>
                    <a:pt x="10800" y="0"/>
                  </a:cubicBezTo>
                  <a:cubicBezTo>
                    <a:pt x="15131" y="0"/>
                    <a:pt x="19043" y="2587"/>
                    <a:pt x="20738" y="6573"/>
                  </a:cubicBezTo>
                  <a:lnTo>
                    <a:pt x="23223" y="5516"/>
                  </a:lnTo>
                  <a:lnTo>
                    <a:pt x="21035" y="10942"/>
                  </a:lnTo>
                  <a:lnTo>
                    <a:pt x="15609" y="8754"/>
                  </a:lnTo>
                  <a:lnTo>
                    <a:pt x="18093" y="7698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>
                    <a:gamma/>
                    <a:shade val="0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76200" prstMaterial="legacyMatte">
              <a:bevelT w="13500" h="13500" prst="angle"/>
              <a:bevelB w="13500" h="13500" prst="coolSlant"/>
              <a:extrusionClr>
                <a:schemeClr val="accent1"/>
              </a:extrusionClr>
            </a:sp3d>
          </p:spPr>
          <p:txBody>
            <a:bodyPr wrap="none" anchor="ctr">
              <a:flatTx/>
            </a:bodyPr>
            <a:lstStyle/>
            <a:p>
              <a:pPr latinLnBrk="0">
                <a:defRPr/>
              </a:pPr>
              <a:endParaRPr kumimoji="0" lang="ko-KR" altLang="en-US">
                <a:latin typeface="Arial" charset="0"/>
                <a:ea typeface="+mn-ea"/>
              </a:endParaRPr>
            </a:p>
          </p:txBody>
        </p:sp>
        <p:sp>
          <p:nvSpPr>
            <p:cNvPr id="31" name="AutoShape 23"/>
            <p:cNvSpPr>
              <a:spLocks noChangeArrowheads="1"/>
            </p:cNvSpPr>
            <p:nvPr/>
          </p:nvSpPr>
          <p:spPr bwMode="gray">
            <a:xfrm rot="17574404">
              <a:off x="2029" y="1500"/>
              <a:ext cx="1688" cy="1664"/>
            </a:xfrm>
            <a:custGeom>
              <a:avLst/>
              <a:gdLst>
                <a:gd name="G0" fmla="+- -1509893 0 0"/>
                <a:gd name="G1" fmla="+- -5955455 0 0"/>
                <a:gd name="G2" fmla="+- -1509893 0 -5955455"/>
                <a:gd name="G3" fmla="+- 10800 0 0"/>
                <a:gd name="G4" fmla="+- 0 0 -1509893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7926 0 0"/>
                <a:gd name="G9" fmla="+- 0 0 -5955455"/>
                <a:gd name="G10" fmla="+- 7926 0 2700"/>
                <a:gd name="G11" fmla="cos G10 -1509893"/>
                <a:gd name="G12" fmla="sin G10 -1509893"/>
                <a:gd name="G13" fmla="cos 13500 -1509893"/>
                <a:gd name="G14" fmla="sin 13500 -1509893"/>
                <a:gd name="G15" fmla="+- G11 10800 0"/>
                <a:gd name="G16" fmla="+- G12 10800 0"/>
                <a:gd name="G17" fmla="+- G13 10800 0"/>
                <a:gd name="G18" fmla="+- G14 10800 0"/>
                <a:gd name="G19" fmla="*/ 7926 1 2"/>
                <a:gd name="G20" fmla="+- G19 5400 0"/>
                <a:gd name="G21" fmla="cos G20 -1509893"/>
                <a:gd name="G22" fmla="sin G20 -1509893"/>
                <a:gd name="G23" fmla="+- G21 10800 0"/>
                <a:gd name="G24" fmla="+- G12 G23 G22"/>
                <a:gd name="G25" fmla="+- G22 G23 G11"/>
                <a:gd name="G26" fmla="cos 10800 -1509893"/>
                <a:gd name="G27" fmla="sin 10800 -1509893"/>
                <a:gd name="G28" fmla="cos 7926 -1509893"/>
                <a:gd name="G29" fmla="sin 7926 -1509893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5955455"/>
                <a:gd name="G36" fmla="sin G34 -5955455"/>
                <a:gd name="G37" fmla="+/ -5955455 -1509893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7926 G39"/>
                <a:gd name="G43" fmla="sin 7926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6689 w 21600"/>
                <a:gd name="T5" fmla="*/ 1746 h 21600"/>
                <a:gd name="T6" fmla="*/ 10657 w 21600"/>
                <a:gd name="T7" fmla="*/ 1438 h 21600"/>
                <a:gd name="T8" fmla="*/ 15121 w 21600"/>
                <a:gd name="T9" fmla="*/ 4156 h 21600"/>
                <a:gd name="T10" fmla="*/ 23223 w 21600"/>
                <a:gd name="T11" fmla="*/ 5516 h 21600"/>
                <a:gd name="T12" fmla="*/ 21035 w 21600"/>
                <a:gd name="T13" fmla="*/ 10942 h 21600"/>
                <a:gd name="T14" fmla="*/ 15609 w 21600"/>
                <a:gd name="T15" fmla="*/ 8754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8093" y="7698"/>
                  </a:moveTo>
                  <a:cubicBezTo>
                    <a:pt x="16849" y="4772"/>
                    <a:pt x="13978" y="2874"/>
                    <a:pt x="10800" y="2874"/>
                  </a:cubicBezTo>
                  <a:cubicBezTo>
                    <a:pt x="10759" y="2873"/>
                    <a:pt x="10719" y="2874"/>
                    <a:pt x="10679" y="2874"/>
                  </a:cubicBezTo>
                  <a:lnTo>
                    <a:pt x="10635" y="1"/>
                  </a:lnTo>
                  <a:cubicBezTo>
                    <a:pt x="10690" y="0"/>
                    <a:pt x="10745" y="-1"/>
                    <a:pt x="10800" y="0"/>
                  </a:cubicBezTo>
                  <a:cubicBezTo>
                    <a:pt x="15131" y="0"/>
                    <a:pt x="19043" y="2587"/>
                    <a:pt x="20738" y="6573"/>
                  </a:cubicBezTo>
                  <a:lnTo>
                    <a:pt x="23223" y="5516"/>
                  </a:lnTo>
                  <a:lnTo>
                    <a:pt x="21035" y="10942"/>
                  </a:lnTo>
                  <a:lnTo>
                    <a:pt x="15609" y="8754"/>
                  </a:lnTo>
                  <a:lnTo>
                    <a:pt x="18093" y="7698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>
                    <a:gamma/>
                    <a:shade val="6275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76200" prstMaterial="legacyMatte">
              <a:bevelT w="13500" h="13500" prst="angle"/>
              <a:bevelB w="13500" h="13500" prst="coolSlant"/>
              <a:extrusionClr>
                <a:schemeClr val="folHlink"/>
              </a:extrusionClr>
            </a:sp3d>
          </p:spPr>
          <p:txBody>
            <a:bodyPr wrap="none" anchor="ctr">
              <a:flatTx/>
            </a:bodyPr>
            <a:lstStyle/>
            <a:p>
              <a:pPr latinLnBrk="0">
                <a:defRPr/>
              </a:pPr>
              <a:endParaRPr kumimoji="0" lang="ko-KR" altLang="en-US">
                <a:latin typeface="Arial" charset="0"/>
                <a:ea typeface="+mn-ea"/>
              </a:endParaRPr>
            </a:p>
          </p:txBody>
        </p:sp>
        <p:sp>
          <p:nvSpPr>
            <p:cNvPr id="32" name="AutoShape 24"/>
            <p:cNvSpPr>
              <a:spLocks noChangeArrowheads="1"/>
            </p:cNvSpPr>
            <p:nvPr/>
          </p:nvSpPr>
          <p:spPr bwMode="gray">
            <a:xfrm rot="22974404">
              <a:off x="2056" y="1536"/>
              <a:ext cx="1688" cy="1664"/>
            </a:xfrm>
            <a:custGeom>
              <a:avLst/>
              <a:gdLst>
                <a:gd name="G0" fmla="+- -1509893 0 0"/>
                <a:gd name="G1" fmla="+- -5955455 0 0"/>
                <a:gd name="G2" fmla="+- -1509893 0 -5955455"/>
                <a:gd name="G3" fmla="+- 10800 0 0"/>
                <a:gd name="G4" fmla="+- 0 0 -1509893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7926 0 0"/>
                <a:gd name="G9" fmla="+- 0 0 -5955455"/>
                <a:gd name="G10" fmla="+- 7926 0 2700"/>
                <a:gd name="G11" fmla="cos G10 -1509893"/>
                <a:gd name="G12" fmla="sin G10 -1509893"/>
                <a:gd name="G13" fmla="cos 13500 -1509893"/>
                <a:gd name="G14" fmla="sin 13500 -1509893"/>
                <a:gd name="G15" fmla="+- G11 10800 0"/>
                <a:gd name="G16" fmla="+- G12 10800 0"/>
                <a:gd name="G17" fmla="+- G13 10800 0"/>
                <a:gd name="G18" fmla="+- G14 10800 0"/>
                <a:gd name="G19" fmla="*/ 7926 1 2"/>
                <a:gd name="G20" fmla="+- G19 5400 0"/>
                <a:gd name="G21" fmla="cos G20 -1509893"/>
                <a:gd name="G22" fmla="sin G20 -1509893"/>
                <a:gd name="G23" fmla="+- G21 10800 0"/>
                <a:gd name="G24" fmla="+- G12 G23 G22"/>
                <a:gd name="G25" fmla="+- G22 G23 G11"/>
                <a:gd name="G26" fmla="cos 10800 -1509893"/>
                <a:gd name="G27" fmla="sin 10800 -1509893"/>
                <a:gd name="G28" fmla="cos 7926 -1509893"/>
                <a:gd name="G29" fmla="sin 7926 -1509893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5955455"/>
                <a:gd name="G36" fmla="sin G34 -5955455"/>
                <a:gd name="G37" fmla="+/ -5955455 -1509893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7926 G39"/>
                <a:gd name="G43" fmla="sin 7926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6689 w 21600"/>
                <a:gd name="T5" fmla="*/ 1746 h 21600"/>
                <a:gd name="T6" fmla="*/ 10657 w 21600"/>
                <a:gd name="T7" fmla="*/ 1438 h 21600"/>
                <a:gd name="T8" fmla="*/ 15121 w 21600"/>
                <a:gd name="T9" fmla="*/ 4156 h 21600"/>
                <a:gd name="T10" fmla="*/ 23223 w 21600"/>
                <a:gd name="T11" fmla="*/ 5516 h 21600"/>
                <a:gd name="T12" fmla="*/ 21035 w 21600"/>
                <a:gd name="T13" fmla="*/ 10942 h 21600"/>
                <a:gd name="T14" fmla="*/ 15609 w 21600"/>
                <a:gd name="T15" fmla="*/ 8754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8093" y="7698"/>
                  </a:moveTo>
                  <a:cubicBezTo>
                    <a:pt x="16849" y="4772"/>
                    <a:pt x="13978" y="2874"/>
                    <a:pt x="10800" y="2874"/>
                  </a:cubicBezTo>
                  <a:cubicBezTo>
                    <a:pt x="10759" y="2873"/>
                    <a:pt x="10719" y="2874"/>
                    <a:pt x="10679" y="2874"/>
                  </a:cubicBezTo>
                  <a:lnTo>
                    <a:pt x="10635" y="1"/>
                  </a:lnTo>
                  <a:cubicBezTo>
                    <a:pt x="10690" y="0"/>
                    <a:pt x="10745" y="-1"/>
                    <a:pt x="10800" y="0"/>
                  </a:cubicBezTo>
                  <a:cubicBezTo>
                    <a:pt x="15131" y="0"/>
                    <a:pt x="19043" y="2587"/>
                    <a:pt x="20738" y="6573"/>
                  </a:cubicBezTo>
                  <a:lnTo>
                    <a:pt x="23223" y="5516"/>
                  </a:lnTo>
                  <a:lnTo>
                    <a:pt x="21035" y="10942"/>
                  </a:lnTo>
                  <a:lnTo>
                    <a:pt x="15609" y="8754"/>
                  </a:lnTo>
                  <a:lnTo>
                    <a:pt x="18093" y="7698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>
                    <a:gamma/>
                    <a:shade val="0"/>
                    <a:invGamma/>
                  </a:schemeClr>
                </a:gs>
                <a:gs pos="100000">
                  <a:schemeClr val="accent2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76200" prstMaterial="legacyMatte">
              <a:bevelT w="13500" h="13500" prst="angle"/>
              <a:bevelB w="13500" h="13500" prst="coolSlant"/>
              <a:extrusionClr>
                <a:schemeClr val="accent2"/>
              </a:extrusionClr>
            </a:sp3d>
          </p:spPr>
          <p:txBody>
            <a:bodyPr wrap="none" anchor="ctr">
              <a:flatTx/>
            </a:bodyPr>
            <a:lstStyle/>
            <a:p>
              <a:pPr latinLnBrk="0">
                <a:defRPr/>
              </a:pPr>
              <a:endParaRPr kumimoji="0" lang="ko-KR" altLang="en-US">
                <a:latin typeface="Arial" charset="0"/>
                <a:ea typeface="+mn-ea"/>
              </a:endParaRPr>
            </a:p>
          </p:txBody>
        </p:sp>
      </p:grpSp>
      <p:sp>
        <p:nvSpPr>
          <p:cNvPr id="33" name="Text Box 9"/>
          <p:cNvSpPr txBox="1">
            <a:spLocks noChangeArrowheads="1"/>
          </p:cNvSpPr>
          <p:nvPr/>
        </p:nvSpPr>
        <p:spPr bwMode="gray">
          <a:xfrm>
            <a:off x="6123756" y="4853012"/>
            <a:ext cx="25527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itchFamily="34" charset="0"/>
                <a:ea typeface="나눔고딕 ExtraBold" pitchFamily="50" charset="-127"/>
              </a:defRPr>
            </a:lvl9pPr>
          </a:lstStyle>
          <a:p>
            <a:pPr latinLnBrk="0"/>
            <a:r>
              <a:rPr kumimoji="0" lang="ko-KR" altLang="en-US" sz="1400" b="1" dirty="0">
                <a:solidFill>
                  <a:srgbClr val="000000"/>
                </a:solidFill>
                <a:cs typeface="Arial" pitchFamily="34" charset="0"/>
              </a:rPr>
              <a:t>대리점 계약 체결</a:t>
            </a:r>
            <a:r>
              <a:rPr kumimoji="0" lang="en-US" altLang="ko-KR" sz="1400" b="1" dirty="0">
                <a:solidFill>
                  <a:srgbClr val="000000"/>
                </a:solidFill>
                <a:cs typeface="Arial" pitchFamily="34" charset="0"/>
              </a:rPr>
              <a:t>(</a:t>
            </a:r>
            <a:r>
              <a:rPr kumimoji="0" lang="ko-KR" altLang="en-US" sz="1400" b="1" dirty="0">
                <a:solidFill>
                  <a:srgbClr val="000000"/>
                </a:solidFill>
                <a:cs typeface="Arial" pitchFamily="34" charset="0"/>
              </a:rPr>
              <a:t>장치</a:t>
            </a:r>
            <a:r>
              <a:rPr kumimoji="0" lang="en-US" altLang="ko-KR" sz="1400" b="1" dirty="0">
                <a:solidFill>
                  <a:srgbClr val="000000"/>
                </a:solidFill>
                <a:cs typeface="Arial" pitchFamily="34" charset="0"/>
              </a:rPr>
              <a:t>)</a:t>
            </a:r>
          </a:p>
          <a:p>
            <a:pPr latinLnBrk="0"/>
            <a:r>
              <a:rPr kumimoji="0" lang="ko-KR" altLang="en-US" sz="1400" b="1" dirty="0">
                <a:solidFill>
                  <a:srgbClr val="000000"/>
                </a:solidFill>
                <a:cs typeface="Arial" pitchFamily="34" charset="0"/>
              </a:rPr>
              <a:t> 온</a:t>
            </a:r>
            <a:r>
              <a:rPr kumimoji="0" lang="en-US" altLang="ko-KR" sz="1400" b="1" dirty="0">
                <a:solidFill>
                  <a:srgbClr val="000000"/>
                </a:solidFill>
                <a:cs typeface="Arial" pitchFamily="34" charset="0"/>
              </a:rPr>
              <a:t>-</a:t>
            </a:r>
            <a:r>
              <a:rPr kumimoji="0" lang="ko-KR" altLang="en-US" sz="1400" b="1" dirty="0" err="1">
                <a:solidFill>
                  <a:srgbClr val="000000"/>
                </a:solidFill>
                <a:cs typeface="Arial" pitchFamily="34" charset="0"/>
              </a:rPr>
              <a:t>라인의한</a:t>
            </a:r>
            <a:r>
              <a:rPr kumimoji="0" lang="ko-KR" altLang="en-US" sz="1400" b="1" dirty="0">
                <a:solidFill>
                  <a:srgbClr val="000000"/>
                </a:solidFill>
                <a:cs typeface="Arial" pitchFamily="34" charset="0"/>
              </a:rPr>
              <a:t> 유통</a:t>
            </a:r>
            <a:r>
              <a:rPr kumimoji="0" lang="en-US" altLang="ko-KR" sz="1400" b="1" dirty="0">
                <a:solidFill>
                  <a:srgbClr val="000000"/>
                </a:solidFill>
                <a:cs typeface="Arial" pitchFamily="34" charset="0"/>
              </a:rPr>
              <a:t>(</a:t>
            </a:r>
            <a:r>
              <a:rPr kumimoji="0" lang="ko-KR" altLang="en-US" sz="1400" b="1" dirty="0" err="1" smtClean="0">
                <a:solidFill>
                  <a:srgbClr val="000000"/>
                </a:solidFill>
                <a:cs typeface="Arial" pitchFamily="34" charset="0"/>
              </a:rPr>
              <a:t>앱</a:t>
            </a:r>
            <a:r>
              <a:rPr kumimoji="0" lang="en-US" altLang="ko-KR" sz="1400" b="1" dirty="0" smtClean="0">
                <a:solidFill>
                  <a:srgbClr val="000000"/>
                </a:solidFill>
                <a:cs typeface="Arial" pitchFamily="34" charset="0"/>
              </a:rPr>
              <a:t>,</a:t>
            </a:r>
            <a:r>
              <a:rPr kumimoji="0" lang="ko-KR" altLang="en-US" sz="1400" b="1" dirty="0" smtClean="0">
                <a:solidFill>
                  <a:srgbClr val="000000"/>
                </a:solidFill>
                <a:cs typeface="Arial" pitchFamily="34" charset="0"/>
              </a:rPr>
              <a:t>장치</a:t>
            </a:r>
            <a:r>
              <a:rPr kumimoji="0" lang="en-US" altLang="ko-KR" sz="1400" b="1" dirty="0" smtClean="0">
                <a:solidFill>
                  <a:srgbClr val="000000"/>
                </a:solidFill>
                <a:cs typeface="Arial" pitchFamily="34" charset="0"/>
              </a:rPr>
              <a:t>)</a:t>
            </a:r>
            <a:endParaRPr kumimoji="0" lang="en-US" altLang="ko-KR" sz="1400" b="1" dirty="0">
              <a:solidFill>
                <a:srgbClr val="000000"/>
              </a:solidFill>
              <a:cs typeface="Arial" pitchFamily="34" charset="0"/>
            </a:endParaRPr>
          </a:p>
          <a:p>
            <a:pPr latinLnBrk="0"/>
            <a:r>
              <a:rPr kumimoji="0" lang="ko-KR" altLang="en-US" sz="1400" b="1" dirty="0">
                <a:solidFill>
                  <a:srgbClr val="000000"/>
                </a:solidFill>
                <a:cs typeface="Arial" pitchFamily="34" charset="0"/>
              </a:rPr>
              <a:t>정부기관 유통</a:t>
            </a:r>
            <a:r>
              <a:rPr kumimoji="0" lang="en-US" altLang="ko-KR" sz="1400" b="1" dirty="0">
                <a:solidFill>
                  <a:srgbClr val="000000"/>
                </a:solidFill>
                <a:cs typeface="Arial" pitchFamily="34" charset="0"/>
              </a:rPr>
              <a:t>(</a:t>
            </a:r>
            <a:r>
              <a:rPr kumimoji="0" lang="ko-KR" altLang="en-US" sz="1400" b="1" dirty="0">
                <a:solidFill>
                  <a:srgbClr val="000000"/>
                </a:solidFill>
                <a:cs typeface="Arial" pitchFamily="34" charset="0"/>
              </a:rPr>
              <a:t>시스템</a:t>
            </a:r>
            <a:r>
              <a:rPr kumimoji="0" lang="en-US" altLang="ko-KR" sz="1400" b="1" dirty="0">
                <a:solidFill>
                  <a:srgbClr val="000000"/>
                </a:solidFill>
                <a:cs typeface="Arial" pitchFamily="34" charset="0"/>
              </a:rPr>
              <a:t>)</a:t>
            </a:r>
          </a:p>
          <a:p>
            <a:pPr latinLnBrk="0"/>
            <a:r>
              <a:rPr kumimoji="0" lang="ko-KR" altLang="en-US" sz="1400" b="1" dirty="0">
                <a:solidFill>
                  <a:srgbClr val="000000"/>
                </a:solidFill>
                <a:cs typeface="Arial" pitchFamily="34" charset="0"/>
              </a:rPr>
              <a:t>국책사업 지원</a:t>
            </a:r>
            <a:endParaRPr kumimoji="0" lang="en-US" altLang="ko-KR" sz="1400" b="1" dirty="0">
              <a:solidFill>
                <a:srgbClr val="000000"/>
              </a:solidFill>
              <a:cs typeface="Arial" pitchFamily="34" charset="0"/>
            </a:endParaRPr>
          </a:p>
          <a:p>
            <a:pPr latinLnBrk="0"/>
            <a:r>
              <a:rPr kumimoji="0" lang="ko-KR" altLang="en-US" sz="1400" b="1" dirty="0">
                <a:solidFill>
                  <a:srgbClr val="000000"/>
                </a:solidFill>
                <a:cs typeface="Arial" pitchFamily="34" charset="0"/>
              </a:rPr>
              <a:t>해외 시장 개척</a:t>
            </a:r>
            <a:endParaRPr kumimoji="0" lang="en-US" altLang="ko-KR" sz="1400" b="1" dirty="0">
              <a:solidFill>
                <a:srgbClr val="000000"/>
              </a:solidFill>
              <a:cs typeface="Arial" pitchFamily="34" charset="0"/>
            </a:endParaRPr>
          </a:p>
          <a:p>
            <a:pPr latinLnBrk="0"/>
            <a:endParaRPr kumimoji="0" lang="en-US" altLang="ko-KR" sz="1400" b="1" dirty="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101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79437" y="188640"/>
            <a:ext cx="81304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 </a:t>
            </a:r>
            <a:endParaRPr lang="ko-KR" altLang="en-US" sz="105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87841" y="401675"/>
            <a:ext cx="1907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작성방법</a:t>
            </a:r>
            <a:endParaRPr lang="ko-KR" altLang="en-US" sz="16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572001" y="628753"/>
            <a:ext cx="4260278" cy="279967"/>
            <a:chOff x="3804920" y="546463"/>
            <a:chExt cx="3579949" cy="289560"/>
          </a:xfrm>
        </p:grpSpPr>
        <p:sp>
          <p:nvSpPr>
            <p:cNvPr id="7" name="양쪽 모서리가 둥근 사각형 6"/>
            <p:cNvSpPr/>
            <p:nvPr/>
          </p:nvSpPr>
          <p:spPr>
            <a:xfrm>
              <a:off x="6404429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>
              <a:off x="5537926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DDC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>
              <a:off x="4671423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88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0" name="양쪽 모서리가 둥근 사각형 9"/>
            <p:cNvSpPr/>
            <p:nvPr/>
          </p:nvSpPr>
          <p:spPr>
            <a:xfrm>
              <a:off x="3804920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353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5652120" y="620688"/>
            <a:ext cx="11667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02 </a:t>
            </a:r>
            <a:r>
              <a:rPr lang="ko-KR" altLang="en-US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구</a:t>
            </a:r>
            <a:r>
              <a:rPr lang="ko-KR" altLang="en-US" sz="11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성</a:t>
            </a:r>
            <a:endParaRPr lang="en-US" altLang="ko-KR" sz="1100" b="1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87" name="텍스트 개체 틀 39"/>
          <p:cNvSpPr txBox="1">
            <a:spLocks/>
          </p:cNvSpPr>
          <p:nvPr/>
        </p:nvSpPr>
        <p:spPr>
          <a:xfrm>
            <a:off x="611560" y="1074802"/>
            <a:ext cx="5688632" cy="55399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마케팅전</a:t>
            </a:r>
            <a:r>
              <a:rPr lang="ko-KR" altLang="en-US" dirty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략</a:t>
            </a: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 </a:t>
            </a:r>
            <a:r>
              <a:rPr lang="en-US" altLang="ko-KR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목표고객 </a:t>
            </a:r>
            <a:endParaRPr lang="ko-KR" altLang="en-US" dirty="0">
              <a:solidFill>
                <a:srgbClr val="1F497D">
                  <a:lumMod val="75000"/>
                </a:srgbClr>
              </a:solidFill>
              <a:latin typeface="HY동녘B" pitchFamily="18" charset="-127"/>
              <a:ea typeface="HY동녘B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233546"/>
              </p:ext>
            </p:extLst>
          </p:nvPr>
        </p:nvGraphicFramePr>
        <p:xfrm>
          <a:off x="395535" y="1772816"/>
          <a:ext cx="8436743" cy="4724296"/>
        </p:xfrm>
        <a:graphic>
          <a:graphicData uri="http://schemas.openxmlformats.org/drawingml/2006/table">
            <a:tbl>
              <a:tblPr/>
              <a:tblGrid>
                <a:gridCol w="1714792"/>
                <a:gridCol w="1051859"/>
                <a:gridCol w="5670092"/>
              </a:tblGrid>
              <a:tr h="5022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 </a:t>
                      </a:r>
                      <a:r>
                        <a:rPr kumimoji="0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목표 고객 및 판매처 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사업모델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착용 목적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56229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아동</a:t>
                      </a: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, </a:t>
                      </a:r>
                      <a:r>
                        <a:rPr kumimoji="0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여성 등의  일반인</a:t>
                      </a:r>
                      <a:endParaRPr kumimoji="0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(B2C)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아동 유괴 및 성폭력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, </a:t>
                      </a: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아동학대 등으로부터 착용자의 안전 및 보호적 목적인 착용자</a:t>
                      </a:r>
                      <a:endParaRPr kumimoji="0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2F2"/>
                    </a:solidFill>
                  </a:tcPr>
                </a:tc>
              </a:tr>
              <a:tr h="56229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중증환자</a:t>
                      </a: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, </a:t>
                      </a:r>
                      <a:r>
                        <a:rPr kumimoji="0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장애자</a:t>
                      </a: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  </a:t>
                      </a:r>
                      <a:r>
                        <a:rPr kumimoji="0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등의 환자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BC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(B2C)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BC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중증 환자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, </a:t>
                      </a: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거동이 불편한 장애자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, </a:t>
                      </a: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사고에 취약한 노인 등의 보호와 헬스적 목적인 착용자</a:t>
                      </a:r>
                      <a:endParaRPr kumimoji="0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BCEF"/>
                    </a:solidFill>
                  </a:tcPr>
                </a:tc>
              </a:tr>
              <a:tr h="56229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독거노인</a:t>
                      </a: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, </a:t>
                      </a:r>
                      <a:r>
                        <a:rPr kumimoji="0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치매 노인 등의 노약자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(B2C)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부양가족 없이 혼자 사시는 독거노인과 길을 잘 잃어버리는 치매 노인 등의 보호 및 이탈 방지의 목적인 착용자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2F2"/>
                    </a:solidFill>
                  </a:tcPr>
                </a:tc>
              </a:tr>
              <a:tr h="9158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농업</a:t>
                      </a: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, </a:t>
                      </a:r>
                      <a:r>
                        <a:rPr kumimoji="0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수산업 등의 종사자로 돌발적인 상황에 대처하고자 하는 자</a:t>
                      </a:r>
                      <a:endParaRPr kumimoji="0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BC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(B2C)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BC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농업에 종사하여 벌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, </a:t>
                      </a: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뱀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, </a:t>
                      </a: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추락 등의 돌발적인 상황에 대처하거나 수산업에 종사하여 익수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, </a:t>
                      </a: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위급상황 발생시에 대처를 위한 목적인 착용자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BCEF"/>
                    </a:solidFill>
                  </a:tcPr>
                </a:tc>
              </a:tr>
              <a:tr h="10121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공공 기관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(B2G)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치매환자 담당 전담 인력을 배치해야 하는 경찰서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, </a:t>
                      </a: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위급상황에 대처해야 하는 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119 </a:t>
                      </a: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소방서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, </a:t>
                      </a: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응급센터 독거노인 등을 관리해야 하는 보건복지부 및 사회복지사의 배치를 최소화 하여 전자적으로 각 착용자를 관리함으로 예산 감소 및 효율적으로 관리할 수 있는 장점이 있음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.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2F2"/>
                    </a:solidFill>
                  </a:tcPr>
                </a:tc>
              </a:tr>
              <a:tr h="56229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성범죄자 및 </a:t>
                      </a:r>
                      <a:endParaRPr kumimoji="0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강력사범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(B2G)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재범률이 높은 성범죄자 및 강력사범의 관리 및 예방</a:t>
                      </a:r>
                      <a:endParaRPr kumimoji="0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8101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79437" y="188640"/>
            <a:ext cx="81304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 </a:t>
            </a:r>
            <a:endParaRPr lang="ko-KR" altLang="en-US" sz="105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87841" y="401675"/>
            <a:ext cx="1907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작성방법</a:t>
            </a:r>
            <a:endParaRPr lang="ko-KR" altLang="en-US" sz="16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572001" y="628753"/>
            <a:ext cx="4260278" cy="279967"/>
            <a:chOff x="3804920" y="546463"/>
            <a:chExt cx="3579949" cy="289560"/>
          </a:xfrm>
        </p:grpSpPr>
        <p:sp>
          <p:nvSpPr>
            <p:cNvPr id="7" name="양쪽 모서리가 둥근 사각형 6"/>
            <p:cNvSpPr/>
            <p:nvPr/>
          </p:nvSpPr>
          <p:spPr>
            <a:xfrm>
              <a:off x="6404429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>
              <a:off x="5537926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DDC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>
              <a:off x="4671423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88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0" name="양쪽 모서리가 둥근 사각형 9"/>
            <p:cNvSpPr/>
            <p:nvPr/>
          </p:nvSpPr>
          <p:spPr>
            <a:xfrm>
              <a:off x="3804920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353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5652120" y="620688"/>
            <a:ext cx="11667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02 </a:t>
            </a:r>
            <a:r>
              <a:rPr lang="ko-KR" altLang="en-US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구</a:t>
            </a:r>
            <a:r>
              <a:rPr lang="ko-KR" altLang="en-US" sz="11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성</a:t>
            </a:r>
            <a:endParaRPr lang="en-US" altLang="ko-KR" sz="1100" b="1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87" name="텍스트 개체 틀 39"/>
          <p:cNvSpPr txBox="1">
            <a:spLocks/>
          </p:cNvSpPr>
          <p:nvPr/>
        </p:nvSpPr>
        <p:spPr>
          <a:xfrm>
            <a:off x="611560" y="1074802"/>
            <a:ext cx="5688632" cy="55399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사업운영계획</a:t>
            </a:r>
            <a:endParaRPr lang="ko-KR" altLang="en-US" dirty="0">
              <a:solidFill>
                <a:srgbClr val="1F497D">
                  <a:lumMod val="75000"/>
                </a:srgb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3568" y="1700808"/>
            <a:ext cx="278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1. </a:t>
            </a:r>
            <a:r>
              <a:rPr lang="ko-KR" altLang="en-US" b="1" dirty="0" smtClean="0"/>
              <a:t>단계별 사업 추진 계획</a:t>
            </a:r>
            <a:endParaRPr lang="ko-KR" altLang="en-US" b="1" dirty="0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559019"/>
              </p:ext>
            </p:extLst>
          </p:nvPr>
        </p:nvGraphicFramePr>
        <p:xfrm>
          <a:off x="1547664" y="2159547"/>
          <a:ext cx="6553200" cy="3141661"/>
        </p:xfrm>
        <a:graphic>
          <a:graphicData uri="http://schemas.openxmlformats.org/drawingml/2006/table">
            <a:tbl>
              <a:tblPr/>
              <a:tblGrid>
                <a:gridCol w="1072076"/>
                <a:gridCol w="3919625"/>
                <a:gridCol w="1561499"/>
              </a:tblGrid>
              <a:tr h="2797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단계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11" marB="179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6B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추진 내용</a:t>
                      </a:r>
                    </a:p>
                  </a:txBody>
                  <a:tcPr marL="64770" marR="64770" marT="17911" marB="179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6B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일정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11" marB="179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6B6B"/>
                    </a:solidFill>
                  </a:tcPr>
                </a:tc>
              </a:tr>
              <a:tr h="5236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단계</a:t>
                      </a:r>
                      <a:endParaRPr lang="ko-KR" altLang="en-US" sz="1000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11" marB="179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0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 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사업 추진 인력 구성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세부 사업 계획 및 사업 방향 재고</a:t>
                      </a:r>
                    </a:p>
                  </a:txBody>
                  <a:tcPr marL="64770" marR="64770" marT="17911" marB="179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2020</a:t>
                      </a:r>
                      <a:r>
                        <a:rPr lang="ko-KR" altLang="en-US" sz="1000" b="1" kern="0" spc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중</a:t>
                      </a:r>
                    </a:p>
                  </a:txBody>
                  <a:tcPr marL="64770" marR="64770" marT="17911" marB="179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75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단계</a:t>
                      </a:r>
                      <a:endParaRPr lang="ko-KR" altLang="en-US" sz="1000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11" marB="179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0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 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법인설립 및 사업 목표 확정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인력</a:t>
                      </a: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Pool 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구성 </a:t>
                      </a: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취약계층 디자이너 구인 및 프리랜서 인력 </a:t>
                      </a: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Pool 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구축</a:t>
                      </a:r>
                    </a:p>
                  </a:txBody>
                  <a:tcPr marL="64770" marR="64770" marT="17911" marB="179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2020</a:t>
                      </a:r>
                      <a:r>
                        <a:rPr lang="ko-KR" altLang="en-US" sz="1000" b="1" kern="0" spc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~</a:t>
                      </a:r>
                      <a:endParaRPr lang="ko-KR" altLang="en-US" sz="1000" b="1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11" marB="179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36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단계</a:t>
                      </a:r>
                      <a:endParaRPr lang="ko-KR" altLang="en-US" sz="1000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11" marB="179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0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 </a:t>
                      </a:r>
                      <a:r>
                        <a:rPr lang="ko-KR" altLang="en-US" sz="1000" b="1" kern="0" spc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사회적기업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인증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대기업 위주의 </a:t>
                      </a:r>
                      <a:r>
                        <a:rPr lang="ko-KR" altLang="en-US" sz="1000" b="1" kern="0" spc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고객사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확보</a:t>
                      </a:r>
                    </a:p>
                  </a:txBody>
                  <a:tcPr marL="64770" marR="64770" marT="17911" marB="179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2020</a:t>
                      </a:r>
                      <a:r>
                        <a:rPr lang="ko-KR" altLang="en-US" sz="1000" b="1" kern="0" spc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~</a:t>
                      </a:r>
                      <a:endParaRPr lang="ko-KR" altLang="en-US" sz="1000" b="1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11" marB="179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36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단계</a:t>
                      </a:r>
                      <a:endParaRPr lang="ko-KR" altLang="en-US" sz="1000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11" marB="179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0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 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취약계층 디자인 교육 사업 추진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참여 </a:t>
                      </a:r>
                      <a:r>
                        <a:rPr lang="ko-KR" altLang="en-US" sz="1000" b="1" kern="0" spc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고객사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확대</a:t>
                      </a:r>
                    </a:p>
                  </a:txBody>
                  <a:tcPr marL="64770" marR="64770" marT="17911" marB="179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2020</a:t>
                      </a:r>
                      <a:r>
                        <a:rPr lang="ko-KR" altLang="en-US" sz="1000" b="1" kern="0" spc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~</a:t>
                      </a:r>
                      <a:endParaRPr lang="ko-KR" altLang="en-US" sz="1000" b="1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11" marB="179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36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단계</a:t>
                      </a:r>
                      <a:endParaRPr lang="ko-KR" altLang="en-US" sz="1000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11" marB="179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0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 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해외 </a:t>
                      </a:r>
                      <a:r>
                        <a:rPr lang="ko-KR" altLang="en-US" sz="1000" b="1" kern="0" spc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고객사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유치 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글로벌 </a:t>
                      </a:r>
                      <a:r>
                        <a:rPr lang="ko-KR" altLang="en-US" sz="1000" b="1" kern="0" spc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사회적기업으로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도약</a:t>
                      </a:r>
                    </a:p>
                  </a:txBody>
                  <a:tcPr marL="64770" marR="64770" marT="17911" marB="179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2021</a:t>
                      </a:r>
                      <a:r>
                        <a:rPr lang="ko-KR" altLang="en-US" sz="1000" b="1" kern="0" spc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0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~</a:t>
                      </a:r>
                      <a:endParaRPr lang="ko-KR" altLang="en-US" sz="1000" b="1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11" marB="179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16016" y="1711841"/>
            <a:ext cx="3307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작성법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단계별로 사업 추진계획을 수립한다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.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3568" y="5579948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2. </a:t>
            </a:r>
            <a:r>
              <a:rPr lang="ko-KR" altLang="en-US" b="1" dirty="0" smtClean="0"/>
              <a:t>조직 및 인력 채용 계획</a:t>
            </a:r>
            <a:endParaRPr lang="ko-KR" alt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83568" y="5918524"/>
            <a:ext cx="7982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  <a:latin typeface="+mn-ea"/>
              </a:rPr>
              <a:t>작성법 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</a:rPr>
              <a:t>: </a:t>
            </a:r>
            <a:r>
              <a:rPr lang="ko-KR" altLang="en-US" sz="1400" b="1" dirty="0" smtClean="0">
                <a:solidFill>
                  <a:srgbClr val="FF0000"/>
                </a:solidFill>
                <a:latin typeface="+mn-ea"/>
              </a:rPr>
              <a:t>회사소개 상의 조직 구성도와는 별개로 본 사업 프로젝트에 필요한 핵심 조직구성만을 별</a:t>
            </a:r>
            <a:endParaRPr lang="en-US" altLang="ko-KR" sz="1400" b="1" dirty="0" smtClean="0">
              <a:solidFill>
                <a:srgbClr val="FF0000"/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</a:rPr>
              <a:t>          </a:t>
            </a:r>
            <a:r>
              <a:rPr lang="ko-KR" altLang="en-US" sz="1400" b="1" dirty="0" smtClean="0">
                <a:solidFill>
                  <a:srgbClr val="FF0000"/>
                </a:solidFill>
                <a:latin typeface="+mn-ea"/>
              </a:rPr>
              <a:t>도로 작성하고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400" b="1" dirty="0" smtClean="0">
                <a:solidFill>
                  <a:srgbClr val="FF0000"/>
                </a:solidFill>
                <a:latin typeface="+mn-ea"/>
              </a:rPr>
              <a:t>충원 인력 </a:t>
            </a:r>
            <a:r>
              <a:rPr lang="ko-KR" altLang="en-US" sz="1400" b="1" dirty="0" err="1" smtClean="0">
                <a:solidFill>
                  <a:srgbClr val="FF0000"/>
                </a:solidFill>
                <a:latin typeface="+mn-ea"/>
              </a:rPr>
              <a:t>세팅</a:t>
            </a:r>
            <a:r>
              <a:rPr lang="ko-KR" altLang="en-US" sz="1400" b="1" dirty="0" smtClean="0">
                <a:solidFill>
                  <a:srgbClr val="FF0000"/>
                </a:solidFill>
                <a:latin typeface="+mn-ea"/>
              </a:rPr>
              <a:t> 계획 등을 기술한다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</a:rPr>
              <a:t>.</a:t>
            </a:r>
            <a:r>
              <a:rPr lang="ko-KR" altLang="en-US" sz="1400" b="1" dirty="0" smtClean="0">
                <a:solidFill>
                  <a:srgbClr val="FF0000"/>
                </a:solidFill>
                <a:latin typeface="+mn-ea"/>
              </a:rPr>
              <a:t> </a:t>
            </a:r>
            <a:endParaRPr lang="ko-KR" altLang="en-US" sz="14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95547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79437" y="188640"/>
            <a:ext cx="81304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 </a:t>
            </a:r>
            <a:endParaRPr lang="ko-KR" altLang="en-US" sz="105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87841" y="401675"/>
            <a:ext cx="1907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작성방법</a:t>
            </a:r>
            <a:endParaRPr lang="ko-KR" altLang="en-US" sz="16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572001" y="628753"/>
            <a:ext cx="4260278" cy="279967"/>
            <a:chOff x="3804920" y="546463"/>
            <a:chExt cx="3579949" cy="289560"/>
          </a:xfrm>
        </p:grpSpPr>
        <p:sp>
          <p:nvSpPr>
            <p:cNvPr id="7" name="양쪽 모서리가 둥근 사각형 6"/>
            <p:cNvSpPr/>
            <p:nvPr/>
          </p:nvSpPr>
          <p:spPr>
            <a:xfrm>
              <a:off x="6404429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>
              <a:off x="5537926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DDC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>
              <a:off x="4671423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88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0" name="양쪽 모서리가 둥근 사각형 9"/>
            <p:cNvSpPr/>
            <p:nvPr/>
          </p:nvSpPr>
          <p:spPr>
            <a:xfrm>
              <a:off x="3804920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353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5652120" y="620688"/>
            <a:ext cx="11667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02 </a:t>
            </a:r>
            <a:r>
              <a:rPr lang="ko-KR" altLang="en-US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구</a:t>
            </a:r>
            <a:r>
              <a:rPr lang="ko-KR" altLang="en-US" sz="11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성</a:t>
            </a:r>
            <a:endParaRPr lang="en-US" altLang="ko-KR" sz="1100" b="1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87" name="텍스트 개체 틀 39"/>
          <p:cNvSpPr txBox="1">
            <a:spLocks/>
          </p:cNvSpPr>
          <p:nvPr/>
        </p:nvSpPr>
        <p:spPr>
          <a:xfrm>
            <a:off x="611560" y="1074802"/>
            <a:ext cx="5688632" cy="55399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사업운영계획 </a:t>
            </a:r>
            <a:r>
              <a:rPr lang="en-US" altLang="ko-KR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자금</a:t>
            </a:r>
            <a:endParaRPr lang="ko-KR" altLang="en-US" dirty="0">
              <a:solidFill>
                <a:srgbClr val="1F497D">
                  <a:lumMod val="75000"/>
                </a:srgb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3569" y="1790703"/>
            <a:ext cx="3180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1. </a:t>
            </a:r>
            <a:r>
              <a:rPr lang="ko-KR" altLang="en-US" b="1" dirty="0" smtClean="0"/>
              <a:t>소요 자금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투자 자금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계획</a:t>
            </a:r>
            <a:endParaRPr lang="ko-KR" alt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4007341" y="1830056"/>
            <a:ext cx="4688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작성법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초기 사업 투자자금에 대한 세부 내역 및 조달방법을 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         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제시한다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.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044857"/>
              </p:ext>
            </p:extLst>
          </p:nvPr>
        </p:nvGraphicFramePr>
        <p:xfrm>
          <a:off x="796055" y="2385054"/>
          <a:ext cx="7899399" cy="3454956"/>
        </p:xfrm>
        <a:graphic>
          <a:graphicData uri="http://schemas.openxmlformats.org/drawingml/2006/table">
            <a:tbl>
              <a:tblPr/>
              <a:tblGrid>
                <a:gridCol w="1589375"/>
                <a:gridCol w="1587475"/>
                <a:gridCol w="1621331"/>
                <a:gridCol w="3101218"/>
              </a:tblGrid>
              <a:tr h="2115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구 분</a:t>
                      </a:r>
                    </a:p>
                  </a:txBody>
                  <a:tcPr marL="16934" marR="16934" marT="16936" marB="16936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B6B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항 목</a:t>
                      </a:r>
                    </a:p>
                  </a:txBody>
                  <a:tcPr marL="16934" marR="16934" marT="16936" marB="16936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B6B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금 액</a:t>
                      </a:r>
                    </a:p>
                  </a:txBody>
                  <a:tcPr marL="16934" marR="16934" marT="16936" marB="16936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B6B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비 고</a:t>
                      </a:r>
                    </a:p>
                  </a:txBody>
                  <a:tcPr marL="16934" marR="16934" marT="16936" marB="16936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B6B6B"/>
                    </a:solidFill>
                  </a:tcPr>
                </a:tc>
              </a:tr>
              <a:tr h="21150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매장 임대</a:t>
                      </a:r>
                    </a:p>
                  </a:txBody>
                  <a:tcPr marL="16934" marR="16934" marT="16936" marB="16936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90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권리금</a:t>
                      </a:r>
                    </a:p>
                  </a:txBody>
                  <a:tcPr marL="16934" marR="16934" marT="16936" marB="16936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55563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5,000</a:t>
                      </a:r>
                      <a:r>
                        <a:rPr kumimoji="0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만</a:t>
                      </a:r>
                    </a:p>
                  </a:txBody>
                  <a:tcPr marL="16934" marR="16934" marT="16936" marB="16936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XX</a:t>
                      </a:r>
                      <a:r>
                        <a:rPr kumimoji="0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상권 시세 적용</a:t>
                      </a:r>
                    </a:p>
                  </a:txBody>
                  <a:tcPr marL="16934" marR="16934" marT="16936" marB="16936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48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보증금</a:t>
                      </a:r>
                    </a:p>
                  </a:txBody>
                  <a:tcPr marL="16934" marR="16934" marT="16936" marB="16936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55563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2,000</a:t>
                      </a:r>
                      <a:r>
                        <a:rPr kumimoji="0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만</a:t>
                      </a:r>
                    </a:p>
                  </a:txBody>
                  <a:tcPr marL="16934" marR="16934" marT="16936" marB="16936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1504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주방 시설</a:t>
                      </a:r>
                    </a:p>
                  </a:txBody>
                  <a:tcPr marL="16934" marR="16934" marT="16936" marB="16936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90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설비</a:t>
                      </a:r>
                    </a:p>
                  </a:txBody>
                  <a:tcPr marL="16934" marR="16934" marT="16936" marB="16936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55563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500</a:t>
                      </a:r>
                      <a:r>
                        <a:rPr kumimoji="0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만</a:t>
                      </a:r>
                    </a:p>
                  </a:txBody>
                  <a:tcPr marL="16934" marR="16934" marT="16936" marB="16936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냉장고 포함</a:t>
                      </a:r>
                    </a:p>
                  </a:txBody>
                  <a:tcPr marL="16934" marR="16934" marT="16936" marB="16936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15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기구</a:t>
                      </a: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0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비품</a:t>
                      </a:r>
                    </a:p>
                  </a:txBody>
                  <a:tcPr marL="16934" marR="16934" marT="16936" marB="16936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55563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500</a:t>
                      </a:r>
                      <a:r>
                        <a:rPr kumimoji="0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만</a:t>
                      </a:r>
                    </a:p>
                  </a:txBody>
                  <a:tcPr marL="16934" marR="16934" marT="16936" marB="16936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테이블</a:t>
                      </a:r>
                      <a:r>
                        <a:rPr kumimoji="0" lang="en-US" altLang="ko-KR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0" lang="ko-KR" alt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의자</a:t>
                      </a:r>
                    </a:p>
                  </a:txBody>
                  <a:tcPr marL="16934" marR="16934" marT="16936" marB="16936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15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식기</a:t>
                      </a:r>
                    </a:p>
                  </a:txBody>
                  <a:tcPr marL="16934" marR="16934" marT="16936" marB="16936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55563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50</a:t>
                      </a:r>
                      <a:r>
                        <a:rPr kumimoji="0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만</a:t>
                      </a:r>
                    </a:p>
                  </a:txBody>
                  <a:tcPr marL="16934" marR="16934" marT="16936" marB="16936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그릇</a:t>
                      </a:r>
                      <a:r>
                        <a:rPr kumimoji="0" lang="en-US" altLang="ko-KR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0" lang="ko-KR" alt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접시</a:t>
                      </a:r>
                      <a:r>
                        <a:rPr kumimoji="0" lang="en-US" altLang="ko-KR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0" lang="ko-KR" alt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컵</a:t>
                      </a:r>
                      <a:r>
                        <a:rPr kumimoji="0" lang="en-US" altLang="ko-KR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0" lang="ko-KR" alt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소도구류</a:t>
                      </a:r>
                    </a:p>
                  </a:txBody>
                  <a:tcPr marL="16934" marR="16934" marT="16936" marB="16936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15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가스 설비</a:t>
                      </a:r>
                    </a:p>
                  </a:txBody>
                  <a:tcPr marL="16934" marR="16934" marT="16936" marB="16936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55563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50</a:t>
                      </a:r>
                      <a:r>
                        <a:rPr kumimoji="0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만</a:t>
                      </a:r>
                    </a:p>
                  </a:txBody>
                  <a:tcPr marL="16934" marR="16934" marT="16936" marB="16936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잘못된 계산식 </a:t>
                      </a:r>
                      <a:r>
                        <a:rPr kumimoji="0" lang="en-US" altLang="ko-KR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LNG </a:t>
                      </a:r>
                      <a:r>
                        <a:rPr kumimoji="0" lang="ko-KR" alt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배관</a:t>
                      </a:r>
                    </a:p>
                  </a:txBody>
                  <a:tcPr marL="16934" marR="16934" marT="16936" marB="16936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65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인테리어</a:t>
                      </a:r>
                    </a:p>
                  </a:txBody>
                  <a:tcPr marL="16934" marR="16934" marT="16936" marB="16936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90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내외장</a:t>
                      </a:r>
                      <a:r>
                        <a:rPr kumimoji="0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공사</a:t>
                      </a:r>
                    </a:p>
                  </a:txBody>
                  <a:tcPr marL="16934" marR="16934" marT="16936" marB="16936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55563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5,000</a:t>
                      </a:r>
                      <a:r>
                        <a:rPr kumimoji="0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만</a:t>
                      </a:r>
                    </a:p>
                  </a:txBody>
                  <a:tcPr marL="16934" marR="16934" marT="16936" marB="16936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화장실</a:t>
                      </a: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0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주방 포함 전면</a:t>
                      </a: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0" lang="ko-KR" altLang="en-US" sz="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프랜카드</a:t>
                      </a:r>
                      <a:endParaRPr kumimoji="0" lang="ko-KR" altLang="en-US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6934" marR="16934" marT="16936" marB="16936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65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홍보 관련</a:t>
                      </a:r>
                    </a:p>
                  </a:txBody>
                  <a:tcPr marL="16934" marR="16934" marT="16936" marB="16936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90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광고</a:t>
                      </a: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0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판촉</a:t>
                      </a: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0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로고</a:t>
                      </a: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kumimoji="0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제작</a:t>
                      </a:r>
                    </a:p>
                  </a:txBody>
                  <a:tcPr marL="16934" marR="16934" marT="16936" marB="16936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55563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100</a:t>
                      </a:r>
                      <a:r>
                        <a:rPr kumimoji="0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만</a:t>
                      </a:r>
                    </a:p>
                  </a:txBody>
                  <a:tcPr marL="16934" marR="16934" marT="16936" marB="16936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전단</a:t>
                      </a: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0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현수막</a:t>
                      </a: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0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이벤트</a:t>
                      </a: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0" lang="ko-KR" altLang="en-US" sz="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할인권등</a:t>
                      </a:r>
                      <a:endParaRPr kumimoji="0" lang="ko-KR" altLang="en-US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6934" marR="16934" marT="16936" marB="16936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150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전산통신</a:t>
                      </a:r>
                    </a:p>
                  </a:txBody>
                  <a:tcPr marL="16934" marR="16934" marT="16936" marB="16936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90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전산 장비 </a:t>
                      </a:r>
                    </a:p>
                  </a:txBody>
                  <a:tcPr marL="16934" marR="16934" marT="16936" marB="16936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55563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150</a:t>
                      </a:r>
                      <a:r>
                        <a:rPr kumimoji="0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만</a:t>
                      </a:r>
                    </a:p>
                  </a:txBody>
                  <a:tcPr marL="16934" marR="16934" marT="16936" marB="16936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매장 관리용 최신 컴퓨터</a:t>
                      </a:r>
                    </a:p>
                  </a:txBody>
                  <a:tcPr marL="16934" marR="16934" marT="16936" marB="16936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15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홈 페이지</a:t>
                      </a:r>
                    </a:p>
                  </a:txBody>
                  <a:tcPr marL="16934" marR="16934" marT="16936" marB="16936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55563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500</a:t>
                      </a:r>
                      <a:r>
                        <a:rPr kumimoji="0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만</a:t>
                      </a:r>
                    </a:p>
                  </a:txBody>
                  <a:tcPr marL="16934" marR="16934" marT="16936" marB="16936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카페 커뮤니티 용</a:t>
                      </a:r>
                    </a:p>
                  </a:txBody>
                  <a:tcPr marL="16934" marR="16934" marT="16936" marB="16936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65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소모품</a:t>
                      </a:r>
                    </a:p>
                  </a:txBody>
                  <a:tcPr marL="16934" marR="16934" marT="16936" marB="16936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90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냅킨 </a:t>
                      </a: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 Bill</a:t>
                      </a:r>
                    </a:p>
                  </a:txBody>
                  <a:tcPr marL="16934" marR="16934" marT="16936" marB="16936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55563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50</a:t>
                      </a:r>
                      <a:r>
                        <a:rPr kumimoji="0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만</a:t>
                      </a:r>
                    </a:p>
                  </a:txBody>
                  <a:tcPr marL="16934" marR="16934" marT="16936" marB="16936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소품 포함</a:t>
                      </a:r>
                    </a:p>
                  </a:txBody>
                  <a:tcPr marL="16934" marR="16934" marT="16936" marB="16936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65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초도 </a:t>
                      </a:r>
                      <a:r>
                        <a:rPr kumimoji="0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상품비</a:t>
                      </a: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16934" marR="16934" marT="16936" marB="16936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90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커피</a:t>
                      </a: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0" lang="ko-KR" altLang="en-US" sz="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식재료</a:t>
                      </a:r>
                      <a:r>
                        <a:rPr kumimoji="0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등</a:t>
                      </a:r>
                    </a:p>
                  </a:txBody>
                  <a:tcPr marL="16934" marR="16934" marT="16936" marB="16936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55563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100</a:t>
                      </a:r>
                      <a:r>
                        <a:rPr kumimoji="0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만</a:t>
                      </a:r>
                    </a:p>
                  </a:txBody>
                  <a:tcPr marL="16934" marR="16934" marT="16936" marB="16936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6934" marR="16934" marT="16936" marB="16936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655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합 계 </a:t>
                      </a:r>
                    </a:p>
                  </a:txBody>
                  <a:tcPr marL="16934" marR="16934" marT="16936" marB="16936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B6B6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55563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14,000</a:t>
                      </a:r>
                      <a:r>
                        <a:rPr kumimoji="0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만</a:t>
                      </a:r>
                    </a:p>
                  </a:txBody>
                  <a:tcPr marL="16934" marR="16934" marT="16936" marB="16936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6934" marR="16934" marT="16936" marB="16936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76803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79437" y="188640"/>
            <a:ext cx="81304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 </a:t>
            </a:r>
            <a:endParaRPr lang="ko-KR" altLang="en-US" sz="105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87841" y="401675"/>
            <a:ext cx="1907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작성방법</a:t>
            </a:r>
            <a:endParaRPr lang="ko-KR" altLang="en-US" sz="16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572001" y="628753"/>
            <a:ext cx="4260278" cy="279967"/>
            <a:chOff x="3804920" y="546463"/>
            <a:chExt cx="3579949" cy="289560"/>
          </a:xfrm>
        </p:grpSpPr>
        <p:sp>
          <p:nvSpPr>
            <p:cNvPr id="7" name="양쪽 모서리가 둥근 사각형 6"/>
            <p:cNvSpPr/>
            <p:nvPr/>
          </p:nvSpPr>
          <p:spPr>
            <a:xfrm>
              <a:off x="6404429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>
              <a:off x="5537926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DDC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>
              <a:off x="4671423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88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0" name="양쪽 모서리가 둥근 사각형 9"/>
            <p:cNvSpPr/>
            <p:nvPr/>
          </p:nvSpPr>
          <p:spPr>
            <a:xfrm>
              <a:off x="3804920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353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5652120" y="620688"/>
            <a:ext cx="11667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02 </a:t>
            </a:r>
            <a:r>
              <a:rPr lang="ko-KR" altLang="en-US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구</a:t>
            </a:r>
            <a:r>
              <a:rPr lang="ko-KR" altLang="en-US" sz="11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성</a:t>
            </a:r>
            <a:endParaRPr lang="en-US" altLang="ko-KR" sz="1100" b="1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87" name="텍스트 개체 틀 39"/>
          <p:cNvSpPr txBox="1">
            <a:spLocks/>
          </p:cNvSpPr>
          <p:nvPr/>
        </p:nvSpPr>
        <p:spPr>
          <a:xfrm>
            <a:off x="611560" y="1074802"/>
            <a:ext cx="5688632" cy="55399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사업운영계획 </a:t>
            </a:r>
            <a:r>
              <a:rPr lang="en-US" altLang="ko-KR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자금</a:t>
            </a:r>
            <a:endParaRPr lang="ko-KR" altLang="en-US" dirty="0">
              <a:solidFill>
                <a:srgbClr val="1F497D">
                  <a:lumMod val="75000"/>
                </a:srgb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1560" y="1844824"/>
            <a:ext cx="200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prstClr val="black"/>
                </a:solidFill>
              </a:rPr>
              <a:t>2</a:t>
            </a:r>
            <a:r>
              <a:rPr lang="en-US" altLang="ko-KR" b="1" dirty="0" smtClean="0">
                <a:solidFill>
                  <a:prstClr val="black"/>
                </a:solidFill>
              </a:rPr>
              <a:t>. </a:t>
            </a:r>
            <a:r>
              <a:rPr lang="ko-KR" altLang="en-US" b="1" dirty="0" smtClean="0">
                <a:solidFill>
                  <a:prstClr val="black"/>
                </a:solidFill>
              </a:rPr>
              <a:t>자금 조달 방법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829234"/>
              </p:ext>
            </p:extLst>
          </p:nvPr>
        </p:nvGraphicFramePr>
        <p:xfrm>
          <a:off x="708173" y="2297650"/>
          <a:ext cx="7915274" cy="1531632"/>
        </p:xfrm>
        <a:graphic>
          <a:graphicData uri="http://schemas.openxmlformats.org/drawingml/2006/table">
            <a:tbl>
              <a:tblPr/>
              <a:tblGrid>
                <a:gridCol w="3044036"/>
                <a:gridCol w="2296898"/>
                <a:gridCol w="2574340"/>
              </a:tblGrid>
              <a:tr h="142252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조 달 방 법</a:t>
                      </a:r>
                    </a:p>
                  </a:txBody>
                  <a:tcPr marL="17905" marR="17905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6B6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비 고</a:t>
                      </a:r>
                    </a:p>
                  </a:txBody>
                  <a:tcPr marL="17905" marR="17905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6B6B"/>
                    </a:solidFill>
                  </a:tcPr>
                </a:tc>
              </a:tr>
              <a:tr h="14225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 기 자 금</a:t>
                      </a:r>
                    </a:p>
                  </a:txBody>
                  <a:tcPr marL="17905" marR="17905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0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70,000,000</a:t>
                      </a:r>
                    </a:p>
                  </a:txBody>
                  <a:tcPr marL="17905" marR="17905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창업자 </a:t>
                      </a:r>
                      <a:r>
                        <a:rPr lang="en-US" altLang="ko-KR" sz="800" b="1" kern="0" spc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800" b="1" kern="0" spc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명</a:t>
                      </a:r>
                      <a:r>
                        <a:rPr lang="en-US" altLang="ko-KR" sz="800" b="1" kern="0" spc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×1,000 </a:t>
                      </a:r>
                      <a:r>
                        <a:rPr lang="ko-KR" altLang="en-US" sz="800" b="1" kern="0" spc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marL="17905" marR="17905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25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금 융 차 입</a:t>
                      </a:r>
                    </a:p>
                  </a:txBody>
                  <a:tcPr marL="17905" marR="17905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0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70,000,000</a:t>
                      </a:r>
                    </a:p>
                  </a:txBody>
                  <a:tcPr marL="17905" marR="17905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창업자 </a:t>
                      </a:r>
                      <a:r>
                        <a:rPr lang="en-US" altLang="ko-KR" sz="800" b="1" kern="0" spc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800" b="1" kern="0" spc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명</a:t>
                      </a:r>
                      <a:r>
                        <a:rPr lang="en-US" altLang="ko-KR" sz="800" b="1" kern="0" spc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×1,000 </a:t>
                      </a:r>
                      <a:r>
                        <a:rPr lang="ko-KR" altLang="en-US" sz="800" b="1" kern="0" spc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marL="17905" marR="17905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25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 부 지 원 자 금</a:t>
                      </a:r>
                    </a:p>
                  </a:txBody>
                  <a:tcPr marL="17905" marR="17905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0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3,000,000</a:t>
                      </a:r>
                    </a:p>
                  </a:txBody>
                  <a:tcPr marL="17905" marR="17905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7905" marR="17905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25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소상공인지원센타</a:t>
                      </a:r>
                      <a:endParaRPr lang="ko-KR" altLang="en-US" sz="900" b="1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7905" marR="17905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0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12,000,000</a:t>
                      </a:r>
                    </a:p>
                  </a:txBody>
                  <a:tcPr marL="17905" marR="17905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7905" marR="17905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25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합 계</a:t>
                      </a:r>
                    </a:p>
                  </a:txBody>
                  <a:tcPr marL="17905" marR="17905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0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155,000,000</a:t>
                      </a:r>
                    </a:p>
                  </a:txBody>
                  <a:tcPr marL="17905" marR="17905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초기투자비용 </a:t>
                      </a:r>
                      <a:r>
                        <a:rPr lang="en-US" altLang="ko-KR" sz="8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15,219</a:t>
                      </a:r>
                      <a:r>
                        <a:rPr lang="ko-KR" altLang="en-US" sz="8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만</a:t>
                      </a:r>
                    </a:p>
                  </a:txBody>
                  <a:tcPr marL="17905" marR="17905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19582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79437" y="188640"/>
            <a:ext cx="81304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 </a:t>
            </a:r>
            <a:endParaRPr lang="ko-KR" altLang="en-US" sz="105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87841" y="401675"/>
            <a:ext cx="1907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작성방법</a:t>
            </a:r>
            <a:endParaRPr lang="ko-KR" altLang="en-US" sz="16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572001" y="628753"/>
            <a:ext cx="4260278" cy="279967"/>
            <a:chOff x="3804920" y="546463"/>
            <a:chExt cx="3579949" cy="289560"/>
          </a:xfrm>
        </p:grpSpPr>
        <p:sp>
          <p:nvSpPr>
            <p:cNvPr id="7" name="양쪽 모서리가 둥근 사각형 6"/>
            <p:cNvSpPr/>
            <p:nvPr/>
          </p:nvSpPr>
          <p:spPr>
            <a:xfrm>
              <a:off x="6404429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>
              <a:off x="5537926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DDC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>
              <a:off x="4671423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88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0" name="양쪽 모서리가 둥근 사각형 9"/>
            <p:cNvSpPr/>
            <p:nvPr/>
          </p:nvSpPr>
          <p:spPr>
            <a:xfrm>
              <a:off x="3804920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353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5652120" y="620688"/>
            <a:ext cx="11667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02 </a:t>
            </a:r>
            <a:r>
              <a:rPr lang="ko-KR" altLang="en-US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구</a:t>
            </a:r>
            <a:r>
              <a:rPr lang="ko-KR" altLang="en-US" sz="11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성</a:t>
            </a:r>
            <a:endParaRPr lang="en-US" altLang="ko-KR" sz="1100" b="1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87" name="텍스트 개체 틀 39"/>
          <p:cNvSpPr txBox="1">
            <a:spLocks/>
          </p:cNvSpPr>
          <p:nvPr/>
        </p:nvSpPr>
        <p:spPr>
          <a:xfrm>
            <a:off x="611560" y="1074802"/>
            <a:ext cx="5688632" cy="55399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사업운영계획 </a:t>
            </a:r>
            <a:r>
              <a:rPr lang="en-US" altLang="ko-KR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자금</a:t>
            </a:r>
            <a:endParaRPr lang="ko-KR" altLang="en-US" dirty="0">
              <a:solidFill>
                <a:srgbClr val="1F497D">
                  <a:lumMod val="75000"/>
                </a:srgb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61790" y="1763524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prstClr val="black"/>
                </a:solidFill>
              </a:rPr>
              <a:t>2</a:t>
            </a:r>
            <a:r>
              <a:rPr lang="en-US" altLang="ko-KR" b="1" dirty="0" smtClean="0">
                <a:solidFill>
                  <a:prstClr val="black"/>
                </a:solidFill>
              </a:rPr>
              <a:t>. </a:t>
            </a:r>
            <a:r>
              <a:rPr lang="ko-KR" altLang="en-US" b="1" dirty="0" smtClean="0">
                <a:solidFill>
                  <a:prstClr val="black"/>
                </a:solidFill>
              </a:rPr>
              <a:t>자금 수익구조 및 조달 계획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462932" y="5013176"/>
            <a:ext cx="1257064" cy="1257064"/>
          </a:xfrm>
          <a:prstGeom prst="ellipse">
            <a:avLst/>
          </a:prstGeom>
          <a:solidFill>
            <a:srgbClr val="FFC9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4" name="타원 13"/>
          <p:cNvSpPr/>
          <p:nvPr/>
        </p:nvSpPr>
        <p:spPr>
          <a:xfrm>
            <a:off x="571038" y="5063932"/>
            <a:ext cx="1257064" cy="1257064"/>
          </a:xfrm>
          <a:prstGeom prst="ellipse">
            <a:avLst/>
          </a:prstGeom>
          <a:solidFill>
            <a:srgbClr val="FFC9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132358" y="1700808"/>
            <a:ext cx="4688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작성법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제품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서비스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의 구체적인 수익 확보 내역을 수익 항목별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         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로 정리한다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.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138286"/>
              </p:ext>
            </p:extLst>
          </p:nvPr>
        </p:nvGraphicFramePr>
        <p:xfrm>
          <a:off x="671319" y="2203938"/>
          <a:ext cx="7913361" cy="2593214"/>
        </p:xfrm>
        <a:graphic>
          <a:graphicData uri="http://schemas.openxmlformats.org/drawingml/2006/table">
            <a:tbl>
              <a:tblPr/>
              <a:tblGrid>
                <a:gridCol w="1644068"/>
                <a:gridCol w="2507998"/>
                <a:gridCol w="2027843"/>
                <a:gridCol w="1733452"/>
              </a:tblGrid>
              <a:tr h="39831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15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수익 모델 명</a:t>
                      </a:r>
                    </a:p>
                  </a:txBody>
                  <a:tcPr marL="91313" marR="91313" marT="45593" marB="4559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6B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15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1313" marR="91313" marT="45593" marB="4559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6B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15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금액</a:t>
                      </a:r>
                    </a:p>
                  </a:txBody>
                  <a:tcPr marL="91313" marR="91313" marT="45593" marB="4559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6B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15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예상매출</a:t>
                      </a:r>
                      <a:r>
                        <a:rPr lang="en-US" altLang="ko-KR" sz="12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2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1313" marR="91313" marT="45593" marB="4559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6B6B"/>
                    </a:solidFill>
                  </a:tcPr>
                </a:tc>
              </a:tr>
              <a:tr h="71410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15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뮤직 아이템</a:t>
                      </a:r>
                    </a:p>
                  </a:txBody>
                  <a:tcPr marL="91313" marR="91313" marT="45593" marB="4559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0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15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리믹스</a:t>
                      </a:r>
                      <a:r>
                        <a:rPr lang="en-US" altLang="ko-KR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음악방송</a:t>
                      </a:r>
                      <a:r>
                        <a:rPr lang="en-US" altLang="ko-KR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댄스 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15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베틀을 위한 </a:t>
                      </a:r>
                      <a:r>
                        <a:rPr lang="ko-KR" altLang="en-US" sz="1100" b="1" kern="0" spc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음원</a:t>
                      </a: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판매</a:t>
                      </a:r>
                    </a:p>
                  </a:txBody>
                  <a:tcPr marL="91313" marR="91313" marT="45593" marB="4559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15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500</a:t>
                      </a: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</a:t>
                      </a:r>
                      <a:r>
                        <a:rPr lang="en-US" altLang="ko-KR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곡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15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3,000</a:t>
                      </a: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</a:t>
                      </a:r>
                      <a:r>
                        <a:rPr lang="en-US" altLang="ko-KR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1" kern="0" spc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스트리밍</a:t>
                      </a:r>
                      <a:r>
                        <a:rPr lang="en-US" altLang="ko-KR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1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313" marR="91313" marT="45593" marB="4559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15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15,000 </a:t>
                      </a:r>
                      <a:r>
                        <a:rPr lang="ko-KR" altLang="en-US" sz="1100" b="1" kern="0" spc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marL="91313" marR="91313" marT="45593" marB="4559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669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15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캐릭터 꾸미기</a:t>
                      </a:r>
                      <a:r>
                        <a:rPr lang="en-US" altLang="ko-KR" sz="12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endParaRPr lang="ko-KR" altLang="en-US" sz="1200" b="1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15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선물하기</a:t>
                      </a:r>
                    </a:p>
                  </a:txBody>
                  <a:tcPr marL="91313" marR="91313" marT="45593" marB="4559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0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15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캐릭터 꾸미기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15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아이템 판매</a:t>
                      </a:r>
                    </a:p>
                  </a:txBody>
                  <a:tcPr marL="91313" marR="91313" marT="45593" marB="4559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15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500</a:t>
                      </a: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</a:t>
                      </a:r>
                      <a:r>
                        <a:rPr lang="en-US" altLang="ko-KR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건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15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1,500</a:t>
                      </a: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</a:t>
                      </a:r>
                      <a:r>
                        <a:rPr lang="en-US" altLang="ko-KR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/Set</a:t>
                      </a:r>
                      <a:endParaRPr lang="ko-KR" altLang="en-US" sz="1100" b="1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313" marR="91313" marT="45593" marB="4559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15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35,000 </a:t>
                      </a: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marL="91313" marR="91313" marT="45593" marB="4559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410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15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댄스 아카데미</a:t>
                      </a:r>
                    </a:p>
                  </a:txBody>
                  <a:tcPr marL="91313" marR="91313" marT="45593" marB="4559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0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15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3D </a:t>
                      </a: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캐릭터로 배우는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15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댄스 강좌 유료 결제</a:t>
                      </a:r>
                    </a:p>
                  </a:txBody>
                  <a:tcPr marL="91313" marR="91313" marT="45593" marB="4559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15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500</a:t>
                      </a: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</a:t>
                      </a:r>
                      <a:r>
                        <a:rPr lang="en-US" altLang="ko-KR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편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15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3,000</a:t>
                      </a: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</a:t>
                      </a:r>
                      <a:r>
                        <a:rPr lang="en-US" altLang="ko-KR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편</a:t>
                      </a:r>
                      <a:r>
                        <a:rPr lang="en-US" altLang="ko-KR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1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313" marR="91313" marT="45593" marB="4559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15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5,000 </a:t>
                      </a: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marL="91313" marR="91313" marT="45593" marB="4559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8" name="타원 17"/>
          <p:cNvSpPr/>
          <p:nvPr/>
        </p:nvSpPr>
        <p:spPr>
          <a:xfrm>
            <a:off x="2391584" y="5078542"/>
            <a:ext cx="1257064" cy="1257064"/>
          </a:xfrm>
          <a:prstGeom prst="ellipse">
            <a:avLst/>
          </a:prstGeom>
          <a:solidFill>
            <a:srgbClr val="FFC9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800727" y="5477699"/>
            <a:ext cx="405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+</a:t>
            </a:r>
            <a:endParaRPr lang="ko-KR" alt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700310" y="5412332"/>
            <a:ext cx="405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=</a:t>
            </a:r>
            <a:endParaRPr lang="ko-KR" alt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06299" y="5293031"/>
            <a:ext cx="11865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/>
              <a:t>제품 판매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총액</a:t>
            </a:r>
            <a:r>
              <a:rPr lang="en-US" altLang="ko-KR" sz="1400" b="1" dirty="0" smtClean="0"/>
              <a:t>:</a:t>
            </a:r>
          </a:p>
          <a:p>
            <a:pPr algn="ctr"/>
            <a:r>
              <a:rPr lang="en-US" altLang="ko-KR" sz="1400" b="1" dirty="0" smtClean="0"/>
              <a:t>1,100,000</a:t>
            </a:r>
            <a:r>
              <a:rPr lang="ko-KR" altLang="en-US" sz="1400" b="1" dirty="0" smtClean="0"/>
              <a:t>원</a:t>
            </a:r>
            <a:endParaRPr lang="ko-KR" altLang="en-US" sz="1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469695" y="5293031"/>
            <a:ext cx="11865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/>
              <a:t>서비스 판매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총액</a:t>
            </a:r>
            <a:r>
              <a:rPr lang="en-US" altLang="ko-KR" sz="1400" b="1" dirty="0" smtClean="0"/>
              <a:t>:</a:t>
            </a:r>
          </a:p>
          <a:p>
            <a:pPr algn="ctr"/>
            <a:r>
              <a:rPr lang="en-US" altLang="ko-KR" sz="1400" b="1" dirty="0" smtClean="0"/>
              <a:t>1,100,000</a:t>
            </a:r>
            <a:r>
              <a:rPr lang="ko-KR" altLang="en-US" sz="1400" b="1" dirty="0" smtClean="0"/>
              <a:t>원</a:t>
            </a:r>
            <a:endParaRPr lang="ko-KR" altLang="en-US" sz="1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476783" y="5389754"/>
            <a:ext cx="1290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/>
              <a:t>총 매출액</a:t>
            </a:r>
            <a:r>
              <a:rPr lang="en-US" altLang="ko-KR" sz="1400" b="1" dirty="0" smtClean="0"/>
              <a:t>:</a:t>
            </a:r>
          </a:p>
          <a:p>
            <a:pPr algn="ctr"/>
            <a:r>
              <a:rPr lang="en-US" altLang="ko-KR" sz="1400" b="1" dirty="0" smtClean="0"/>
              <a:t>22,000,000</a:t>
            </a:r>
            <a:r>
              <a:rPr lang="ko-KR" altLang="en-US" sz="1400" b="1" dirty="0" smtClean="0"/>
              <a:t>원</a:t>
            </a:r>
            <a:endParaRPr lang="ko-KR" altLang="en-US" sz="1400" b="1" dirty="0"/>
          </a:p>
        </p:txBody>
      </p:sp>
      <p:grpSp>
        <p:nvGrpSpPr>
          <p:cNvPr id="26" name="그룹 25"/>
          <p:cNvGrpSpPr/>
          <p:nvPr/>
        </p:nvGrpSpPr>
        <p:grpSpPr>
          <a:xfrm>
            <a:off x="6004566" y="4941168"/>
            <a:ext cx="2583543" cy="1332920"/>
            <a:chOff x="9361714" y="5109029"/>
            <a:chExt cx="2583543" cy="1332920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9361714" y="5109029"/>
              <a:ext cx="2583543" cy="1332920"/>
            </a:xfrm>
            <a:prstGeom prst="roundRect">
              <a:avLst/>
            </a:prstGeom>
            <a:solidFill>
              <a:srgbClr val="FFC904"/>
            </a:solidFill>
            <a:ln>
              <a:solidFill>
                <a:srgbClr val="FFC9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361714" y="5199826"/>
              <a:ext cx="2583543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/>
                <a:t>매장창업 사업계획서의 경우</a:t>
              </a:r>
              <a:r>
                <a:rPr lang="en-US" altLang="ko-KR" sz="1400" b="1" dirty="0" smtClean="0"/>
                <a:t>,</a:t>
              </a:r>
            </a:p>
            <a:p>
              <a:r>
                <a:rPr lang="ko-KR" altLang="en-US" sz="1400" dirty="0" smtClean="0"/>
                <a:t>주요 메뉴군 별로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주요 </a:t>
              </a:r>
              <a:r>
                <a:rPr lang="ko-KR" altLang="en-US" sz="1400" dirty="0" err="1" smtClean="0"/>
                <a:t>매출상품군</a:t>
              </a:r>
              <a:r>
                <a:rPr lang="ko-KR" altLang="en-US" sz="1400" dirty="0" smtClean="0"/>
                <a:t> 별로 </a:t>
              </a:r>
              <a:r>
                <a:rPr lang="ko-KR" altLang="en-US" sz="1400" dirty="0" err="1" smtClean="0"/>
                <a:t>객단가와</a:t>
              </a:r>
              <a:r>
                <a:rPr lang="ko-KR" altLang="en-US" sz="1400" dirty="0" smtClean="0"/>
                <a:t> 월 예상매출을 구분하여 표기하는 것이 좋다</a:t>
              </a:r>
              <a:r>
                <a:rPr lang="en-US" altLang="ko-KR" sz="1400" dirty="0" smtClean="0"/>
                <a:t>.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59698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79437" y="188640"/>
            <a:ext cx="81304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 </a:t>
            </a:r>
            <a:endParaRPr lang="ko-KR" altLang="en-US" sz="105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87841" y="401675"/>
            <a:ext cx="1907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작성방법</a:t>
            </a:r>
            <a:endParaRPr lang="ko-KR" altLang="en-US" sz="16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572001" y="628753"/>
            <a:ext cx="4260278" cy="279967"/>
            <a:chOff x="3804920" y="546463"/>
            <a:chExt cx="3579949" cy="289560"/>
          </a:xfrm>
        </p:grpSpPr>
        <p:sp>
          <p:nvSpPr>
            <p:cNvPr id="7" name="양쪽 모서리가 둥근 사각형 6"/>
            <p:cNvSpPr/>
            <p:nvPr/>
          </p:nvSpPr>
          <p:spPr>
            <a:xfrm>
              <a:off x="6404429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>
              <a:off x="5537926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DDC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>
              <a:off x="4671423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88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0" name="양쪽 모서리가 둥근 사각형 9"/>
            <p:cNvSpPr/>
            <p:nvPr/>
          </p:nvSpPr>
          <p:spPr>
            <a:xfrm>
              <a:off x="3804920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353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5652120" y="620688"/>
            <a:ext cx="11667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02 </a:t>
            </a:r>
            <a:r>
              <a:rPr lang="ko-KR" altLang="en-US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구</a:t>
            </a:r>
            <a:r>
              <a:rPr lang="ko-KR" altLang="en-US" sz="11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성</a:t>
            </a:r>
            <a:endParaRPr lang="en-US" altLang="ko-KR" sz="1100" b="1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87" name="텍스트 개체 틀 39"/>
          <p:cNvSpPr txBox="1">
            <a:spLocks/>
          </p:cNvSpPr>
          <p:nvPr/>
        </p:nvSpPr>
        <p:spPr>
          <a:xfrm>
            <a:off x="611560" y="1074802"/>
            <a:ext cx="5688632" cy="55399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손익계산서 </a:t>
            </a:r>
            <a:endParaRPr lang="ko-KR" altLang="en-US" dirty="0">
              <a:solidFill>
                <a:srgbClr val="1F497D">
                  <a:lumMod val="75000"/>
                </a:srgb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73627" y="1279793"/>
            <a:ext cx="52219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작성법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제품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서비스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의 품목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업태에 맞게 추정 손익계산서를 작성한다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.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966878"/>
              </p:ext>
            </p:extLst>
          </p:nvPr>
        </p:nvGraphicFramePr>
        <p:xfrm>
          <a:off x="548330" y="1688380"/>
          <a:ext cx="7931100" cy="4675528"/>
        </p:xfrm>
        <a:graphic>
          <a:graphicData uri="http://schemas.openxmlformats.org/drawingml/2006/table">
            <a:tbl>
              <a:tblPr/>
              <a:tblGrid>
                <a:gridCol w="2325334"/>
                <a:gridCol w="2325334"/>
                <a:gridCol w="1697276"/>
                <a:gridCol w="1583156"/>
              </a:tblGrid>
              <a:tr h="359630"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계정명</a:t>
                      </a: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100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2743" marR="62743" marT="45716" marB="457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6B6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금액 </a:t>
                      </a:r>
                    </a:p>
                  </a:txBody>
                  <a:tcPr marL="62743" marR="62743" marT="45716" marB="457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6B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구성비</a:t>
                      </a:r>
                      <a:endParaRPr lang="ko-KR" altLang="en-US" sz="1100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2743" marR="62743" marT="45716" marB="457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6B6B"/>
                    </a:solidFill>
                  </a:tcPr>
                </a:tc>
              </a:tr>
              <a:tr h="359630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매출</a:t>
                      </a:r>
                      <a:endParaRPr lang="ko-KR" altLang="en-US" sz="1100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743" marR="62743" marT="45716" marB="457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0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 평균 매출 </a:t>
                      </a:r>
                    </a:p>
                  </a:txBody>
                  <a:tcPr marL="62743" marR="62743" marT="45716" marB="457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1,500,000 </a:t>
                      </a:r>
                    </a:p>
                  </a:txBody>
                  <a:tcPr marL="62743" marR="62743" marT="45716" marB="457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2743" marR="62743" marT="45716" marB="457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96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월매출</a:t>
                      </a:r>
                      <a:r>
                        <a:rPr lang="en-US" altLang="ko-KR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(30</a:t>
                      </a:r>
                      <a:r>
                        <a:rPr lang="ko-KR" altLang="en-US" sz="1100" b="1" kern="0" spc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일영업기준</a:t>
                      </a:r>
                      <a:r>
                        <a:rPr lang="en-US" altLang="ko-KR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</a:t>
                      </a:r>
                      <a:endParaRPr lang="ko-KR" altLang="en-US" sz="1100" b="1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743" marR="62743" marT="45716" marB="457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45,000,000 </a:t>
                      </a:r>
                    </a:p>
                  </a:txBody>
                  <a:tcPr marL="62743" marR="62743" marT="45716" marB="457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100%</a:t>
                      </a:r>
                    </a:p>
                  </a:txBody>
                  <a:tcPr marL="62743" marR="62743" marT="45716" marB="457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9630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원가</a:t>
                      </a:r>
                      <a:endParaRPr lang="ko-KR" altLang="en-US" sz="1100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743" marR="62743" marT="45716" marB="457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0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 아이템 </a:t>
                      </a:r>
                    </a:p>
                  </a:txBody>
                  <a:tcPr marL="62743" marR="62743" marT="45716" marB="457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20,250,000 </a:t>
                      </a:r>
                    </a:p>
                  </a:txBody>
                  <a:tcPr marL="62743" marR="62743" marT="45716" marB="457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spc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45.00%</a:t>
                      </a:r>
                    </a:p>
                  </a:txBody>
                  <a:tcPr marL="62743" marR="62743" marT="45716" marB="457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96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기타 아이템 </a:t>
                      </a:r>
                      <a:r>
                        <a:rPr lang="en-US" altLang="ko-KR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커피 등</a:t>
                      </a:r>
                      <a:r>
                        <a:rPr lang="en-US" altLang="ko-KR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1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743" marR="62743" marT="45716" marB="457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spc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4,500,000 </a:t>
                      </a:r>
                    </a:p>
                  </a:txBody>
                  <a:tcPr marL="62743" marR="62743" marT="45716" marB="457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10.00%</a:t>
                      </a:r>
                    </a:p>
                  </a:txBody>
                  <a:tcPr marL="62743" marR="62743" marT="45716" marB="457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9630"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매출원가 합계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2743" marR="62743" marT="45716" marB="457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24,750,000 </a:t>
                      </a:r>
                    </a:p>
                  </a:txBody>
                  <a:tcPr marL="62743" marR="62743" marT="45716" marB="457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55.00%</a:t>
                      </a:r>
                    </a:p>
                  </a:txBody>
                  <a:tcPr marL="62743" marR="62743" marT="45716" marB="457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9630"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매출이익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2743" marR="62743" marT="45716" marB="457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0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spc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20,250,000 </a:t>
                      </a:r>
                    </a:p>
                  </a:txBody>
                  <a:tcPr marL="62743" marR="62743" marT="45716" marB="457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45%</a:t>
                      </a:r>
                    </a:p>
                  </a:txBody>
                  <a:tcPr marL="62743" marR="62743" marT="45716" marB="457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9630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판관비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2743" marR="62743" marT="45716" marB="457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0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임차료</a:t>
                      </a:r>
                      <a:r>
                        <a:rPr lang="en-US" altLang="ko-KR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관리포함</a:t>
                      </a:r>
                      <a:r>
                        <a:rPr lang="en-US" altLang="ko-KR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1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743" marR="62743" marT="45716" marB="457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spc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3,500,000 </a:t>
                      </a:r>
                    </a:p>
                  </a:txBody>
                  <a:tcPr marL="62743" marR="62743" marT="45716" marB="457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7.78%</a:t>
                      </a:r>
                    </a:p>
                  </a:txBody>
                  <a:tcPr marL="62743" marR="62743" marT="45716" marB="457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96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인건비</a:t>
                      </a:r>
                    </a:p>
                  </a:txBody>
                  <a:tcPr marL="62743" marR="62743" marT="45716" marB="457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spc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4,500,000 </a:t>
                      </a:r>
                    </a:p>
                  </a:txBody>
                  <a:tcPr marL="62743" marR="62743" marT="45716" marB="457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10.00%</a:t>
                      </a:r>
                    </a:p>
                  </a:txBody>
                  <a:tcPr marL="62743" marR="62743" marT="45716" marB="457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96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*기타 비용</a:t>
                      </a:r>
                    </a:p>
                  </a:txBody>
                  <a:tcPr marL="62743" marR="62743" marT="45716" marB="457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spc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1,000,000</a:t>
                      </a:r>
                    </a:p>
                  </a:txBody>
                  <a:tcPr marL="62743" marR="62743" marT="45716" marB="457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2.22%</a:t>
                      </a:r>
                    </a:p>
                  </a:txBody>
                  <a:tcPr marL="62743" marR="62743" marT="45716" marB="457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96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카드수수료</a:t>
                      </a:r>
                    </a:p>
                  </a:txBody>
                  <a:tcPr marL="62743" marR="62743" marT="45716" marB="457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spc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972,000</a:t>
                      </a:r>
                    </a:p>
                  </a:txBody>
                  <a:tcPr marL="62743" marR="62743" marT="45716" marB="457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2.16%</a:t>
                      </a:r>
                    </a:p>
                  </a:txBody>
                  <a:tcPr marL="62743" marR="62743" marT="45716" marB="457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9630"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판매 관리비 합계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2743" marR="62743" marT="45716" marB="457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9,972,000 </a:t>
                      </a:r>
                    </a:p>
                  </a:txBody>
                  <a:tcPr marL="62743" marR="62743" marT="45716" marB="457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22.16%</a:t>
                      </a:r>
                    </a:p>
                  </a:txBody>
                  <a:tcPr marL="62743" marR="62743" marT="45716" marB="457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9630"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영업이익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2743" marR="62743" marT="45716" marB="457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0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10,278,000 </a:t>
                      </a:r>
                    </a:p>
                  </a:txBody>
                  <a:tcPr marL="62743" marR="62743" marT="45716" marB="457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22.84%</a:t>
                      </a:r>
                    </a:p>
                  </a:txBody>
                  <a:tcPr marL="62743" marR="62743" marT="45716" marB="457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810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79437" y="188640"/>
            <a:ext cx="81304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 </a:t>
            </a:r>
            <a:endParaRPr lang="ko-KR" altLang="en-US" sz="105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87841" y="401675"/>
            <a:ext cx="1907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작성방법</a:t>
            </a:r>
            <a:endParaRPr lang="ko-KR" altLang="en-US" sz="16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572001" y="628753"/>
            <a:ext cx="4260278" cy="279967"/>
            <a:chOff x="3804920" y="546463"/>
            <a:chExt cx="3579949" cy="289560"/>
          </a:xfrm>
        </p:grpSpPr>
        <p:sp>
          <p:nvSpPr>
            <p:cNvPr id="7" name="양쪽 모서리가 둥근 사각형 6"/>
            <p:cNvSpPr/>
            <p:nvPr/>
          </p:nvSpPr>
          <p:spPr>
            <a:xfrm>
              <a:off x="6404429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>
              <a:off x="5537926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DDC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>
              <a:off x="4671423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88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0" name="양쪽 모서리가 둥근 사각형 9"/>
            <p:cNvSpPr/>
            <p:nvPr/>
          </p:nvSpPr>
          <p:spPr>
            <a:xfrm>
              <a:off x="3804920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353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4572000" y="620688"/>
            <a:ext cx="11667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01 </a:t>
            </a:r>
            <a:r>
              <a:rPr lang="ko-KR" altLang="en-US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개</a:t>
            </a:r>
            <a:r>
              <a:rPr lang="ko-KR" altLang="en-US" sz="11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요</a:t>
            </a:r>
            <a:endParaRPr lang="en-US" altLang="ko-KR" sz="1100" b="1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13" name="텍스트 개체 틀 39"/>
          <p:cNvSpPr txBox="1">
            <a:spLocks/>
          </p:cNvSpPr>
          <p:nvPr/>
        </p:nvSpPr>
        <p:spPr>
          <a:xfrm>
            <a:off x="611560" y="980728"/>
            <a:ext cx="5760640" cy="55399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2400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사업계획서</a:t>
            </a:r>
            <a:endParaRPr lang="ko-KR" altLang="en-US" sz="2400" dirty="0">
              <a:solidFill>
                <a:srgbClr val="1F497D">
                  <a:lumMod val="75000"/>
                </a:srgb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9857" y="2597763"/>
            <a:ext cx="831668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dirty="0" smtClean="0">
                <a:solidFill>
                  <a:srgbClr val="002060"/>
                </a:solidFill>
                <a:latin typeface="HY강B" pitchFamily="18" charset="-127"/>
                <a:ea typeface="HY강B" pitchFamily="18" charset="-127"/>
              </a:rPr>
              <a:t>      사업계획서의 가장 </a:t>
            </a:r>
            <a:r>
              <a:rPr lang="ko-KR" altLang="en-US" dirty="0">
                <a:solidFill>
                  <a:srgbClr val="002060"/>
                </a:solidFill>
                <a:latin typeface="HY강B" pitchFamily="18" charset="-127"/>
                <a:ea typeface="HY강B" pitchFamily="18" charset="-127"/>
              </a:rPr>
              <a:t>중점을 두는 </a:t>
            </a:r>
            <a:r>
              <a:rPr lang="ko-KR" altLang="en-US" dirty="0" err="1" smtClean="0">
                <a:solidFill>
                  <a:srgbClr val="002060"/>
                </a:solidFill>
                <a:latin typeface="HY강B" pitchFamily="18" charset="-127"/>
                <a:ea typeface="HY강B" pitchFamily="18" charset="-127"/>
              </a:rPr>
              <a:t>키포인트는</a:t>
            </a:r>
            <a:endParaRPr lang="en-US" altLang="ko-KR" dirty="0" smtClean="0">
              <a:solidFill>
                <a:srgbClr val="002060"/>
              </a:solidFill>
              <a:latin typeface="HY강B" pitchFamily="18" charset="-127"/>
              <a:ea typeface="HY강B" pitchFamily="18" charset="-127"/>
            </a:endParaRPr>
          </a:p>
          <a:p>
            <a:pPr fontAlgn="base"/>
            <a:endParaRPr lang="en-US" altLang="ko-KR" dirty="0">
              <a:solidFill>
                <a:srgbClr val="002060"/>
              </a:solidFill>
              <a:latin typeface="HY강B" pitchFamily="18" charset="-127"/>
              <a:ea typeface="HY강B" pitchFamily="18" charset="-127"/>
            </a:endParaRPr>
          </a:p>
          <a:p>
            <a:pPr fontAlgn="base"/>
            <a:r>
              <a:rPr lang="ko-KR" altLang="en-US" sz="4000" dirty="0" smtClean="0">
                <a:solidFill>
                  <a:srgbClr val="002060"/>
                </a:solidFill>
                <a:latin typeface="HY강B" pitchFamily="18" charset="-127"/>
                <a:ea typeface="HY강B" pitchFamily="18" charset="-127"/>
              </a:rPr>
              <a:t>“누구나 쉽게 </a:t>
            </a:r>
            <a:r>
              <a:rPr lang="ko-KR" altLang="en-US" sz="4000" dirty="0">
                <a:solidFill>
                  <a:srgbClr val="002060"/>
                </a:solidFill>
                <a:latin typeface="HY강B" pitchFamily="18" charset="-127"/>
                <a:ea typeface="HY강B" pitchFamily="18" charset="-127"/>
              </a:rPr>
              <a:t>이해할 수 있는가</a:t>
            </a:r>
            <a:r>
              <a:rPr lang="en-US" altLang="ko-KR" sz="4000" dirty="0" smtClean="0">
                <a:solidFill>
                  <a:srgbClr val="002060"/>
                </a:solidFill>
                <a:latin typeface="HY강B" pitchFamily="18" charset="-127"/>
                <a:ea typeface="HY강B" pitchFamily="18" charset="-127"/>
              </a:rPr>
              <a:t>?”</a:t>
            </a:r>
            <a:endParaRPr lang="ko-KR" altLang="en-US" sz="4000" dirty="0">
              <a:solidFill>
                <a:srgbClr val="002060"/>
              </a:solidFill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300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79437" y="188640"/>
            <a:ext cx="81304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 </a:t>
            </a:r>
            <a:endParaRPr lang="ko-KR" altLang="en-US" sz="105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87841" y="401675"/>
            <a:ext cx="1907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작성방법</a:t>
            </a:r>
            <a:endParaRPr lang="ko-KR" altLang="en-US" sz="16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572001" y="628753"/>
            <a:ext cx="4260278" cy="279967"/>
            <a:chOff x="3804920" y="546463"/>
            <a:chExt cx="3579949" cy="289560"/>
          </a:xfrm>
        </p:grpSpPr>
        <p:sp>
          <p:nvSpPr>
            <p:cNvPr id="7" name="양쪽 모서리가 둥근 사각형 6"/>
            <p:cNvSpPr/>
            <p:nvPr/>
          </p:nvSpPr>
          <p:spPr>
            <a:xfrm>
              <a:off x="6404429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>
              <a:off x="5537926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DDC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>
              <a:off x="4671423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88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0" name="양쪽 모서리가 둥근 사각형 9"/>
            <p:cNvSpPr/>
            <p:nvPr/>
          </p:nvSpPr>
          <p:spPr>
            <a:xfrm>
              <a:off x="3804920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353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5652120" y="620688"/>
            <a:ext cx="11667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02 </a:t>
            </a:r>
            <a:r>
              <a:rPr lang="ko-KR" altLang="en-US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구</a:t>
            </a:r>
            <a:r>
              <a:rPr lang="ko-KR" altLang="en-US" sz="11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성</a:t>
            </a:r>
            <a:endParaRPr lang="en-US" altLang="ko-KR" sz="1100" b="1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87" name="텍스트 개체 틀 39"/>
          <p:cNvSpPr txBox="1">
            <a:spLocks/>
          </p:cNvSpPr>
          <p:nvPr/>
        </p:nvSpPr>
        <p:spPr>
          <a:xfrm>
            <a:off x="611560" y="1074802"/>
            <a:ext cx="5688632" cy="55399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주요사업추진일</a:t>
            </a:r>
            <a:r>
              <a:rPr lang="ko-KR" altLang="en-US" dirty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정</a:t>
            </a: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 </a:t>
            </a:r>
            <a:endParaRPr lang="ko-KR" altLang="en-US" dirty="0">
              <a:solidFill>
                <a:srgbClr val="1F497D">
                  <a:lumMod val="75000"/>
                </a:srgb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2" name="AutoShape 4"/>
          <p:cNvSpPr>
            <a:spLocks noChangeArrowheads="1"/>
          </p:cNvSpPr>
          <p:nvPr/>
        </p:nvSpPr>
        <p:spPr bwMode="auto">
          <a:xfrm>
            <a:off x="2915307" y="2056656"/>
            <a:ext cx="5401109" cy="3460576"/>
          </a:xfrm>
          <a:prstGeom prst="roundRect">
            <a:avLst>
              <a:gd name="adj" fmla="val 5155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4305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1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aphicFrame>
        <p:nvGraphicFramePr>
          <p:cNvPr id="13" name="Group 9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981122"/>
              </p:ext>
            </p:extLst>
          </p:nvPr>
        </p:nvGraphicFramePr>
        <p:xfrm>
          <a:off x="3009342" y="2325838"/>
          <a:ext cx="5162550" cy="2903359"/>
        </p:xfrm>
        <a:graphic>
          <a:graphicData uri="http://schemas.openxmlformats.org/drawingml/2006/table">
            <a:tbl>
              <a:tblPr/>
              <a:tblGrid>
                <a:gridCol w="430213"/>
                <a:gridCol w="430212"/>
                <a:gridCol w="430213"/>
                <a:gridCol w="430212"/>
                <a:gridCol w="430213"/>
                <a:gridCol w="430212"/>
                <a:gridCol w="430213"/>
                <a:gridCol w="430212"/>
                <a:gridCol w="430213"/>
                <a:gridCol w="430212"/>
                <a:gridCol w="430213"/>
                <a:gridCol w="430212"/>
              </a:tblGrid>
              <a:tr h="246216">
                <a:tc gridSpan="1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20     </a:t>
                      </a:r>
                      <a:r>
                        <a:rPr kumimoji="1" lang="ko-KR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년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A7C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042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1</a:t>
                      </a:r>
                      <a:r>
                        <a:rPr kumimoji="1" 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월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A7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2</a:t>
                      </a:r>
                      <a:r>
                        <a:rPr kumimoji="1" 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월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A7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3</a:t>
                      </a:r>
                      <a:r>
                        <a:rPr kumimoji="1" 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월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A7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4</a:t>
                      </a:r>
                      <a:r>
                        <a:rPr kumimoji="1" 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월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A7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5</a:t>
                      </a:r>
                      <a:r>
                        <a:rPr kumimoji="1" 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월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A7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6</a:t>
                      </a:r>
                      <a:r>
                        <a:rPr kumimoji="1" 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월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A7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7</a:t>
                      </a:r>
                      <a:r>
                        <a:rPr kumimoji="1" 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월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A7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8</a:t>
                      </a:r>
                      <a:r>
                        <a:rPr kumimoji="1" 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월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A7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9</a:t>
                      </a:r>
                      <a:r>
                        <a:rPr kumimoji="1" 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월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A7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10</a:t>
                      </a:r>
                      <a:r>
                        <a:rPr kumimoji="1" 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월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A7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11</a:t>
                      </a:r>
                      <a:r>
                        <a:rPr kumimoji="1" 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월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A7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12</a:t>
                      </a:r>
                      <a:r>
                        <a:rPr kumimoji="1" 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월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A7CF"/>
                    </a:solidFill>
                  </a:tcPr>
                </a:tc>
              </a:tr>
              <a:tr h="375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√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√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75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√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√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√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75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√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√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√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75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√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√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75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√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√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√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√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√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√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√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√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√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√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√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√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75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모서리가 둥근 직사각형 13"/>
          <p:cNvSpPr/>
          <p:nvPr/>
        </p:nvSpPr>
        <p:spPr>
          <a:xfrm>
            <a:off x="870509" y="2094756"/>
            <a:ext cx="1944216" cy="3384376"/>
          </a:xfrm>
          <a:prstGeom prst="roundRect">
            <a:avLst>
              <a:gd name="adj" fmla="val 956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4305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1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aphicFrame>
        <p:nvGraphicFramePr>
          <p:cNvPr id="15" name="Group 9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970049"/>
              </p:ext>
            </p:extLst>
          </p:nvPr>
        </p:nvGraphicFramePr>
        <p:xfrm>
          <a:off x="1043608" y="2344688"/>
          <a:ext cx="1584325" cy="2897658"/>
        </p:xfrm>
        <a:graphic>
          <a:graphicData uri="http://schemas.openxmlformats.org/drawingml/2006/table">
            <a:tbl>
              <a:tblPr/>
              <a:tblGrid>
                <a:gridCol w="1584325"/>
              </a:tblGrid>
              <a:tr h="5213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사업일정내용</a:t>
                      </a:r>
                      <a:endParaRPr kumimoji="1" 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CFD7"/>
                    </a:solidFill>
                  </a:tcPr>
                </a:tc>
              </a:tr>
              <a:tr h="3960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기술개발사업신청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</a:tr>
              <a:tr h="3960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쇼핑몰구축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</a:tr>
              <a:tr h="3960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사이트 개선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영문포함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)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</a:tr>
              <a:tr h="3960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카다로그제작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영문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)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</a:tr>
              <a:tr h="3960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중국아이템발굴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</a:tr>
              <a:tr h="3960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법인전환 계획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8101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79437" y="188640"/>
            <a:ext cx="81304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 </a:t>
            </a:r>
            <a:endParaRPr lang="ko-KR" altLang="en-US" sz="105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87841" y="401675"/>
            <a:ext cx="1907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작성방법</a:t>
            </a:r>
            <a:endParaRPr lang="ko-KR" altLang="en-US" sz="16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572001" y="628753"/>
            <a:ext cx="4260278" cy="279967"/>
            <a:chOff x="3804920" y="546463"/>
            <a:chExt cx="3579949" cy="289560"/>
          </a:xfrm>
        </p:grpSpPr>
        <p:sp>
          <p:nvSpPr>
            <p:cNvPr id="7" name="양쪽 모서리가 둥근 사각형 6"/>
            <p:cNvSpPr/>
            <p:nvPr/>
          </p:nvSpPr>
          <p:spPr>
            <a:xfrm>
              <a:off x="6404429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>
              <a:off x="5537926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DDC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>
              <a:off x="4671423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88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0" name="양쪽 모서리가 둥근 사각형 9"/>
            <p:cNvSpPr/>
            <p:nvPr/>
          </p:nvSpPr>
          <p:spPr>
            <a:xfrm>
              <a:off x="3804920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353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5652120" y="620688"/>
            <a:ext cx="11667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02 </a:t>
            </a:r>
            <a:r>
              <a:rPr lang="ko-KR" altLang="en-US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구</a:t>
            </a:r>
            <a:r>
              <a:rPr lang="ko-KR" altLang="en-US" sz="11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성</a:t>
            </a:r>
            <a:endParaRPr lang="en-US" altLang="ko-KR" sz="1100" b="1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6565" y="1896110"/>
            <a:ext cx="8509000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228600" indent="-228600" defTabSz="975022" latinLnBrk="0">
              <a:buClr>
                <a:schemeClr val="tx1">
                  <a:lumMod val="65000"/>
                  <a:lumOff val="35000"/>
                </a:schemeClr>
              </a:buClr>
              <a:buSzPct val="150000"/>
              <a:buBlip>
                <a:blip/>
              </a:buBlip>
              <a:defRPr sz="140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Yoon 윤고딕 540_TT" pitchFamily="18" charset="-127"/>
                <a:ea typeface="Yoon 윤고딕 540_TT" pitchFamily="18" charset="-127"/>
              </a:defRPr>
            </a:lvl1pPr>
          </a:lstStyle>
          <a:p>
            <a:pPr>
              <a:buClr>
                <a:prstClr val="black">
                  <a:lumMod val="65000"/>
                  <a:lumOff val="35000"/>
                </a:prstClr>
              </a:buClr>
              <a:buSzPct val="100000"/>
              <a:buFontTx/>
              <a:buNone/>
            </a:pPr>
            <a:r>
              <a:rPr lang="ko-KR" altLang="en-US" sz="20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맑은 고딕"/>
                <a:ea typeface="+mn-ea"/>
              </a:rPr>
              <a:t>초기 </a:t>
            </a:r>
            <a:r>
              <a:rPr lang="ko-KR" altLang="en-US" sz="2000" b="1" dirty="0" err="1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맑은 고딕"/>
                <a:ea typeface="+mn-ea"/>
              </a:rPr>
              <a:t>제휴사</a:t>
            </a:r>
            <a:r>
              <a:rPr lang="ko-KR" altLang="en-US" sz="20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맑은 고딕"/>
                <a:ea typeface="+mn-ea"/>
              </a:rPr>
              <a:t> 확대 및 가입자 확보에 집중하고 정비 </a:t>
            </a:r>
            <a:r>
              <a:rPr lang="en-US" altLang="ko-KR" sz="20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맑은 고딕"/>
                <a:ea typeface="+mn-ea"/>
              </a:rPr>
              <a:t>&amp; </a:t>
            </a:r>
            <a:r>
              <a:rPr lang="ko-KR" altLang="en-US" sz="20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맑은 고딕"/>
                <a:ea typeface="+mn-ea"/>
              </a:rPr>
              <a:t>세차 서비스 중심의 차량관리에서 차량외관 및 튜닝 등 프리미엄 서비스로 점진적 확대</a:t>
            </a:r>
            <a:endParaRPr lang="en-US" altLang="ko-KR" sz="20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맑은 고딕"/>
              <a:ea typeface="+mn-ea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29"/>
          <a:stretch>
            <a:fillRect/>
          </a:stretch>
        </p:blipFill>
        <p:spPr bwMode="auto">
          <a:xfrm>
            <a:off x="384810" y="2707640"/>
            <a:ext cx="8373745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L-Shape 13"/>
          <p:cNvSpPr/>
          <p:nvPr/>
        </p:nvSpPr>
        <p:spPr>
          <a:xfrm rot="10800000" flipH="1">
            <a:off x="3441065" y="4582160"/>
            <a:ext cx="2808605" cy="869950"/>
          </a:xfrm>
          <a:prstGeom prst="corner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5" name="L-Shape 14"/>
          <p:cNvSpPr/>
          <p:nvPr/>
        </p:nvSpPr>
        <p:spPr>
          <a:xfrm rot="10800000" flipH="1">
            <a:off x="5804535" y="3717290"/>
            <a:ext cx="2807970" cy="871855"/>
          </a:xfrm>
          <a:prstGeom prst="corner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6" name="L-Shape 15"/>
          <p:cNvSpPr/>
          <p:nvPr/>
        </p:nvSpPr>
        <p:spPr>
          <a:xfrm rot="10800000" flipH="1">
            <a:off x="1059815" y="5445760"/>
            <a:ext cx="2808605" cy="869950"/>
          </a:xfrm>
          <a:prstGeom prst="corner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7" name="TextBox 32"/>
          <p:cNvSpPr txBox="1">
            <a:spLocks noChangeArrowheads="1"/>
          </p:cNvSpPr>
          <p:nvPr/>
        </p:nvSpPr>
        <p:spPr bwMode="auto">
          <a:xfrm>
            <a:off x="1508760" y="5546725"/>
            <a:ext cx="1799590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b="1" dirty="0">
                <a:solidFill>
                  <a:schemeClr val="bg1"/>
                </a:solidFill>
                <a:ea typeface="굴림" panose="020B0600000101010101" pitchFamily="50" charset="-127"/>
              </a:rPr>
              <a:t>1</a:t>
            </a:r>
            <a:r>
              <a:rPr lang="ko-KR" altLang="en-US" b="1" dirty="0">
                <a:solidFill>
                  <a:schemeClr val="bg1"/>
                </a:solidFill>
              </a:rPr>
              <a:t>차 </a:t>
            </a:r>
            <a:r>
              <a:rPr lang="en-US" altLang="ko-KR" b="1" dirty="0" smtClean="0">
                <a:solidFill>
                  <a:schemeClr val="bg1"/>
                </a:solidFill>
              </a:rPr>
              <a:t>Step (~ ‘18.2Q)</a:t>
            </a:r>
            <a:endParaRPr lang="en-US" altLang="ko-KR" b="1" dirty="0">
              <a:solidFill>
                <a:schemeClr val="bg1"/>
              </a:solidFill>
              <a:ea typeface="굴림" panose="020B0600000101010101" pitchFamily="50" charset="-127"/>
            </a:endParaRPr>
          </a:p>
        </p:txBody>
      </p:sp>
      <p:sp>
        <p:nvSpPr>
          <p:cNvPr id="18" name="TextBox 32"/>
          <p:cNvSpPr txBox="1">
            <a:spLocks noChangeArrowheads="1"/>
          </p:cNvSpPr>
          <p:nvPr/>
        </p:nvSpPr>
        <p:spPr bwMode="auto">
          <a:xfrm>
            <a:off x="4102100" y="4653915"/>
            <a:ext cx="1701800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b="1" dirty="0">
                <a:solidFill>
                  <a:schemeClr val="bg1"/>
                </a:solidFill>
              </a:rPr>
              <a:t>2</a:t>
            </a:r>
            <a:r>
              <a:rPr lang="ko-KR" altLang="en-US" b="1" dirty="0">
                <a:solidFill>
                  <a:schemeClr val="bg1"/>
                </a:solidFill>
              </a:rPr>
              <a:t>차 </a:t>
            </a:r>
            <a:r>
              <a:rPr lang="en-US" altLang="ko-KR" b="1" dirty="0" smtClean="0">
                <a:solidFill>
                  <a:schemeClr val="bg1"/>
                </a:solidFill>
              </a:rPr>
              <a:t>Step(~’18.4Q)</a:t>
            </a:r>
            <a:endParaRPr lang="en-US" altLang="ko-KR" b="1" dirty="0">
              <a:solidFill>
                <a:schemeClr val="bg1"/>
              </a:solidFill>
              <a:ea typeface="굴림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90010" y="5039360"/>
            <a:ext cx="2330450" cy="138493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400" dirty="0" smtClean="0">
                <a:latin typeface="+mn-ea"/>
              </a:rPr>
              <a:t>서울 강남</a:t>
            </a:r>
            <a:r>
              <a:rPr lang="en-US" altLang="ko-KR" sz="1400" dirty="0" smtClean="0">
                <a:latin typeface="+mn-ea"/>
              </a:rPr>
              <a:t>/</a:t>
            </a:r>
            <a:r>
              <a:rPr lang="ko-KR" altLang="en-US" sz="1400" dirty="0" smtClean="0">
                <a:latin typeface="+mn-ea"/>
              </a:rPr>
              <a:t>송파</a:t>
            </a:r>
            <a:r>
              <a:rPr lang="en-US" altLang="ko-KR" sz="1400" dirty="0" smtClean="0">
                <a:latin typeface="+mn-ea"/>
              </a:rPr>
              <a:t>/</a:t>
            </a:r>
            <a:r>
              <a:rPr lang="ko-KR" altLang="en-US" sz="1400" dirty="0" smtClean="0">
                <a:latin typeface="+mn-ea"/>
              </a:rPr>
              <a:t>서초</a:t>
            </a:r>
            <a:endParaRPr lang="en-US" altLang="ko-KR" sz="1400" dirty="0" smtClean="0">
              <a:latin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dirty="0" smtClean="0">
                <a:latin typeface="+mn-ea"/>
              </a:rPr>
              <a:t>     경기 성남</a:t>
            </a:r>
            <a:r>
              <a:rPr lang="en-US" altLang="ko-KR" sz="1400" dirty="0" smtClean="0">
                <a:latin typeface="+mn-ea"/>
              </a:rPr>
              <a:t>(</a:t>
            </a:r>
            <a:r>
              <a:rPr lang="ko-KR" altLang="en-US" sz="1400" dirty="0" smtClean="0">
                <a:latin typeface="+mn-ea"/>
              </a:rPr>
              <a:t>분당</a:t>
            </a:r>
            <a:r>
              <a:rPr lang="en-US" altLang="ko-KR" sz="1400" dirty="0" smtClean="0">
                <a:latin typeface="+mn-ea"/>
              </a:rPr>
              <a:t>/</a:t>
            </a:r>
            <a:r>
              <a:rPr lang="ko-KR" altLang="en-US" sz="1400" dirty="0" smtClean="0">
                <a:latin typeface="+mn-ea"/>
              </a:rPr>
              <a:t>판교</a:t>
            </a:r>
            <a:r>
              <a:rPr lang="en-US" altLang="ko-KR" sz="1400" dirty="0" smtClean="0">
                <a:latin typeface="+mn-ea"/>
              </a:rPr>
              <a:t>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   </a:t>
            </a:r>
            <a:r>
              <a:rPr lang="ko-KR" altLang="en-US" sz="1400" dirty="0" err="1" smtClean="0">
                <a:latin typeface="+mn-ea"/>
              </a:rPr>
              <a:t>제휴사</a:t>
            </a:r>
            <a:r>
              <a:rPr lang="en-US" altLang="ko-KR" sz="1400" dirty="0" smtClean="0">
                <a:latin typeface="+mn-ea"/>
              </a:rPr>
              <a:t>(</a:t>
            </a:r>
            <a:r>
              <a:rPr lang="ko-KR" altLang="en-US" sz="1400" dirty="0" smtClean="0">
                <a:latin typeface="+mn-ea"/>
              </a:rPr>
              <a:t>정비</a:t>
            </a:r>
            <a:r>
              <a:rPr lang="en-US" altLang="ko-KR" sz="1400" dirty="0" smtClean="0">
                <a:latin typeface="+mn-ea"/>
              </a:rPr>
              <a:t>/</a:t>
            </a:r>
            <a:r>
              <a:rPr lang="ko-KR" altLang="en-US" sz="1400" dirty="0" smtClean="0">
                <a:latin typeface="+mn-ea"/>
              </a:rPr>
              <a:t>세차장</a:t>
            </a:r>
            <a:r>
              <a:rPr lang="en-US" altLang="ko-KR" sz="1400" dirty="0" smtClean="0">
                <a:latin typeface="+mn-ea"/>
              </a:rPr>
              <a:t>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  </a:t>
            </a:r>
            <a:r>
              <a:rPr lang="ko-KR" altLang="en-US" sz="1400" dirty="0" smtClean="0">
                <a:latin typeface="+mn-ea"/>
              </a:rPr>
              <a:t> 최소 </a:t>
            </a:r>
            <a:r>
              <a:rPr lang="en-US" altLang="ko-KR" sz="1400" dirty="0" smtClean="0">
                <a:latin typeface="+mn-ea"/>
              </a:rPr>
              <a:t>100</a:t>
            </a:r>
            <a:r>
              <a:rPr lang="ko-KR" altLang="en-US" sz="1400" dirty="0" smtClean="0">
                <a:latin typeface="+mn-ea"/>
              </a:rPr>
              <a:t>개 확보</a:t>
            </a:r>
            <a:endParaRPr lang="en-US" altLang="ko-KR" sz="1400" dirty="0">
              <a:latin typeface="+mn-ea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400" dirty="0" smtClean="0">
                <a:latin typeface="+mn-ea"/>
              </a:rPr>
              <a:t>온</a:t>
            </a:r>
            <a:r>
              <a:rPr lang="en-US" altLang="ko-KR" sz="1400" dirty="0" smtClean="0">
                <a:latin typeface="+mn-ea"/>
              </a:rPr>
              <a:t>/</a:t>
            </a:r>
            <a:r>
              <a:rPr lang="ko-KR" altLang="en-US" sz="1400" dirty="0" smtClean="0">
                <a:latin typeface="+mn-ea"/>
              </a:rPr>
              <a:t>오프라인 연계 이용자 확보 캠페인</a:t>
            </a:r>
            <a:endParaRPr lang="en-US" altLang="ko-KR" sz="1400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47765" y="4158615"/>
            <a:ext cx="2332355" cy="52324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400" dirty="0" err="1" smtClean="0">
                <a:latin typeface="+mn-ea"/>
              </a:rPr>
              <a:t>제휴사</a:t>
            </a:r>
            <a:r>
              <a:rPr lang="ko-KR" altLang="en-US" sz="1400" dirty="0" smtClean="0">
                <a:latin typeface="+mn-ea"/>
              </a:rPr>
              <a:t> 확대</a:t>
            </a:r>
            <a:endParaRPr lang="en-US" altLang="ko-KR" sz="1400" dirty="0" smtClean="0">
              <a:latin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  (</a:t>
            </a:r>
            <a:r>
              <a:rPr lang="ko-KR" altLang="en-US" sz="1400" dirty="0" smtClean="0">
                <a:latin typeface="+mn-ea"/>
              </a:rPr>
              <a:t>차량 </a:t>
            </a:r>
            <a:r>
              <a:rPr lang="ko-KR" altLang="en-US" sz="1400" dirty="0" err="1" smtClean="0">
                <a:latin typeface="+mn-ea"/>
              </a:rPr>
              <a:t>튜닝샵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 smtClean="0">
                <a:latin typeface="+mn-ea"/>
              </a:rPr>
              <a:t>등</a:t>
            </a:r>
            <a:r>
              <a:rPr lang="en-US" altLang="ko-KR" sz="1400" dirty="0" smtClean="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</p:txBody>
      </p:sp>
      <p:sp>
        <p:nvSpPr>
          <p:cNvPr id="21" name="L-Shape 14"/>
          <p:cNvSpPr/>
          <p:nvPr/>
        </p:nvSpPr>
        <p:spPr>
          <a:xfrm rot="10800000" flipH="1">
            <a:off x="5809615" y="3717290"/>
            <a:ext cx="2808605" cy="871855"/>
          </a:xfrm>
          <a:prstGeom prst="corner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2" name="TextBox 32"/>
          <p:cNvSpPr txBox="1">
            <a:spLocks noChangeArrowheads="1"/>
          </p:cNvSpPr>
          <p:nvPr/>
        </p:nvSpPr>
        <p:spPr bwMode="auto">
          <a:xfrm>
            <a:off x="6142990" y="3764280"/>
            <a:ext cx="2452370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b="1" dirty="0">
                <a:solidFill>
                  <a:schemeClr val="bg1"/>
                </a:solidFill>
              </a:rPr>
              <a:t>3</a:t>
            </a:r>
            <a:r>
              <a:rPr lang="ko-KR" altLang="en-US" b="1" dirty="0">
                <a:solidFill>
                  <a:schemeClr val="bg1"/>
                </a:solidFill>
              </a:rPr>
              <a:t>차 </a:t>
            </a:r>
            <a:r>
              <a:rPr lang="en-US" altLang="ko-KR" b="1" dirty="0" smtClean="0">
                <a:solidFill>
                  <a:schemeClr val="bg1"/>
                </a:solidFill>
              </a:rPr>
              <a:t>Step(~’19.2Q)</a:t>
            </a:r>
            <a:endParaRPr lang="en-US" altLang="ko-KR" b="1" dirty="0">
              <a:solidFill>
                <a:schemeClr val="bg1"/>
              </a:solidFill>
              <a:ea typeface="굴림" panose="020B0600000101010101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468755" y="4438015"/>
            <a:ext cx="1871980" cy="1108710"/>
          </a:xfrm>
          <a:prstGeom prst="ellipse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3798570" y="3573145"/>
            <a:ext cx="1871980" cy="110871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6295390" y="2707640"/>
            <a:ext cx="1871980" cy="1108710"/>
          </a:xfrm>
          <a:prstGeom prst="ellipse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969385" y="3811905"/>
            <a:ext cx="1482725" cy="6464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제휴사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및 이용자 모집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 bwMode="auto">
          <a:xfrm>
            <a:off x="1654175" y="4684395"/>
            <a:ext cx="1440180" cy="6464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앱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웹 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서비스개발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53200" y="2807335"/>
            <a:ext cx="1484630" cy="92329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제휴 서비스 확대 및 이용자 증대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9" name="텍스트 개체 틀 39"/>
          <p:cNvSpPr txBox="1">
            <a:spLocks/>
          </p:cNvSpPr>
          <p:nvPr/>
        </p:nvSpPr>
        <p:spPr>
          <a:xfrm>
            <a:off x="611559" y="1074802"/>
            <a:ext cx="6683955" cy="55399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주요사업추진일정 </a:t>
            </a:r>
            <a:r>
              <a:rPr lang="en-US" altLang="ko-KR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– </a:t>
            </a:r>
            <a:r>
              <a:rPr lang="ko-KR" altLang="en-US" dirty="0" err="1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로드맵</a:t>
            </a:r>
            <a:r>
              <a:rPr lang="en-US" altLang="ko-KR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(</a:t>
            </a: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비전</a:t>
            </a:r>
            <a:r>
              <a:rPr lang="en-US" altLang="ko-KR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)</a:t>
            </a: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 </a:t>
            </a:r>
            <a:endParaRPr lang="ko-KR" altLang="en-US" dirty="0">
              <a:solidFill>
                <a:srgbClr val="1F497D">
                  <a:lumMod val="75000"/>
                </a:srgb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37335" y="5924550"/>
            <a:ext cx="2330450" cy="52324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ko-KR" sz="1400" dirty="0" err="1" smtClean="0">
                <a:latin typeface="+mn-ea"/>
              </a:rPr>
              <a:t>Natvie</a:t>
            </a:r>
            <a:r>
              <a:rPr lang="en-US" altLang="ko-KR" sz="1400" dirty="0" smtClean="0">
                <a:latin typeface="+mn-ea"/>
              </a:rPr>
              <a:t> App / Mobile Web </a:t>
            </a:r>
            <a:r>
              <a:rPr lang="ko-KR" altLang="en-US" sz="1400" dirty="0" smtClean="0">
                <a:latin typeface="+mn-ea"/>
              </a:rPr>
              <a:t>개발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8101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79437" y="188640"/>
            <a:ext cx="81304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 </a:t>
            </a:r>
            <a:endParaRPr lang="ko-KR" altLang="en-US" sz="105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87841" y="401675"/>
            <a:ext cx="1907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작성방법</a:t>
            </a:r>
            <a:endParaRPr lang="ko-KR" altLang="en-US" sz="16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572001" y="628753"/>
            <a:ext cx="4260278" cy="279967"/>
            <a:chOff x="3804920" y="546463"/>
            <a:chExt cx="3579949" cy="289560"/>
          </a:xfrm>
        </p:grpSpPr>
        <p:sp>
          <p:nvSpPr>
            <p:cNvPr id="7" name="양쪽 모서리가 둥근 사각형 6"/>
            <p:cNvSpPr/>
            <p:nvPr/>
          </p:nvSpPr>
          <p:spPr>
            <a:xfrm>
              <a:off x="6404429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>
              <a:off x="5537926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DDC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>
              <a:off x="4671423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88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0" name="양쪽 모서리가 둥근 사각형 9"/>
            <p:cNvSpPr/>
            <p:nvPr/>
          </p:nvSpPr>
          <p:spPr>
            <a:xfrm>
              <a:off x="3804920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353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5652120" y="620688"/>
            <a:ext cx="11667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02 </a:t>
            </a:r>
            <a:r>
              <a:rPr lang="ko-KR" altLang="en-US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구</a:t>
            </a:r>
            <a:r>
              <a:rPr lang="ko-KR" altLang="en-US" sz="11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성</a:t>
            </a:r>
            <a:endParaRPr lang="en-US" altLang="ko-KR" sz="1100" b="1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29" name="텍스트 개체 틀 39"/>
          <p:cNvSpPr txBox="1">
            <a:spLocks/>
          </p:cNvSpPr>
          <p:nvPr/>
        </p:nvSpPr>
        <p:spPr>
          <a:xfrm>
            <a:off x="611560" y="1074802"/>
            <a:ext cx="6912768" cy="55399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주요사업추진일정 </a:t>
            </a:r>
            <a:r>
              <a:rPr lang="en-US" altLang="ko-KR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– </a:t>
            </a:r>
            <a:r>
              <a:rPr lang="ko-KR" altLang="en-US" dirty="0" err="1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로드맵</a:t>
            </a:r>
            <a:r>
              <a:rPr lang="en-US" altLang="ko-KR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(</a:t>
            </a: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비전</a:t>
            </a:r>
            <a:r>
              <a:rPr lang="en-US" altLang="ko-KR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)</a:t>
            </a:r>
            <a:r>
              <a:rPr lang="ko-KR" altLang="en-US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 </a:t>
            </a:r>
            <a:endParaRPr lang="ko-KR" altLang="en-US" dirty="0">
              <a:solidFill>
                <a:srgbClr val="1F497D">
                  <a:lumMod val="75000"/>
                </a:srgb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308223" y="1938531"/>
            <a:ext cx="1960566" cy="1922814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alpha val="33000"/>
                </a:sysClr>
              </a:gs>
              <a:gs pos="100000">
                <a:sysClr val="window" lastClr="FFFFFF">
                  <a:alpha val="13000"/>
                </a:sysClr>
              </a:gs>
            </a:gsLst>
            <a:lin ang="5400000" scaled="1"/>
            <a:tileRect/>
          </a:gra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  <a:scene3d>
            <a:camera prst="perspectiveAbove" fov="0">
              <a:rot lat="0" lon="0" rev="0"/>
            </a:camera>
            <a:lightRig rig="flat" dir="t">
              <a:rot lat="0" lon="0" rev="600000"/>
            </a:lightRig>
          </a:scene3d>
          <a:sp3d prstMaterial="clear">
            <a:bevelT w="190500" h="190500"/>
          </a:sp3d>
        </p:spPr>
        <p:txBody>
          <a:bodyPr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05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32" name="현 31"/>
          <p:cNvSpPr/>
          <p:nvPr/>
        </p:nvSpPr>
        <p:spPr>
          <a:xfrm>
            <a:off x="1312590" y="1860642"/>
            <a:ext cx="1944216" cy="1956621"/>
          </a:xfrm>
          <a:prstGeom prst="chord">
            <a:avLst>
              <a:gd name="adj1" fmla="val 1697697"/>
              <a:gd name="adj2" fmla="val 9127739"/>
            </a:avLst>
          </a:prstGeom>
          <a:solidFill>
            <a:srgbClr val="949A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43056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2100" dirty="0" smtClean="0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33228" y="3933056"/>
            <a:ext cx="1870620" cy="2520280"/>
          </a:xfrm>
          <a:prstGeom prst="roundRect">
            <a:avLst>
              <a:gd name="adj" fmla="val 10557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4305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1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4" name="타원 7"/>
          <p:cNvSpPr/>
          <p:nvPr/>
        </p:nvSpPr>
        <p:spPr>
          <a:xfrm>
            <a:off x="3601028" y="1936568"/>
            <a:ext cx="1960566" cy="1922814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alpha val="33000"/>
                </a:sysClr>
              </a:gs>
              <a:gs pos="100000">
                <a:sysClr val="window" lastClr="FFFFFF">
                  <a:alpha val="13000"/>
                </a:sysClr>
              </a:gs>
            </a:gsLst>
            <a:lin ang="5400000" scaled="1"/>
            <a:tileRect/>
          </a:gra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  <a:scene3d>
            <a:camera prst="perspectiveAbove" fov="0">
              <a:rot lat="0" lon="0" rev="0"/>
            </a:camera>
            <a:lightRig rig="flat" dir="t">
              <a:rot lat="0" lon="0" rev="600000"/>
            </a:lightRig>
          </a:scene3d>
          <a:sp3d prstMaterial="clear">
            <a:bevelT w="190500" h="190500"/>
          </a:sp3d>
        </p:spPr>
        <p:txBody>
          <a:bodyPr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05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35" name="현 34"/>
          <p:cNvSpPr/>
          <p:nvPr/>
        </p:nvSpPr>
        <p:spPr>
          <a:xfrm>
            <a:off x="3616846" y="1851117"/>
            <a:ext cx="1927632" cy="1958584"/>
          </a:xfrm>
          <a:prstGeom prst="chord">
            <a:avLst>
              <a:gd name="adj1" fmla="val 810058"/>
              <a:gd name="adj2" fmla="val 9890854"/>
            </a:avLst>
          </a:prstGeom>
          <a:solidFill>
            <a:srgbClr val="A5C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43056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2100" dirty="0" smtClean="0">
              <a:solidFill>
                <a:prstClr val="white"/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3636690" y="3933056"/>
            <a:ext cx="1870620" cy="2520280"/>
          </a:xfrm>
          <a:prstGeom prst="roundRect">
            <a:avLst>
              <a:gd name="adj" fmla="val 852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4305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1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859936" y="1936568"/>
            <a:ext cx="1960566" cy="1922814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alpha val="33000"/>
                </a:sysClr>
              </a:gs>
              <a:gs pos="100000">
                <a:sysClr val="window" lastClr="FFFFFF">
                  <a:alpha val="13000"/>
                </a:sysClr>
              </a:gs>
            </a:gsLst>
            <a:lin ang="5400000" scaled="1"/>
            <a:tileRect/>
          </a:gra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  <a:scene3d>
            <a:camera prst="perspectiveAbove" fov="0">
              <a:rot lat="0" lon="0" rev="0"/>
            </a:camera>
            <a:lightRig rig="flat" dir="t">
              <a:rot lat="0" lon="0" rev="600000"/>
            </a:lightRig>
          </a:scene3d>
          <a:sp3d prstMaterial="clear">
            <a:bevelT w="190500" h="190500"/>
          </a:sp3d>
        </p:spPr>
        <p:txBody>
          <a:bodyPr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05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38" name="현 37"/>
          <p:cNvSpPr/>
          <p:nvPr/>
        </p:nvSpPr>
        <p:spPr>
          <a:xfrm>
            <a:off x="5906245" y="2008850"/>
            <a:ext cx="1877540" cy="1808231"/>
          </a:xfrm>
          <a:prstGeom prst="chord">
            <a:avLst>
              <a:gd name="adj1" fmla="val 21367300"/>
              <a:gd name="adj2" fmla="val 11054676"/>
            </a:avLst>
          </a:prstGeom>
          <a:solidFill>
            <a:srgbClr val="95A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43056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2100" dirty="0" smtClean="0">
              <a:solidFill>
                <a:prstClr val="white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5904909" y="3933056"/>
            <a:ext cx="1870620" cy="2520280"/>
          </a:xfrm>
          <a:prstGeom prst="roundRect">
            <a:avLst>
              <a:gd name="adj" fmla="val 801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4305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1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0" name="Text Box 9"/>
          <p:cNvSpPr txBox="1">
            <a:spLocks noChangeArrowheads="1"/>
          </p:cNvSpPr>
          <p:nvPr/>
        </p:nvSpPr>
        <p:spPr bwMode="auto">
          <a:xfrm>
            <a:off x="1403648" y="4088275"/>
            <a:ext cx="1728192" cy="12464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새로운 제품 </a:t>
            </a:r>
            <a:r>
              <a:rPr kumimoji="1" lang="ko-KR" altLang="en-US" sz="1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개발시</a:t>
            </a:r>
            <a:endParaRPr kumimoji="1" lang="en-US" altLang="ko-KR" sz="1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- </a:t>
            </a:r>
            <a:r>
              <a:rPr kumimoji="1"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시장성파악</a:t>
            </a:r>
            <a:endParaRPr kumimoji="1"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kumimoji="1"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- </a:t>
            </a:r>
            <a:r>
              <a:rPr kumimoji="1" lang="ko-KR" alt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제품컨셉</a:t>
            </a:r>
            <a:endParaRPr kumimoji="1"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kumimoji="1"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- </a:t>
            </a:r>
            <a:r>
              <a:rPr kumimoji="1" lang="ko-KR" alt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금형설계</a:t>
            </a:r>
            <a:endParaRPr kumimoji="1"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kumimoji="1"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- </a:t>
            </a:r>
            <a:r>
              <a:rPr kumimoji="1"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기능채택</a:t>
            </a:r>
            <a:endParaRPr kumimoji="1"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5911577" y="2712250"/>
            <a:ext cx="1872207" cy="264421"/>
          </a:xfrm>
          <a:prstGeom prst="ellipse">
            <a:avLst/>
          </a:prstGeom>
          <a:solidFill>
            <a:srgbClr val="BAC6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43056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2100" dirty="0">
              <a:solidFill>
                <a:prstClr val="white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1432223" y="3148070"/>
            <a:ext cx="1715044" cy="264421"/>
          </a:xfrm>
          <a:prstGeom prst="ellipse">
            <a:avLst/>
          </a:prstGeom>
          <a:solidFill>
            <a:srgbClr val="B2B6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43056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2100" dirty="0" smtClean="0">
              <a:solidFill>
                <a:prstClr val="white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537857" y="2610799"/>
            <a:ext cx="1501298" cy="33361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제품 개발</a:t>
            </a:r>
            <a:endParaRPr kumimoji="1" lang="en-US" altLang="ko-KR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3651844" y="2925420"/>
            <a:ext cx="1859296" cy="264421"/>
          </a:xfrm>
          <a:prstGeom prst="ellipse">
            <a:avLst/>
          </a:prstGeom>
          <a:solidFill>
            <a:srgbClr val="BDDB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43056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2100" dirty="0" smtClean="0">
              <a:solidFill>
                <a:prstClr val="white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30662" y="2427181"/>
            <a:ext cx="1501298" cy="3323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해외 매출</a:t>
            </a:r>
            <a:endParaRPr kumimoji="1" lang="en-US" altLang="ko-KR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143779" y="2283165"/>
            <a:ext cx="1501298" cy="61061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국내 매출</a:t>
            </a:r>
            <a:endParaRPr kumimoji="1"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</a:t>
            </a:r>
            <a:r>
              <a:rPr kumimoji="1"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온라인 매출 포함</a:t>
            </a:r>
            <a:r>
              <a:rPr kumimoji="1"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</a:t>
            </a:r>
          </a:p>
        </p:txBody>
      </p:sp>
      <p:sp>
        <p:nvSpPr>
          <p:cNvPr id="47" name="Text Box 9"/>
          <p:cNvSpPr txBox="1">
            <a:spLocks noChangeArrowheads="1"/>
          </p:cNvSpPr>
          <p:nvPr/>
        </p:nvSpPr>
        <p:spPr bwMode="auto">
          <a:xfrm>
            <a:off x="3707904" y="4088275"/>
            <a:ext cx="1728192" cy="5242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kumimoji="1"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- NIMS/VMS</a:t>
            </a:r>
            <a:r>
              <a:rPr kumimoji="1"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kumimoji="1"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: 1.5</a:t>
            </a:r>
            <a:r>
              <a:rPr kumimoji="1"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억</a:t>
            </a:r>
            <a:endParaRPr kumimoji="1" lang="en-US" altLang="ko-KR" sz="1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kumimoji="1"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- G-SCOPE : 0.5</a:t>
            </a:r>
            <a:r>
              <a:rPr kumimoji="1"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억</a:t>
            </a:r>
            <a:endParaRPr kumimoji="1" lang="en-US" altLang="ko-KR" sz="1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8" name="Text Box 9"/>
          <p:cNvSpPr txBox="1">
            <a:spLocks noChangeArrowheads="1"/>
          </p:cNvSpPr>
          <p:nvPr/>
        </p:nvSpPr>
        <p:spPr bwMode="auto">
          <a:xfrm>
            <a:off x="5940152" y="4134441"/>
            <a:ext cx="1728192" cy="10156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kumimoji="1"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- </a:t>
            </a:r>
            <a:r>
              <a:rPr kumimoji="1"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NIMS/VMS : 3</a:t>
            </a:r>
            <a:r>
              <a:rPr kumimoji="1"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억</a:t>
            </a:r>
            <a:endParaRPr kumimoji="1" lang="en-US" altLang="ko-KR" sz="1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kumimoji="1"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- G-SCOPE : 2</a:t>
            </a:r>
            <a:r>
              <a:rPr kumimoji="1"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억</a:t>
            </a:r>
            <a:endParaRPr kumimoji="1" lang="en-US" altLang="ko-KR" sz="1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kumimoji="1"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- </a:t>
            </a:r>
            <a:r>
              <a:rPr kumimoji="1" lang="ko-KR" altLang="en-US" sz="1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타사및</a:t>
            </a:r>
            <a:r>
              <a:rPr kumimoji="1"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제작장비 </a:t>
            </a:r>
            <a:r>
              <a:rPr kumimoji="1"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: 3</a:t>
            </a:r>
            <a:r>
              <a:rPr kumimoji="1"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억</a:t>
            </a:r>
            <a:endParaRPr kumimoji="1" lang="en-US" altLang="ko-KR" sz="1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kumimoji="1"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- </a:t>
            </a:r>
            <a:r>
              <a:rPr kumimoji="1"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중국산 장비 </a:t>
            </a:r>
            <a:r>
              <a:rPr kumimoji="1"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: 2</a:t>
            </a:r>
            <a:r>
              <a:rPr kumimoji="1"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억</a:t>
            </a:r>
            <a:endParaRPr kumimoji="1" lang="en-US" altLang="ko-KR" sz="1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9" name="Text Box 9"/>
          <p:cNvSpPr txBox="1">
            <a:spLocks noChangeArrowheads="1"/>
          </p:cNvSpPr>
          <p:nvPr/>
        </p:nvSpPr>
        <p:spPr bwMode="auto">
          <a:xfrm>
            <a:off x="4233676" y="3177661"/>
            <a:ext cx="676647" cy="32624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kumimoji="1"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억</a:t>
            </a:r>
            <a:endParaRPr kumimoji="1" lang="en-US" altLang="ko-KR" sz="1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0" name="Text Box 9"/>
          <p:cNvSpPr txBox="1">
            <a:spLocks noChangeArrowheads="1"/>
          </p:cNvSpPr>
          <p:nvPr/>
        </p:nvSpPr>
        <p:spPr bwMode="auto">
          <a:xfrm>
            <a:off x="6556104" y="3166939"/>
            <a:ext cx="676647" cy="32624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10</a:t>
            </a:r>
            <a:r>
              <a:rPr kumimoji="1"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억</a:t>
            </a:r>
            <a:endParaRPr kumimoji="1" lang="en-US" altLang="ko-KR" sz="1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1" name="Text Box 9"/>
          <p:cNvSpPr txBox="1">
            <a:spLocks noChangeArrowheads="1"/>
          </p:cNvSpPr>
          <p:nvPr/>
        </p:nvSpPr>
        <p:spPr bwMode="auto">
          <a:xfrm>
            <a:off x="1677677" y="3180738"/>
            <a:ext cx="1224136" cy="60324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태블릿</a:t>
            </a:r>
            <a:r>
              <a:rPr kumimoji="1" lang="ko-KR" altLang="en-US" sz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현미경</a:t>
            </a:r>
            <a:r>
              <a:rPr kumimoji="1" lang="en-US" altLang="ko-KR" sz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kumimoji="1" lang="ko-KR" altLang="en-US" sz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가제</a:t>
            </a:r>
            <a:r>
              <a:rPr kumimoji="1" lang="en-US" altLang="ko-KR" sz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52" name="Text Box 9"/>
          <p:cNvSpPr txBox="1">
            <a:spLocks noChangeArrowheads="1"/>
          </p:cNvSpPr>
          <p:nvPr/>
        </p:nvSpPr>
        <p:spPr bwMode="auto">
          <a:xfrm>
            <a:off x="1432223" y="5334770"/>
            <a:ext cx="1609410" cy="10156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기존제품 </a:t>
            </a:r>
            <a:r>
              <a:rPr kumimoji="1" lang="ko-KR" altLang="en-US" sz="1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모디파이시</a:t>
            </a:r>
            <a:r>
              <a:rPr kumimoji="1"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- </a:t>
            </a:r>
            <a:r>
              <a:rPr kumimoji="1"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시장성파악</a:t>
            </a:r>
            <a:endParaRPr kumimoji="1"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kumimoji="1"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- </a:t>
            </a:r>
            <a:r>
              <a:rPr kumimoji="1" lang="ko-KR" alt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제품컨셉</a:t>
            </a:r>
            <a:endParaRPr kumimoji="1"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kumimoji="1"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- </a:t>
            </a:r>
            <a:r>
              <a:rPr kumimoji="1"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기능추가</a:t>
            </a:r>
            <a:endParaRPr kumimoji="1"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856233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3916" y="1349829"/>
            <a:ext cx="8697686" cy="4741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ko-KR" altLang="en-US" sz="3600" dirty="0" smtClean="0">
                <a:latin typeface="HY강B" pitchFamily="18" charset="-127"/>
                <a:ea typeface="HY강B" pitchFamily="18" charset="-127"/>
              </a:rPr>
              <a:t>우리 </a:t>
            </a:r>
            <a:r>
              <a:rPr lang="ko-KR" altLang="en-US" sz="3600" u="sng" dirty="0" smtClean="0">
                <a:latin typeface="HY강B" pitchFamily="18" charset="-127"/>
                <a:ea typeface="HY강B" pitchFamily="18" charset="-127"/>
              </a:rPr>
              <a:t>          </a:t>
            </a:r>
            <a:r>
              <a:rPr lang="ko-KR" altLang="en-US" sz="3600" dirty="0" smtClean="0">
                <a:latin typeface="HY강B" pitchFamily="18" charset="-127"/>
                <a:ea typeface="HY강B" pitchFamily="18" charset="-127"/>
              </a:rPr>
              <a:t>은 </a:t>
            </a:r>
            <a:r>
              <a:rPr lang="ko-KR" altLang="en-US" sz="3600" u="sng" dirty="0" smtClean="0">
                <a:latin typeface="HY강B" pitchFamily="18" charset="-127"/>
                <a:ea typeface="HY강B" pitchFamily="18" charset="-127"/>
              </a:rPr>
              <a:t>           </a:t>
            </a:r>
            <a:r>
              <a:rPr lang="en-US" altLang="ko-KR" sz="3600" dirty="0" smtClean="0">
                <a:latin typeface="HY강B" pitchFamily="18" charset="-127"/>
                <a:ea typeface="HY강B" pitchFamily="18" charset="-127"/>
              </a:rPr>
              <a:t>,  </a:t>
            </a:r>
            <a:r>
              <a:rPr lang="en-US" altLang="ko-KR" sz="3600" u="sng" dirty="0" smtClean="0">
                <a:latin typeface="HY강B" pitchFamily="18" charset="-127"/>
                <a:ea typeface="HY강B" pitchFamily="18" charset="-127"/>
              </a:rPr>
              <a:t>            </a:t>
            </a:r>
            <a:r>
              <a:rPr lang="ko-KR" altLang="en-US" sz="3600" dirty="0" smtClean="0">
                <a:latin typeface="HY강B" pitchFamily="18" charset="-127"/>
                <a:ea typeface="HY강B" pitchFamily="18" charset="-127"/>
              </a:rPr>
              <a:t>으로써</a:t>
            </a:r>
            <a:endParaRPr lang="en-US" altLang="ko-KR" sz="3600" dirty="0" smtClean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300000"/>
              </a:lnSpc>
            </a:pPr>
            <a:r>
              <a:rPr lang="en-US" altLang="ko-KR" sz="3600" u="sng" dirty="0"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3600" u="sng" dirty="0" smtClean="0">
                <a:latin typeface="HY강B" pitchFamily="18" charset="-127"/>
                <a:ea typeface="HY강B" pitchFamily="18" charset="-127"/>
              </a:rPr>
              <a:t>           </a:t>
            </a:r>
            <a:r>
              <a:rPr lang="en-US" altLang="ko-KR" sz="3600" dirty="0" smtClean="0">
                <a:latin typeface="HY강B" pitchFamily="18" charset="-127"/>
                <a:ea typeface="HY강B" pitchFamily="18" charset="-127"/>
              </a:rPr>
              <a:t>  </a:t>
            </a:r>
            <a:r>
              <a:rPr lang="ko-KR" altLang="en-US" sz="3600" dirty="0" smtClean="0">
                <a:latin typeface="HY강B" pitchFamily="18" charset="-127"/>
                <a:ea typeface="HY강B" pitchFamily="18" charset="-127"/>
              </a:rPr>
              <a:t>싶어 하는   </a:t>
            </a:r>
            <a:r>
              <a:rPr lang="ko-KR" altLang="en-US" sz="3600" u="sng" dirty="0" smtClean="0">
                <a:latin typeface="HY강B" pitchFamily="18" charset="-127"/>
                <a:ea typeface="HY강B" pitchFamily="18" charset="-127"/>
              </a:rPr>
              <a:t>                </a:t>
            </a:r>
            <a:r>
              <a:rPr lang="ko-KR" altLang="en-US" sz="3600" dirty="0" smtClean="0">
                <a:latin typeface="HY강B" pitchFamily="18" charset="-127"/>
                <a:ea typeface="HY강B" pitchFamily="18" charset="-127"/>
              </a:rPr>
              <a:t> 에게</a:t>
            </a:r>
            <a:endParaRPr lang="en-US" altLang="ko-KR" sz="3600" dirty="0" smtClean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300000"/>
              </a:lnSpc>
            </a:pPr>
            <a:r>
              <a:rPr lang="ko-KR" altLang="en-US" sz="3600" dirty="0" smtClean="0">
                <a:latin typeface="HY강B" pitchFamily="18" charset="-127"/>
                <a:ea typeface="HY강B" pitchFamily="18" charset="-127"/>
              </a:rPr>
              <a:t>도움을 제공한다</a:t>
            </a:r>
            <a:r>
              <a:rPr lang="en-US" altLang="ko-KR" sz="3600" dirty="0" smtClean="0">
                <a:latin typeface="HY강B" pitchFamily="18" charset="-127"/>
                <a:ea typeface="HY강B" pitchFamily="18" charset="-127"/>
              </a:rPr>
              <a:t>.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230271" y="1278147"/>
            <a:ext cx="1948577" cy="1671893"/>
            <a:chOff x="2656337" y="2300832"/>
            <a:chExt cx="2047353" cy="1810678"/>
          </a:xfrm>
        </p:grpSpPr>
        <p:pic>
          <p:nvPicPr>
            <p:cNvPr id="16" name="Picture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6337" y="2300832"/>
              <a:ext cx="2047353" cy="1810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3249088" y="2963987"/>
              <a:ext cx="1355826" cy="399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prstClr val="black"/>
                  </a:solidFill>
                  <a:latin typeface="HY바다L" pitchFamily="18" charset="-127"/>
                  <a:ea typeface="HY바다L" pitchFamily="18" charset="-127"/>
                </a:rPr>
                <a:t> </a:t>
              </a:r>
              <a:r>
                <a:rPr lang="ko-KR" altLang="en-US" dirty="0" smtClean="0">
                  <a:solidFill>
                    <a:prstClr val="black"/>
                  </a:solidFill>
                  <a:latin typeface="HY바다L" pitchFamily="18" charset="-127"/>
                  <a:ea typeface="HY바다L" pitchFamily="18" charset="-127"/>
                </a:rPr>
                <a:t>캔들</a:t>
              </a:r>
              <a:endParaRPr lang="ko-KR" altLang="en-US" dirty="0">
                <a:solidFill>
                  <a:prstClr val="black"/>
                </a:solidFill>
                <a:latin typeface="HY바다L" pitchFamily="18" charset="-127"/>
                <a:ea typeface="HY바다L" pitchFamily="18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3440125" y="1278143"/>
            <a:ext cx="1948577" cy="1671893"/>
            <a:chOff x="2656337" y="2300832"/>
            <a:chExt cx="2047353" cy="1810678"/>
          </a:xfrm>
        </p:grpSpPr>
        <p:pic>
          <p:nvPicPr>
            <p:cNvPr id="20" name="Picture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6337" y="2300832"/>
              <a:ext cx="2047353" cy="1810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3020331" y="2834300"/>
              <a:ext cx="1355826" cy="699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mtClean="0">
                  <a:solidFill>
                    <a:prstClr val="black"/>
                  </a:solidFill>
                  <a:latin typeface="HY바다L" pitchFamily="18" charset="-127"/>
                  <a:ea typeface="HY바다L" pitchFamily="18" charset="-127"/>
                </a:rPr>
                <a:t>매력적인 향과</a:t>
              </a:r>
              <a:endParaRPr lang="ko-KR" altLang="en-US" dirty="0">
                <a:solidFill>
                  <a:prstClr val="black"/>
                </a:solidFill>
                <a:latin typeface="HY바다L" pitchFamily="18" charset="-127"/>
                <a:ea typeface="HY바다L" pitchFamily="18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606435" y="1245481"/>
            <a:ext cx="1948577" cy="1671893"/>
            <a:chOff x="2656337" y="2300832"/>
            <a:chExt cx="2047353" cy="1810678"/>
          </a:xfrm>
        </p:grpSpPr>
        <p:pic>
          <p:nvPicPr>
            <p:cNvPr id="23" name="Picture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6337" y="2300832"/>
              <a:ext cx="2047353" cy="1810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3020331" y="2692824"/>
              <a:ext cx="1355826" cy="999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 smtClean="0">
                  <a:solidFill>
                    <a:prstClr val="black"/>
                  </a:solidFill>
                  <a:latin typeface="HY바다L" pitchFamily="18" charset="-127"/>
                  <a:ea typeface="HY바다L" pitchFamily="18" charset="-127"/>
                </a:rPr>
                <a:t>유니크한</a:t>
              </a:r>
              <a:endParaRPr lang="en-US" altLang="ko-KR" dirty="0" smtClean="0">
                <a:solidFill>
                  <a:prstClr val="black"/>
                </a:solidFill>
                <a:latin typeface="HY바다L" pitchFamily="18" charset="-127"/>
                <a:ea typeface="HY바다L" pitchFamily="18" charset="-127"/>
              </a:endParaRPr>
            </a:p>
            <a:p>
              <a:pPr algn="ctr"/>
              <a:r>
                <a:rPr lang="ko-KR" altLang="en-US" dirty="0" smtClean="0">
                  <a:solidFill>
                    <a:prstClr val="black"/>
                  </a:solidFill>
                  <a:latin typeface="HY바다L" pitchFamily="18" charset="-127"/>
                  <a:ea typeface="HY바다L" pitchFamily="18" charset="-127"/>
                </a:rPr>
                <a:t>디자인을</a:t>
              </a:r>
              <a:endParaRPr lang="en-US" altLang="ko-KR" dirty="0" smtClean="0">
                <a:solidFill>
                  <a:prstClr val="black"/>
                </a:solidFill>
                <a:latin typeface="HY바다L" pitchFamily="18" charset="-127"/>
                <a:ea typeface="HY바다L" pitchFamily="18" charset="-127"/>
              </a:endParaRPr>
            </a:p>
            <a:p>
              <a:pPr algn="ctr"/>
              <a:r>
                <a:rPr lang="ko-KR" altLang="en-US" dirty="0" smtClean="0">
                  <a:solidFill>
                    <a:prstClr val="black"/>
                  </a:solidFill>
                  <a:latin typeface="HY바다L" pitchFamily="18" charset="-127"/>
                  <a:ea typeface="HY바다L" pitchFamily="18" charset="-127"/>
                </a:rPr>
                <a:t>제공함</a:t>
              </a:r>
              <a:endParaRPr lang="ko-KR" altLang="en-US" dirty="0">
                <a:solidFill>
                  <a:prstClr val="black"/>
                </a:solidFill>
                <a:latin typeface="HY바다L" pitchFamily="18" charset="-127"/>
                <a:ea typeface="HY바다L" pitchFamily="18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327763" y="2928260"/>
            <a:ext cx="1948577" cy="1671893"/>
            <a:chOff x="2656337" y="2300832"/>
            <a:chExt cx="2047353" cy="1810678"/>
          </a:xfrm>
        </p:grpSpPr>
        <p:pic>
          <p:nvPicPr>
            <p:cNvPr id="26" name="Picture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6337" y="2300832"/>
              <a:ext cx="2047353" cy="1810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3020331" y="2692824"/>
              <a:ext cx="1355826" cy="899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prstClr val="black"/>
                  </a:solidFill>
                  <a:latin typeface="HY바다L" pitchFamily="18" charset="-127"/>
                  <a:ea typeface="HY바다L" pitchFamily="18" charset="-127"/>
                </a:rPr>
                <a:t>감각적인</a:t>
              </a:r>
              <a:endParaRPr lang="en-US" altLang="ko-KR" sz="1600" dirty="0" smtClean="0">
                <a:solidFill>
                  <a:prstClr val="black"/>
                </a:solidFill>
                <a:latin typeface="HY바다L" pitchFamily="18" charset="-127"/>
                <a:ea typeface="HY바다L" pitchFamily="18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prstClr val="black"/>
                  </a:solidFill>
                  <a:latin typeface="HY바다L" pitchFamily="18" charset="-127"/>
                  <a:ea typeface="HY바다L" pitchFamily="18" charset="-127"/>
                </a:rPr>
                <a:t>라이프</a:t>
              </a:r>
              <a:endParaRPr lang="en-US" altLang="ko-KR" sz="1600" dirty="0" smtClean="0">
                <a:solidFill>
                  <a:prstClr val="black"/>
                </a:solidFill>
                <a:latin typeface="HY바다L" pitchFamily="18" charset="-127"/>
                <a:ea typeface="HY바다L" pitchFamily="18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prstClr val="black"/>
                  </a:solidFill>
                  <a:latin typeface="HY바다L" pitchFamily="18" charset="-127"/>
                  <a:ea typeface="HY바다L" pitchFamily="18" charset="-127"/>
                </a:rPr>
                <a:t>생활을 하고</a:t>
              </a:r>
              <a:endParaRPr lang="en-US" altLang="ko-KR" sz="1600" dirty="0" smtClean="0">
                <a:solidFill>
                  <a:prstClr val="black"/>
                </a:solidFill>
                <a:latin typeface="HY바다L" pitchFamily="18" charset="-127"/>
                <a:ea typeface="HY바다L" pitchFamily="18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5240261" y="2895598"/>
            <a:ext cx="1948577" cy="1671893"/>
            <a:chOff x="2656337" y="2300832"/>
            <a:chExt cx="2047353" cy="1810678"/>
          </a:xfrm>
        </p:grpSpPr>
        <p:pic>
          <p:nvPicPr>
            <p:cNvPr id="29" name="Picture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6337" y="2300832"/>
              <a:ext cx="2047353" cy="1810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3020331" y="2751773"/>
              <a:ext cx="1355826" cy="899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prstClr val="black"/>
                  </a:solidFill>
                  <a:latin typeface="HY바다L" pitchFamily="18" charset="-127"/>
                  <a:ea typeface="HY바다L" pitchFamily="18" charset="-127"/>
                </a:rPr>
                <a:t>30-40</a:t>
              </a:r>
              <a:r>
                <a:rPr lang="ko-KR" altLang="en-US" sz="1600" dirty="0" smtClean="0">
                  <a:solidFill>
                    <a:prstClr val="black"/>
                  </a:solidFill>
                  <a:latin typeface="HY바다L" pitchFamily="18" charset="-127"/>
                  <a:ea typeface="HY바다L" pitchFamily="18" charset="-127"/>
                </a:rPr>
                <a:t>대</a:t>
              </a:r>
              <a:endParaRPr lang="en-US" altLang="ko-KR" sz="1600" dirty="0" smtClean="0">
                <a:solidFill>
                  <a:prstClr val="black"/>
                </a:solidFill>
                <a:latin typeface="HY바다L" pitchFamily="18" charset="-127"/>
                <a:ea typeface="HY바다L" pitchFamily="18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prstClr val="black"/>
                  </a:solidFill>
                  <a:latin typeface="HY바다L" pitchFamily="18" charset="-127"/>
                  <a:ea typeface="HY바다L" pitchFamily="18" charset="-127"/>
                </a:rPr>
                <a:t>도시</a:t>
              </a:r>
              <a:endParaRPr lang="en-US" altLang="ko-KR" sz="1600" dirty="0" smtClean="0">
                <a:solidFill>
                  <a:prstClr val="black"/>
                </a:solidFill>
                <a:latin typeface="HY바다L" pitchFamily="18" charset="-127"/>
                <a:ea typeface="HY바다L" pitchFamily="18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prstClr val="black"/>
                  </a:solidFill>
                  <a:latin typeface="HY바다L" pitchFamily="18" charset="-127"/>
                  <a:ea typeface="HY바다L" pitchFamily="18" charset="-127"/>
                </a:rPr>
                <a:t>여성고객</a:t>
              </a:r>
              <a:endParaRPr lang="en-US" altLang="ko-KR" sz="1600" dirty="0" smtClean="0">
                <a:solidFill>
                  <a:prstClr val="black"/>
                </a:solidFill>
                <a:latin typeface="HY바다L" pitchFamily="18" charset="-127"/>
                <a:ea typeface="HY바다L" pitchFamily="18" charset="-127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352424" y="228600"/>
            <a:ext cx="6862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HY목각파임B" pitchFamily="18" charset="-127"/>
                <a:ea typeface="HY목각파임B" pitchFamily="18" charset="-127"/>
              </a:rPr>
              <a:t>무엇을 누구에게 제안하고자 한다</a:t>
            </a:r>
            <a:r>
              <a:rPr lang="en-US" altLang="ko-KR" sz="2800" dirty="0" smtClean="0">
                <a:latin typeface="HY목각파임B" pitchFamily="18" charset="-127"/>
                <a:ea typeface="HY목각파임B" pitchFamily="18" charset="-127"/>
              </a:rPr>
              <a:t>.</a:t>
            </a:r>
            <a:endParaRPr lang="ko-KR" altLang="en-US" sz="2800" dirty="0">
              <a:latin typeface="HY목각파임B" pitchFamily="18" charset="-127"/>
              <a:ea typeface="HY목각파임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886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352424" y="228600"/>
            <a:ext cx="6862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HY목각파임B" pitchFamily="18" charset="-127"/>
                <a:ea typeface="HY목각파임B" pitchFamily="18" charset="-127"/>
              </a:rPr>
              <a:t>사업계획서 작성 목록</a:t>
            </a:r>
            <a:endParaRPr lang="ko-KR" altLang="en-US" sz="2800" dirty="0">
              <a:latin typeface="HY목각파임B" pitchFamily="18" charset="-127"/>
              <a:ea typeface="HY목각파임B" pitchFamily="18" charset="-127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046978"/>
              </p:ext>
            </p:extLst>
          </p:nvPr>
        </p:nvGraphicFramePr>
        <p:xfrm>
          <a:off x="337669" y="794607"/>
          <a:ext cx="8447102" cy="5913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0546"/>
                <a:gridCol w="1431061"/>
                <a:gridCol w="1648189"/>
                <a:gridCol w="4737306"/>
              </a:tblGrid>
              <a:tr h="2426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구분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항 목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세부항목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포천 오성과 한음 Bold" panose="020B0803000000000000" pitchFamily="50" charset="-127"/>
                        <a:ea typeface="포천 오성과 한음 Bold" panose="020B0803000000000000" pitchFamily="50" charset="-127"/>
                      </a:endParaRPr>
                    </a:p>
                  </a:txBody>
                  <a:tcPr anchor="ctr"/>
                </a:tc>
              </a:tr>
              <a:tr h="24261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일반현황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일반현황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기본정보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err="1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아이템명</a:t>
                      </a:r>
                      <a:r>
                        <a:rPr lang="en-US" altLang="ko-KR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, </a:t>
                      </a:r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조직현황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</a:tr>
              <a:tr h="242619">
                <a:tc vMerge="1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포천 오성과 한음 Bold" panose="020B0803000000000000" pitchFamily="50" charset="-127"/>
                        <a:ea typeface="포천 오성과 한음 Bold" panose="020B0803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창업자 현황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창업배경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창업 시작 동기</a:t>
                      </a:r>
                      <a:r>
                        <a:rPr lang="en-US" altLang="ko-KR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,</a:t>
                      </a:r>
                      <a:r>
                        <a:rPr lang="en-US" altLang="ko-KR" sz="1300" baseline="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 </a:t>
                      </a:r>
                      <a:r>
                        <a:rPr lang="ko-KR" altLang="en-US" sz="1300" baseline="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목표 등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</a:tr>
              <a:tr h="242619">
                <a:tc vMerge="1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포천 오성과 한음 Bold" panose="020B0803000000000000" pitchFamily="50" charset="-127"/>
                        <a:ea typeface="포천 오성과 한음 Bold" panose="020B0803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포천 오성과 한음 Bold" panose="020B0803000000000000" pitchFamily="50" charset="-127"/>
                        <a:ea typeface="포천 오성과 한음 Bold" panose="020B0803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보유역량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대표자 및 기업이 보유하고 있는 경험</a:t>
                      </a:r>
                      <a:r>
                        <a:rPr lang="en-US" altLang="ko-KR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, </a:t>
                      </a:r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기술력</a:t>
                      </a:r>
                      <a:r>
                        <a:rPr lang="en-US" altLang="ko-KR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, </a:t>
                      </a:r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노하우 등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</a:tr>
              <a:tr h="242619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창업</a:t>
                      </a:r>
                      <a:endParaRPr lang="en-US" altLang="ko-KR" sz="1300" dirty="0" smtClean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아이템 </a:t>
                      </a:r>
                      <a:endParaRPr lang="en-US" altLang="ko-KR" sz="1300" dirty="0" smtClean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현황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창업아이템의 </a:t>
                      </a:r>
                      <a:endParaRPr lang="en-US" altLang="ko-KR" sz="1300" dirty="0" smtClean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300" dirty="0" err="1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기술성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창업아이템 소개 </a:t>
                      </a:r>
                      <a:r>
                        <a:rPr lang="ko-KR" altLang="en-US" sz="1300" dirty="0" err="1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총괄표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아이템 소개</a:t>
                      </a:r>
                      <a:r>
                        <a:rPr lang="en-US" altLang="ko-KR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, </a:t>
                      </a:r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경쟁제품 및 서비스 분석</a:t>
                      </a:r>
                      <a:r>
                        <a:rPr lang="en-US" altLang="ko-KR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, </a:t>
                      </a:r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국내외 목표시장 등 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</a:tr>
              <a:tr h="242619">
                <a:tc vMerge="1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포천 오성과 한음 Bold" panose="020B0803000000000000" pitchFamily="50" charset="-127"/>
                        <a:ea typeface="포천 오성과 한음 Bold" panose="020B0803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300">
                        <a:latin typeface="포천 오성과 한음 Bold" panose="020B0803000000000000" pitchFamily="50" charset="-127"/>
                        <a:ea typeface="포천 오성과 한음 Bold" panose="020B0803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기술의 개요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제품 및 서비스의 기술에 대한 구체적 기재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</a:tr>
              <a:tr h="242619">
                <a:tc vMerge="1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포천 오성과 한음 Bold" panose="020B0803000000000000" pitchFamily="50" charset="-127"/>
                        <a:ea typeface="포천 오성과 한음 Bold" panose="020B0803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300">
                        <a:latin typeface="포천 오성과 한음 Bold" panose="020B0803000000000000" pitchFamily="50" charset="-127"/>
                        <a:ea typeface="포천 오성과 한음 Bold" panose="020B0803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기술의 차별성 및 독창성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경쟁하는 국내외 아이템과의 차별성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</a:tr>
              <a:tr h="242619">
                <a:tc vMerge="1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포천 오성과 한음 Bold" panose="020B0803000000000000" pitchFamily="50" charset="-127"/>
                        <a:ea typeface="포천 오성과 한음 Bold" panose="020B0803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300">
                        <a:latin typeface="포천 오성과 한음 Bold" panose="020B0803000000000000" pitchFamily="50" charset="-127"/>
                        <a:ea typeface="포천 오성과 한음 Bold" panose="020B0803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제품</a:t>
                      </a:r>
                      <a:r>
                        <a:rPr lang="en-US" altLang="ko-KR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(</a:t>
                      </a:r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서비스</a:t>
                      </a:r>
                      <a:r>
                        <a:rPr lang="en-US" altLang="ko-KR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)</a:t>
                      </a:r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의 구현계획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제품 및 서비스의 제작 소요기간 및 방법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</a:tr>
              <a:tr h="365298">
                <a:tc vMerge="1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포천 오성과 한음 Bold" panose="020B0803000000000000" pitchFamily="50" charset="-127"/>
                        <a:ea typeface="포천 오성과 한음 Bold" panose="020B0803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포천 오성과 한음 Bold" panose="020B0803000000000000" pitchFamily="50" charset="-127"/>
                        <a:ea typeface="포천 오성과 한음 Bold" panose="020B0803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사업모델의 차별성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판매방식</a:t>
                      </a:r>
                      <a:r>
                        <a:rPr lang="en-US" altLang="ko-KR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, </a:t>
                      </a:r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사업모델 확보로 수익모델 차별화 정도</a:t>
                      </a:r>
                      <a:r>
                        <a:rPr lang="en-US" altLang="ko-KR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, </a:t>
                      </a:r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홍보 및 판매전략의 구체성과 차별성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</a:tr>
              <a:tr h="242619">
                <a:tc vMerge="1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포천 오성과 한음 Bold" panose="020B0803000000000000" pitchFamily="50" charset="-127"/>
                        <a:ea typeface="포천 오성과 한음 Bold" panose="020B0803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시장성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내수시장 전략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내수시장의 주 소비자층</a:t>
                      </a:r>
                      <a:r>
                        <a:rPr lang="en-US" altLang="ko-KR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, </a:t>
                      </a:r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시장진출 전략</a:t>
                      </a:r>
                      <a:r>
                        <a:rPr lang="en-US" altLang="ko-KR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, </a:t>
                      </a:r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그간의 실적 등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</a:tr>
              <a:tr h="242619">
                <a:tc vMerge="1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포천 오성과 한음 Bold" panose="020B0803000000000000" pitchFamily="50" charset="-127"/>
                        <a:ea typeface="포천 오성과 한음 Bold" panose="020B0803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포천 오성과 한음 Bold" panose="020B0803000000000000" pitchFamily="50" charset="-127"/>
                        <a:ea typeface="포천 오성과 한음 Bold" panose="020B0803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해외시장 전략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해외시장 진출 실적</a:t>
                      </a:r>
                      <a:r>
                        <a:rPr lang="en-US" altLang="ko-KR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, </a:t>
                      </a:r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역량</a:t>
                      </a:r>
                      <a:r>
                        <a:rPr lang="en-US" altLang="ko-KR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, </a:t>
                      </a:r>
                      <a:r>
                        <a:rPr lang="ko-KR" altLang="en-US" sz="1300" dirty="0" err="1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수출망</a:t>
                      </a:r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 확보계획 등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</a:tr>
              <a:tr h="242619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사업</a:t>
                      </a:r>
                      <a:endParaRPr lang="en-US" altLang="ko-KR" sz="1300" dirty="0" smtClean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추진계획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성과창출 계획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매출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매출 창출전략 및 방법</a:t>
                      </a:r>
                      <a:r>
                        <a:rPr lang="en-US" altLang="ko-KR" sz="1300" baseline="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 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</a:tr>
              <a:tr h="242619">
                <a:tc vMerge="1">
                  <a:txBody>
                    <a:bodyPr/>
                    <a:lstStyle/>
                    <a:p>
                      <a:pPr latinLnBrk="1"/>
                      <a:endParaRPr lang="ko-KR" altLang="en-US" sz="1300">
                        <a:latin typeface="포천 오성과 한음 Bold" panose="020B0803000000000000" pitchFamily="50" charset="-127"/>
                        <a:ea typeface="포천 오성과 한음 Bold" panose="020B0803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300">
                        <a:latin typeface="포천 오성과 한음 Bold" panose="020B0803000000000000" pitchFamily="50" charset="-127"/>
                        <a:ea typeface="포천 오성과 한음 Bold" panose="020B0803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수출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해외시장 분석현황 및 진출 전략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</a:tr>
              <a:tr h="242619">
                <a:tc vMerge="1">
                  <a:txBody>
                    <a:bodyPr/>
                    <a:lstStyle/>
                    <a:p>
                      <a:pPr latinLnBrk="1"/>
                      <a:endParaRPr lang="ko-KR" altLang="en-US" sz="1300">
                        <a:latin typeface="포천 오성과 한음 Bold" panose="020B0803000000000000" pitchFamily="50" charset="-127"/>
                        <a:ea typeface="포천 오성과 한음 Bold" panose="020B0803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300">
                        <a:latin typeface="포천 오성과 한음 Bold" panose="020B0803000000000000" pitchFamily="50" charset="-127"/>
                        <a:ea typeface="포천 오성과 한음 Bold" panose="020B0803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기술개발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기술개발 역량</a:t>
                      </a:r>
                      <a:r>
                        <a:rPr lang="en-US" altLang="ko-KR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, </a:t>
                      </a:r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연구장비 보유현황</a:t>
                      </a:r>
                      <a:r>
                        <a:rPr lang="en-US" altLang="ko-KR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, </a:t>
                      </a:r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연구전담요원 등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</a:tr>
              <a:tr h="242619">
                <a:tc vMerge="1">
                  <a:txBody>
                    <a:bodyPr/>
                    <a:lstStyle/>
                    <a:p>
                      <a:pPr latinLnBrk="1"/>
                      <a:endParaRPr lang="ko-KR" altLang="en-US" sz="1300">
                        <a:latin typeface="포천 오성과 한음 Bold" panose="020B0803000000000000" pitchFamily="50" charset="-127"/>
                        <a:ea typeface="포천 오성과 한음 Bold" panose="020B0803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포천 오성과 한음 Bold" panose="020B0803000000000000" pitchFamily="50" charset="-127"/>
                        <a:ea typeface="포천 오성과 한음 Bold" panose="020B0803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투자유치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투자유치 추진전략 및 방법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</a:tr>
              <a:tr h="242619">
                <a:tc vMerge="1">
                  <a:txBody>
                    <a:bodyPr/>
                    <a:lstStyle/>
                    <a:p>
                      <a:pPr latinLnBrk="1"/>
                      <a:endParaRPr lang="ko-KR" altLang="en-US" sz="1300">
                        <a:latin typeface="포천 오성과 한음 Bold" panose="020B0803000000000000" pitchFamily="50" charset="-127"/>
                        <a:ea typeface="포천 오성과 한음 Bold" panose="020B0803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포천 오성과 한음 Bold" panose="020B0803000000000000" pitchFamily="50" charset="-127"/>
                        <a:ea typeface="포천 오성과 한음 Bold" panose="020B0803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고용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사업추진에 따른 고용계획</a:t>
                      </a:r>
                      <a:r>
                        <a:rPr lang="en-US" altLang="ko-KR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, </a:t>
                      </a:r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직원의 복지수준 향상을 위한 성과공유제 도입현황 등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</a:tr>
              <a:tr h="242619">
                <a:tc vMerge="1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포천 오성과 한음 Bold" panose="020B0803000000000000" pitchFamily="50" charset="-127"/>
                        <a:ea typeface="포천 오성과 한음 Bold" panose="020B0803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추진일정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추진일정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시제품개발</a:t>
                      </a:r>
                      <a:r>
                        <a:rPr lang="en-US" altLang="ko-KR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, </a:t>
                      </a:r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기술자문</a:t>
                      </a:r>
                      <a:r>
                        <a:rPr lang="en-US" altLang="ko-KR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, </a:t>
                      </a:r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홈페이지 제작 등의 세부 </a:t>
                      </a:r>
                      <a:r>
                        <a:rPr lang="ko-KR" altLang="en-US" sz="1300" dirty="0" err="1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추진게획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024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352424" y="228600"/>
            <a:ext cx="6862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HY목각파임B" pitchFamily="18" charset="-127"/>
                <a:ea typeface="HY목각파임B" pitchFamily="18" charset="-127"/>
              </a:rPr>
              <a:t>사업계획서 작성 실무 </a:t>
            </a:r>
            <a:r>
              <a:rPr lang="en-US" altLang="ko-KR" sz="2800" dirty="0" smtClean="0">
                <a:latin typeface="HY목각파임B" pitchFamily="18" charset="-127"/>
                <a:ea typeface="HY목각파임B" pitchFamily="18" charset="-127"/>
              </a:rPr>
              <a:t>– 1. </a:t>
            </a:r>
            <a:r>
              <a:rPr lang="ko-KR" altLang="en-US" sz="2800" dirty="0" smtClean="0">
                <a:latin typeface="HY목각파임B" pitchFamily="18" charset="-127"/>
                <a:ea typeface="HY목각파임B" pitchFamily="18" charset="-127"/>
              </a:rPr>
              <a:t>회사소개</a:t>
            </a:r>
            <a:endParaRPr lang="ko-KR" altLang="en-US" sz="2800" dirty="0"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22031" y="1053895"/>
            <a:ext cx="8177683" cy="616407"/>
          </a:xfrm>
          <a:prstGeom prst="round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62707" y="1127955"/>
            <a:ext cx="7965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기업의 정체성에 대한 부분</a:t>
            </a:r>
            <a:endParaRPr lang="ko-KR" altLang="en-US" sz="24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911776"/>
              </p:ext>
            </p:extLst>
          </p:nvPr>
        </p:nvGraphicFramePr>
        <p:xfrm>
          <a:off x="412653" y="3140456"/>
          <a:ext cx="8177682" cy="31925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25894"/>
                <a:gridCol w="2725894"/>
                <a:gridCol w="2725894"/>
              </a:tblGrid>
              <a:tr h="4475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미션</a:t>
                      </a:r>
                      <a:endParaRPr lang="ko-KR" altLang="en-US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비전</a:t>
                      </a:r>
                      <a:endParaRPr lang="ko-KR" altLang="en-US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핵심가치</a:t>
                      </a:r>
                      <a:endParaRPr lang="ko-KR" altLang="en-US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845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기업의 존재이유</a:t>
                      </a:r>
                      <a:r>
                        <a:rPr lang="en-US" altLang="ko-KR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, </a:t>
                      </a:r>
                      <a:r>
                        <a:rPr lang="ko-KR" altLang="en-US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궁극적 목적</a:t>
                      </a:r>
                      <a:r>
                        <a:rPr lang="en-US" altLang="ko-KR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, </a:t>
                      </a:r>
                      <a:r>
                        <a:rPr lang="ko-KR" altLang="en-US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사명</a:t>
                      </a:r>
                      <a:endParaRPr lang="ko-KR" altLang="en-US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꿈꾸는 구체적 모습</a:t>
                      </a:r>
                      <a:endParaRPr lang="ko-KR" altLang="en-US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조직문화</a:t>
                      </a:r>
                      <a:r>
                        <a:rPr lang="en-US" altLang="ko-KR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, </a:t>
                      </a:r>
                      <a:r>
                        <a:rPr lang="ko-KR" altLang="en-US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행동기준</a:t>
                      </a:r>
                      <a:endParaRPr lang="ko-KR" altLang="en-US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  <a:tr h="210487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27902" y="1863276"/>
            <a:ext cx="79651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연혁</a:t>
            </a:r>
            <a:endParaRPr lang="en-US" altLang="ko-KR" sz="24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조직</a:t>
            </a:r>
            <a:r>
              <a:rPr lang="en-US" altLang="ko-KR" sz="24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, </a:t>
            </a:r>
            <a:r>
              <a:rPr lang="ko-KR" altLang="en-US" sz="24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인력구성</a:t>
            </a:r>
            <a:endParaRPr lang="en-US" altLang="ko-KR" sz="2400" dirty="0" smtClean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미션</a:t>
            </a:r>
            <a:r>
              <a:rPr lang="en-US" altLang="ko-KR" sz="24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-</a:t>
            </a:r>
            <a:r>
              <a:rPr lang="ko-KR" altLang="en-US" sz="24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비전</a:t>
            </a:r>
            <a:r>
              <a:rPr lang="en-US" altLang="ko-KR" sz="24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-</a:t>
            </a:r>
            <a:r>
              <a:rPr lang="ko-KR" altLang="en-US" sz="24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핵심가치</a:t>
            </a:r>
            <a:endParaRPr lang="ko-KR" altLang="en-US" sz="2400" dirty="0">
              <a:solidFill>
                <a:schemeClr val="bg1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648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352424" y="228600"/>
            <a:ext cx="6862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HY목각파임B" pitchFamily="18" charset="-127"/>
                <a:ea typeface="HY목각파임B" pitchFamily="18" charset="-127"/>
              </a:rPr>
              <a:t>사업계획서 작성 실무 </a:t>
            </a:r>
            <a:r>
              <a:rPr lang="en-US" altLang="ko-KR" sz="2800" dirty="0" smtClean="0">
                <a:latin typeface="HY목각파임B" pitchFamily="18" charset="-127"/>
                <a:ea typeface="HY목각파임B" pitchFamily="18" charset="-127"/>
              </a:rPr>
              <a:t>– 2. </a:t>
            </a:r>
            <a:r>
              <a:rPr lang="ko-KR" altLang="en-US" sz="2800" dirty="0" smtClean="0">
                <a:latin typeface="HY목각파임B" pitchFamily="18" charset="-127"/>
                <a:ea typeface="HY목각파임B" pitchFamily="18" charset="-127"/>
              </a:rPr>
              <a:t>사업배경</a:t>
            </a:r>
            <a:r>
              <a:rPr lang="en-US" altLang="ko-KR" sz="2800" dirty="0" smtClean="0">
                <a:latin typeface="HY목각파임B" pitchFamily="18" charset="-127"/>
                <a:ea typeface="HY목각파임B" pitchFamily="18" charset="-127"/>
              </a:rPr>
              <a:t> </a:t>
            </a:r>
            <a:endParaRPr lang="ko-KR" altLang="en-US" sz="2800" dirty="0"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422031" y="1186541"/>
            <a:ext cx="8330083" cy="777683"/>
          </a:xfrm>
          <a:prstGeom prst="round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62707" y="1301089"/>
            <a:ext cx="8113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(</a:t>
            </a:r>
            <a:r>
              <a:rPr lang="ko-KR" altLang="en-US" sz="24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고객관점에서의</a:t>
            </a:r>
            <a:r>
              <a:rPr lang="en-US" altLang="ko-KR" sz="24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)</a:t>
            </a:r>
            <a:r>
              <a:rPr lang="ko-KR" altLang="en-US" sz="24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문제점</a:t>
            </a:r>
            <a:r>
              <a:rPr lang="en-US" altLang="ko-KR" sz="24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, </a:t>
            </a:r>
            <a:r>
              <a:rPr lang="ko-KR" altLang="en-US" sz="24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이슈사항</a:t>
            </a:r>
            <a:endParaRPr lang="ko-KR" altLang="en-US" sz="24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714248"/>
              </p:ext>
            </p:extLst>
          </p:nvPr>
        </p:nvGraphicFramePr>
        <p:xfrm>
          <a:off x="412653" y="2156177"/>
          <a:ext cx="8330082" cy="42301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6694"/>
                <a:gridCol w="2776694"/>
                <a:gridCol w="2776694"/>
              </a:tblGrid>
              <a:tr h="4729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개인의 문제점</a:t>
                      </a:r>
                      <a:endParaRPr lang="ko-KR" altLang="en-US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사회적 문제점</a:t>
                      </a:r>
                      <a:endParaRPr lang="ko-KR" altLang="en-US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기 타</a:t>
                      </a:r>
                      <a:endParaRPr lang="ko-KR" altLang="en-US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676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누가</a:t>
                      </a:r>
                      <a:r>
                        <a:rPr lang="en-US" altLang="ko-KR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,</a:t>
                      </a:r>
                      <a:r>
                        <a:rPr lang="en-US" altLang="ko-KR" baseline="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어떤 상황</a:t>
                      </a:r>
                      <a:r>
                        <a:rPr lang="en-US" altLang="ko-KR" baseline="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어떤 문제점</a:t>
                      </a:r>
                      <a:endParaRPr lang="ko-KR" altLang="en-US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현재 시점의 사회적 영향 </a:t>
                      </a:r>
                      <a:r>
                        <a:rPr lang="en-US" altLang="ko-KR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/>
                      </a:r>
                      <a:br>
                        <a:rPr lang="en-US" altLang="ko-KR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</a:br>
                      <a:r>
                        <a:rPr lang="ko-KR" altLang="en-US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→ 미래 시점의 우려</a:t>
                      </a:r>
                      <a:endParaRPr lang="ko-KR" altLang="en-US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  <a:tr h="308089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87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352424" y="228600"/>
            <a:ext cx="6862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HY목각파임B" pitchFamily="18" charset="-127"/>
                <a:ea typeface="HY목각파임B" pitchFamily="18" charset="-127"/>
              </a:rPr>
              <a:t>사업계획서 작성 실무 </a:t>
            </a:r>
            <a:r>
              <a:rPr lang="en-US" altLang="ko-KR" sz="2800" dirty="0" smtClean="0">
                <a:latin typeface="HY목각파임B" pitchFamily="18" charset="-127"/>
                <a:ea typeface="HY목각파임B" pitchFamily="18" charset="-127"/>
              </a:rPr>
              <a:t>– 3. </a:t>
            </a:r>
            <a:r>
              <a:rPr lang="ko-KR" altLang="en-US" sz="2800" dirty="0" smtClean="0">
                <a:latin typeface="HY목각파임B" pitchFamily="18" charset="-127"/>
                <a:ea typeface="HY목각파임B" pitchFamily="18" charset="-127"/>
              </a:rPr>
              <a:t>아이템소</a:t>
            </a:r>
            <a:r>
              <a:rPr lang="ko-KR" altLang="en-US" sz="2800" dirty="0">
                <a:latin typeface="HY목각파임B" pitchFamily="18" charset="-127"/>
                <a:ea typeface="HY목각파임B" pitchFamily="18" charset="-127"/>
              </a:rPr>
              <a:t>개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422032" y="1508965"/>
            <a:ext cx="8166798" cy="542347"/>
          </a:xfrm>
          <a:prstGeom prst="round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62707" y="1564433"/>
            <a:ext cx="795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문제점 해결을 위한 솔루션 </a:t>
            </a:r>
            <a:r>
              <a:rPr lang="en-US" altLang="ko-KR" sz="24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= </a:t>
            </a:r>
            <a:r>
              <a:rPr lang="ko-KR" altLang="en-US" sz="24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아이템</a:t>
            </a:r>
            <a:r>
              <a:rPr lang="en-US" altLang="ko-KR" sz="24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, </a:t>
            </a:r>
            <a:r>
              <a:rPr lang="ko-KR" altLang="en-US" sz="24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사업모델</a:t>
            </a:r>
            <a:endParaRPr lang="ko-KR" altLang="en-US" sz="24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807967"/>
              </p:ext>
            </p:extLst>
          </p:nvPr>
        </p:nvGraphicFramePr>
        <p:xfrm>
          <a:off x="412653" y="2412193"/>
          <a:ext cx="8166800" cy="38354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1700"/>
                <a:gridCol w="2041700"/>
                <a:gridCol w="2041700"/>
                <a:gridCol w="2041700"/>
              </a:tblGrid>
              <a:tr h="3938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대상 고객</a:t>
                      </a:r>
                      <a:endParaRPr lang="ko-KR" altLang="en-US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무엇을</a:t>
                      </a:r>
                      <a:endParaRPr lang="ko-KR" altLang="en-US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어떻게</a:t>
                      </a:r>
                      <a:endParaRPr lang="ko-KR" altLang="en-US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사업모델의 특징</a:t>
                      </a:r>
                      <a:endParaRPr lang="ko-KR" altLang="en-US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631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주요 </a:t>
                      </a:r>
                      <a:r>
                        <a:rPr lang="ko-KR" altLang="en-US" dirty="0" err="1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타겟</a:t>
                      </a:r>
                      <a:r>
                        <a:rPr lang="ko-KR" altLang="en-US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 고객</a:t>
                      </a:r>
                      <a:endParaRPr lang="ko-KR" altLang="en-US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핵심 제공 서비스</a:t>
                      </a:r>
                      <a:endParaRPr lang="ko-KR" altLang="en-US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주요 차별 사항</a:t>
                      </a:r>
                      <a:r>
                        <a:rPr lang="en-US" altLang="ko-KR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/>
                      </a:r>
                      <a:br>
                        <a:rPr lang="en-US" altLang="ko-KR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</a:br>
                      <a:r>
                        <a:rPr lang="en-US" altLang="ko-KR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(</a:t>
                      </a:r>
                      <a:r>
                        <a:rPr lang="ko-KR" altLang="en-US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기술</a:t>
                      </a:r>
                      <a:r>
                        <a:rPr lang="en-US" altLang="ko-KR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, </a:t>
                      </a:r>
                      <a:r>
                        <a:rPr lang="ko-KR" altLang="en-US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유통</a:t>
                      </a:r>
                      <a:r>
                        <a:rPr lang="en-US" altLang="ko-KR" baseline="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등의 차별화</a:t>
                      </a:r>
                      <a:r>
                        <a:rPr lang="en-US" altLang="ko-KR" baseline="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)</a:t>
                      </a:r>
                      <a:endParaRPr lang="ko-KR" altLang="en-US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  <a:tr h="25272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077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352424" y="228600"/>
            <a:ext cx="6862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prstClr val="black"/>
                </a:solidFill>
                <a:latin typeface="HY목각파임B" pitchFamily="18" charset="-127"/>
                <a:ea typeface="HY목각파임B" pitchFamily="18" charset="-127"/>
              </a:rPr>
              <a:t>사업계획서 작성 실무 </a:t>
            </a:r>
            <a:r>
              <a:rPr lang="en-US" altLang="ko-KR" sz="2800" dirty="0" smtClean="0">
                <a:solidFill>
                  <a:prstClr val="black"/>
                </a:solidFill>
                <a:latin typeface="HY목각파임B" pitchFamily="18" charset="-127"/>
                <a:ea typeface="HY목각파임B" pitchFamily="18" charset="-127"/>
              </a:rPr>
              <a:t>– 4. </a:t>
            </a:r>
            <a:r>
              <a:rPr lang="ko-KR" altLang="en-US" sz="2800" dirty="0" smtClean="0">
                <a:solidFill>
                  <a:prstClr val="black"/>
                </a:solidFill>
                <a:latin typeface="HY목각파임B" pitchFamily="18" charset="-127"/>
                <a:ea typeface="HY목각파임B" pitchFamily="18" charset="-127"/>
              </a:rPr>
              <a:t>시장현황</a:t>
            </a:r>
            <a:r>
              <a:rPr lang="en-US" altLang="ko-KR" sz="2800" dirty="0" smtClean="0">
                <a:solidFill>
                  <a:prstClr val="black"/>
                </a:solidFill>
                <a:latin typeface="HY목각파임B" pitchFamily="18" charset="-127"/>
                <a:ea typeface="HY목각파임B" pitchFamily="18" charset="-127"/>
              </a:rPr>
              <a:t> </a:t>
            </a:r>
            <a:endParaRPr lang="ko-KR" altLang="en-US" sz="2800" dirty="0">
              <a:solidFill>
                <a:prstClr val="black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422032" y="1434905"/>
            <a:ext cx="8145026" cy="616407"/>
          </a:xfrm>
          <a:prstGeom prst="round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62707" y="1508965"/>
            <a:ext cx="7933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주요 </a:t>
            </a:r>
            <a:r>
              <a:rPr lang="ko-KR" altLang="en-US" sz="2400" dirty="0" err="1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타겟</a:t>
            </a:r>
            <a:r>
              <a:rPr lang="ko-KR" altLang="en-US" sz="24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고객 규모</a:t>
            </a:r>
            <a:r>
              <a:rPr lang="en-US" altLang="ko-KR" sz="24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, </a:t>
            </a:r>
            <a:r>
              <a:rPr lang="ko-KR" altLang="en-US" sz="24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마켓 사이즈 </a:t>
            </a:r>
            <a:r>
              <a:rPr lang="en-US" altLang="ko-KR" sz="24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– </a:t>
            </a:r>
            <a:r>
              <a:rPr lang="ko-KR" altLang="en-US" sz="24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데이터화</a:t>
            </a:r>
            <a:endParaRPr lang="ko-KR" altLang="en-US" sz="24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400617"/>
              </p:ext>
            </p:extLst>
          </p:nvPr>
        </p:nvGraphicFramePr>
        <p:xfrm>
          <a:off x="412652" y="2376952"/>
          <a:ext cx="8151748" cy="41583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75874"/>
                <a:gridCol w="4075874"/>
              </a:tblGrid>
              <a:tr h="4527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(</a:t>
                      </a:r>
                      <a:r>
                        <a:rPr lang="ko-KR" altLang="en-US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현</a:t>
                      </a:r>
                      <a:r>
                        <a:rPr lang="en-US" altLang="ko-KR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) </a:t>
                      </a:r>
                      <a:r>
                        <a:rPr lang="ko-KR" altLang="en-US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마켓</a:t>
                      </a:r>
                      <a:r>
                        <a:rPr lang="ko-KR" altLang="en-US" baseline="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 사이즈</a:t>
                      </a:r>
                      <a:endParaRPr lang="ko-KR" altLang="en-US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(</a:t>
                      </a:r>
                      <a:r>
                        <a:rPr lang="ko-KR" altLang="en-US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후</a:t>
                      </a:r>
                      <a:r>
                        <a:rPr lang="en-US" altLang="ko-KR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) </a:t>
                      </a:r>
                      <a:r>
                        <a:rPr lang="ko-KR" altLang="en-US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확대 예상하는 마켓 사이즈</a:t>
                      </a:r>
                      <a:endParaRPr lang="ko-KR" altLang="en-US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913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현재의 규모를</a:t>
                      </a:r>
                      <a:r>
                        <a:rPr lang="ko-KR" altLang="en-US" sz="1600" baseline="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 데이터</a:t>
                      </a:r>
                      <a:r>
                        <a:rPr lang="en-US" altLang="ko-KR" sz="1600" baseline="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, </a:t>
                      </a:r>
                      <a:r>
                        <a:rPr lang="ko-KR" altLang="en-US" sz="1600" baseline="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다이어그램 </a:t>
                      </a:r>
                      <a:endParaRPr lang="en-US" altLang="ko-KR" sz="1600" baseline="0" dirty="0" smtClean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aseline="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등 </a:t>
                      </a:r>
                      <a:r>
                        <a:rPr lang="ko-KR" altLang="en-US" sz="1600" baseline="0" dirty="0" err="1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으로</a:t>
                      </a:r>
                      <a:r>
                        <a:rPr lang="ko-KR" altLang="en-US" sz="1600" baseline="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 표기</a:t>
                      </a:r>
                      <a:endParaRPr lang="ko-KR" altLang="en-US" sz="16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진입 목표</a:t>
                      </a:r>
                      <a:r>
                        <a:rPr lang="en-US" altLang="ko-KR" sz="16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,</a:t>
                      </a:r>
                      <a:r>
                        <a:rPr lang="en-US" altLang="ko-KR" sz="1600" baseline="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 </a:t>
                      </a:r>
                      <a:r>
                        <a:rPr lang="ko-KR" altLang="en-US" sz="1600" baseline="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잠재 고객</a:t>
                      </a:r>
                      <a:r>
                        <a:rPr lang="en-US" altLang="ko-KR" sz="1600" baseline="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, </a:t>
                      </a:r>
                      <a:r>
                        <a:rPr lang="ko-KR" altLang="en-US" sz="1600" baseline="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마켓 확대예측 등</a:t>
                      </a:r>
                      <a:endParaRPr lang="ko-KR" altLang="en-US" sz="16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  <a:tr h="311417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858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352424" y="228600"/>
            <a:ext cx="6862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HY목각파임B" pitchFamily="18" charset="-127"/>
                <a:ea typeface="HY목각파임B" pitchFamily="18" charset="-127"/>
              </a:rPr>
              <a:t>사업계획서 작성 실무 </a:t>
            </a:r>
            <a:r>
              <a:rPr lang="en-US" altLang="ko-KR" sz="2800" dirty="0" smtClean="0">
                <a:latin typeface="HY목각파임B" pitchFamily="18" charset="-127"/>
                <a:ea typeface="HY목각파임B" pitchFamily="18" charset="-127"/>
              </a:rPr>
              <a:t>– 5. </a:t>
            </a:r>
            <a:r>
              <a:rPr lang="ko-KR" altLang="en-US" sz="2800" dirty="0" smtClean="0">
                <a:latin typeface="HY목각파임B" pitchFamily="18" charset="-127"/>
                <a:ea typeface="HY목각파임B" pitchFamily="18" charset="-127"/>
              </a:rPr>
              <a:t>경쟁분석</a:t>
            </a:r>
            <a:r>
              <a:rPr lang="en-US" altLang="ko-KR" sz="2800" dirty="0" smtClean="0">
                <a:latin typeface="HY목각파임B" pitchFamily="18" charset="-127"/>
                <a:ea typeface="HY목각파임B" pitchFamily="18" charset="-127"/>
              </a:rPr>
              <a:t> </a:t>
            </a:r>
            <a:endParaRPr lang="ko-KR" altLang="en-US" sz="2800" dirty="0"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422032" y="740213"/>
            <a:ext cx="8460712" cy="701483"/>
          </a:xfrm>
          <a:prstGeom prst="round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" name="TextBox 3"/>
          <p:cNvSpPr txBox="1"/>
          <p:nvPr/>
        </p:nvSpPr>
        <p:spPr>
          <a:xfrm>
            <a:off x="562707" y="770315"/>
            <a:ext cx="8240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명확한 경쟁자 정의와 그들에 대한 분석 및 평가를 통한 </a:t>
            </a:r>
            <a:endParaRPr lang="en-US" altLang="ko-KR" b="1" dirty="0" smtClean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algn="ctr"/>
            <a:r>
              <a:rPr lang="ko-KR" altLang="en-US" b="1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마케팅 전략 수립의 근거 마련</a:t>
            </a:r>
            <a:endParaRPr lang="ko-KR" altLang="en-US" b="1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3033000"/>
              </p:ext>
            </p:extLst>
          </p:nvPr>
        </p:nvGraphicFramePr>
        <p:xfrm>
          <a:off x="422031" y="1487476"/>
          <a:ext cx="8460710" cy="52226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7170"/>
                <a:gridCol w="3426770"/>
                <a:gridCol w="3426770"/>
              </a:tblGrid>
              <a:tr h="4352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부 문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강점</a:t>
                      </a:r>
                      <a:r>
                        <a:rPr lang="en-US" altLang="ko-KR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(</a:t>
                      </a:r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S</a:t>
                      </a:r>
                      <a:r>
                        <a:rPr lang="en-US" altLang="ko-KR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trength)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약점</a:t>
                      </a:r>
                      <a:r>
                        <a:rPr lang="en-US" altLang="ko-KR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(</a:t>
                      </a:r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W</a:t>
                      </a:r>
                      <a:r>
                        <a:rPr lang="en-US" altLang="ko-KR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eakness)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4352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인적자원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  <a:tr h="4352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재무자원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  <a:tr h="4352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생산성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  <a:tr h="4352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기술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  <a:tr h="4352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경험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  <a:tr h="4352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기계</a:t>
                      </a:r>
                      <a:r>
                        <a:rPr lang="en-US" altLang="ko-KR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, </a:t>
                      </a:r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설비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  <a:tr h="4352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마케팅</a:t>
                      </a:r>
                      <a:r>
                        <a:rPr lang="en-US" altLang="ko-KR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, </a:t>
                      </a:r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영업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  <a:tr h="435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IT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  <a:tr h="4352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조직문화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  <a:tr h="4352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지적재산권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  <a:tr h="4352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제품</a:t>
                      </a:r>
                      <a:r>
                        <a:rPr lang="en-US" altLang="ko-KR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, </a:t>
                      </a:r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서비스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193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23528" y="344858"/>
            <a:ext cx="1786511" cy="0"/>
          </a:xfrm>
          <a:prstGeom prst="line">
            <a:avLst/>
          </a:prstGeom>
          <a:ln w="63500">
            <a:solidFill>
              <a:srgbClr val="353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51520" y="401675"/>
            <a:ext cx="1907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작성방법</a:t>
            </a:r>
            <a:endParaRPr lang="ko-KR" altLang="en-US" sz="16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110039" y="344858"/>
            <a:ext cx="58463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8079437" y="188640"/>
            <a:ext cx="81304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 </a:t>
            </a:r>
            <a:endParaRPr lang="ko-KR" altLang="en-US" sz="105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572001" y="628753"/>
            <a:ext cx="4260278" cy="279967"/>
            <a:chOff x="3804920" y="546463"/>
            <a:chExt cx="3579949" cy="289560"/>
          </a:xfrm>
        </p:grpSpPr>
        <p:sp>
          <p:nvSpPr>
            <p:cNvPr id="15" name="양쪽 모서리가 둥근 사각형 14"/>
            <p:cNvSpPr/>
            <p:nvPr/>
          </p:nvSpPr>
          <p:spPr>
            <a:xfrm>
              <a:off x="6404429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6" name="양쪽 모서리가 둥근 사각형 15"/>
            <p:cNvSpPr/>
            <p:nvPr/>
          </p:nvSpPr>
          <p:spPr>
            <a:xfrm>
              <a:off x="5537926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DDC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7" name="양쪽 모서리가 둥근 사각형 16"/>
            <p:cNvSpPr/>
            <p:nvPr/>
          </p:nvSpPr>
          <p:spPr>
            <a:xfrm>
              <a:off x="4671423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88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8" name="양쪽 모서리가 둥근 사각형 17"/>
            <p:cNvSpPr/>
            <p:nvPr/>
          </p:nvSpPr>
          <p:spPr>
            <a:xfrm>
              <a:off x="3804920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353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4572000" y="630327"/>
            <a:ext cx="11667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01 </a:t>
            </a:r>
            <a:r>
              <a:rPr lang="ko-KR" altLang="en-US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개</a:t>
            </a:r>
            <a:r>
              <a:rPr lang="ko-KR" altLang="en-US" sz="11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요</a:t>
            </a:r>
            <a:endParaRPr lang="en-US" altLang="ko-KR" sz="1100" b="1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66827" y="865007"/>
            <a:ext cx="8480838" cy="56166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1052736"/>
            <a:ext cx="662473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C0504D">
                    <a:lumMod val="75000"/>
                  </a:srgbClr>
                </a:solidFill>
                <a:latin typeface="HY동녘M" pitchFamily="18" charset="-127"/>
                <a:ea typeface="HY동녘M" pitchFamily="18" charset="-127"/>
              </a:rPr>
              <a:t>자본조달의 수단</a:t>
            </a:r>
            <a:endParaRPr lang="en-US" altLang="ko-KR" sz="2000" b="1" dirty="0">
              <a:solidFill>
                <a:srgbClr val="C0504D">
                  <a:lumMod val="75000"/>
                </a:srgbClr>
              </a:solidFill>
              <a:latin typeface="HY동녘M" pitchFamily="18" charset="-127"/>
              <a:ea typeface="HY동녘M" pitchFamily="18" charset="-127"/>
            </a:endParaRPr>
          </a:p>
          <a:p>
            <a:endParaRPr lang="en-US" altLang="ko-KR" sz="2000" b="1" dirty="0" smtClean="0">
              <a:solidFill>
                <a:srgbClr val="C0504D">
                  <a:lumMod val="75000"/>
                </a:srgbClr>
              </a:solidFill>
              <a:latin typeface="HY동녘M" pitchFamily="18" charset="-127"/>
              <a:ea typeface="HY동녘M" pitchFamily="18" charset="-127"/>
            </a:endParaRPr>
          </a:p>
          <a:p>
            <a:endParaRPr lang="en-US" altLang="ko-KR" sz="2000" b="1" dirty="0" smtClean="0">
              <a:solidFill>
                <a:srgbClr val="C0504D">
                  <a:lumMod val="75000"/>
                </a:srgbClr>
              </a:solidFill>
              <a:latin typeface="HY동녘M" pitchFamily="18" charset="-127"/>
              <a:ea typeface="HY동녘M" pitchFamily="18" charset="-127"/>
            </a:endParaRPr>
          </a:p>
          <a:p>
            <a:endParaRPr lang="en-US" altLang="ko-KR" sz="2000" b="1" dirty="0">
              <a:solidFill>
                <a:srgbClr val="C0504D">
                  <a:lumMod val="75000"/>
                </a:srgbClr>
              </a:solidFill>
              <a:latin typeface="HY동녘M" pitchFamily="18" charset="-127"/>
              <a:ea typeface="HY동녘M" pitchFamily="18" charset="-127"/>
            </a:endParaRPr>
          </a:p>
          <a:p>
            <a:endParaRPr lang="en-US" altLang="ko-KR" sz="2000" b="1" dirty="0" smtClean="0">
              <a:solidFill>
                <a:srgbClr val="C0504D">
                  <a:lumMod val="75000"/>
                </a:srgbClr>
              </a:solidFill>
              <a:latin typeface="HY동녘M" pitchFamily="18" charset="-127"/>
              <a:ea typeface="HY동녘M" pitchFamily="18" charset="-127"/>
            </a:endParaRPr>
          </a:p>
          <a:p>
            <a:r>
              <a:rPr lang="ko-KR" altLang="en-US" sz="2800" b="1" dirty="0" smtClean="0">
                <a:solidFill>
                  <a:srgbClr val="1F497D"/>
                </a:solidFill>
                <a:latin typeface="HY동녘M" pitchFamily="18" charset="-127"/>
                <a:ea typeface="HY동녘M" pitchFamily="18" charset="-127"/>
              </a:rPr>
              <a:t>사업계획서의 용도</a:t>
            </a:r>
            <a:endParaRPr lang="en-US" altLang="ko-KR" sz="2800" b="1" dirty="0" smtClean="0">
              <a:solidFill>
                <a:srgbClr val="1F497D"/>
              </a:solidFill>
              <a:latin typeface="HY동녘M" pitchFamily="18" charset="-127"/>
              <a:ea typeface="HY동녘M" pitchFamily="18" charset="-127"/>
            </a:endParaRPr>
          </a:p>
          <a:p>
            <a:endParaRPr lang="en-US" altLang="ko-KR" sz="2000" b="1" dirty="0">
              <a:solidFill>
                <a:srgbClr val="C0504D">
                  <a:lumMod val="75000"/>
                </a:srgbClr>
              </a:solidFill>
              <a:latin typeface="HY동녘M" pitchFamily="18" charset="-127"/>
              <a:ea typeface="HY동녘M" pitchFamily="18" charset="-127"/>
            </a:endParaRPr>
          </a:p>
          <a:p>
            <a:endParaRPr lang="en-US" altLang="ko-KR" sz="2000" b="1" dirty="0" smtClean="0">
              <a:solidFill>
                <a:srgbClr val="C0504D">
                  <a:lumMod val="75000"/>
                </a:srgbClr>
              </a:solidFill>
              <a:latin typeface="HY동녘M" pitchFamily="18" charset="-127"/>
              <a:ea typeface="HY동녘M" pitchFamily="18" charset="-127"/>
            </a:endParaRPr>
          </a:p>
          <a:p>
            <a:endParaRPr lang="en-US" altLang="ko-KR" sz="2000" b="1" dirty="0">
              <a:solidFill>
                <a:srgbClr val="C0504D">
                  <a:lumMod val="75000"/>
                </a:srgbClr>
              </a:solidFill>
              <a:latin typeface="HY동녘M" pitchFamily="18" charset="-127"/>
              <a:ea typeface="HY동녘M" pitchFamily="18" charset="-127"/>
            </a:endParaRPr>
          </a:p>
          <a:p>
            <a:r>
              <a:rPr lang="ko-KR" altLang="en-US" sz="2400" b="1" dirty="0" smtClean="0">
                <a:solidFill>
                  <a:srgbClr val="C0504D">
                    <a:lumMod val="75000"/>
                  </a:srgbClr>
                </a:solidFill>
                <a:latin typeface="HY동녘M" pitchFamily="18" charset="-127"/>
                <a:ea typeface="HY동녘M" pitchFamily="18" charset="-127"/>
              </a:rPr>
              <a:t>계획된 사업을 효율적으로 추진하기 위해서는</a:t>
            </a:r>
            <a:endParaRPr lang="en-US" altLang="ko-KR" sz="2400" b="1" dirty="0" smtClean="0">
              <a:solidFill>
                <a:srgbClr val="C0504D">
                  <a:lumMod val="75000"/>
                </a:srgbClr>
              </a:solidFill>
              <a:latin typeface="HY동녘M" pitchFamily="18" charset="-127"/>
              <a:ea typeface="HY동녘M" pitchFamily="18" charset="-127"/>
            </a:endParaRPr>
          </a:p>
          <a:p>
            <a:r>
              <a:rPr lang="ko-KR" altLang="en-US" sz="2400" b="1" dirty="0" smtClean="0">
                <a:solidFill>
                  <a:srgbClr val="C0504D">
                    <a:lumMod val="75000"/>
                  </a:srgbClr>
                </a:solidFill>
                <a:latin typeface="HY동녘M" pitchFamily="18" charset="-127"/>
                <a:ea typeface="HY동녘M" pitchFamily="18" charset="-127"/>
              </a:rPr>
              <a:t>자본이 매우 중요한 요소</a:t>
            </a:r>
            <a:endParaRPr lang="en-US" altLang="ko-KR" sz="2400" b="1" dirty="0" smtClean="0">
              <a:solidFill>
                <a:srgbClr val="C0504D">
                  <a:lumMod val="75000"/>
                </a:srgbClr>
              </a:solidFill>
              <a:latin typeface="HY동녘M" pitchFamily="18" charset="-127"/>
              <a:ea typeface="HY동녘M" pitchFamily="18" charset="-127"/>
            </a:endParaRPr>
          </a:p>
          <a:p>
            <a:endParaRPr lang="en-US" altLang="ko-KR" sz="2000" b="1" dirty="0" smtClean="0">
              <a:solidFill>
                <a:srgbClr val="C0504D">
                  <a:lumMod val="75000"/>
                </a:srgbClr>
              </a:solidFill>
              <a:latin typeface="HY동녘M" pitchFamily="18" charset="-127"/>
              <a:ea typeface="HY동녘M" pitchFamily="18" charset="-127"/>
            </a:endParaRPr>
          </a:p>
          <a:p>
            <a:endParaRPr lang="en-US" altLang="ko-KR" sz="2000" b="1" dirty="0">
              <a:solidFill>
                <a:srgbClr val="C0504D">
                  <a:lumMod val="75000"/>
                </a:srgbClr>
              </a:solidFill>
              <a:latin typeface="HY동녘M" pitchFamily="18" charset="-127"/>
              <a:ea typeface="HY동녘M" pitchFamily="18" charset="-127"/>
            </a:endParaRPr>
          </a:p>
          <a:p>
            <a:r>
              <a:rPr lang="ko-KR" altLang="en-US" sz="2000" b="1" dirty="0" smtClean="0">
                <a:solidFill>
                  <a:srgbClr val="8064A2">
                    <a:lumMod val="75000"/>
                  </a:srgbClr>
                </a:solidFill>
                <a:latin typeface="HY동녘M" pitchFamily="18" charset="-127"/>
                <a:ea typeface="HY동녘M" pitchFamily="18" charset="-127"/>
              </a:rPr>
              <a:t>투자자</a:t>
            </a:r>
            <a:r>
              <a:rPr lang="en-US" altLang="ko-KR" sz="2000" b="1" dirty="0" smtClean="0">
                <a:solidFill>
                  <a:srgbClr val="8064A2">
                    <a:lumMod val="75000"/>
                  </a:srgbClr>
                </a:solidFill>
                <a:latin typeface="HY동녘M" pitchFamily="18" charset="-127"/>
                <a:ea typeface="HY동녘M" pitchFamily="18" charset="-127"/>
              </a:rPr>
              <a:t>(</a:t>
            </a:r>
            <a:r>
              <a:rPr lang="ko-KR" altLang="en-US" sz="2000" b="1" dirty="0" err="1" smtClean="0">
                <a:solidFill>
                  <a:srgbClr val="8064A2">
                    <a:lumMod val="75000"/>
                  </a:srgbClr>
                </a:solidFill>
                <a:latin typeface="HY동녘M" pitchFamily="18" charset="-127"/>
                <a:ea typeface="HY동녘M" pitchFamily="18" charset="-127"/>
              </a:rPr>
              <a:t>엑셀러레이터</a:t>
            </a:r>
            <a:r>
              <a:rPr lang="en-US" altLang="ko-KR" sz="2000" b="1" dirty="0" smtClean="0">
                <a:solidFill>
                  <a:srgbClr val="8064A2">
                    <a:lumMod val="75000"/>
                  </a:srgbClr>
                </a:solidFill>
                <a:latin typeface="HY동녘M" pitchFamily="18" charset="-127"/>
                <a:ea typeface="HY동녘M" pitchFamily="18" charset="-127"/>
              </a:rPr>
              <a:t>, </a:t>
            </a:r>
            <a:r>
              <a:rPr lang="ko-KR" altLang="en-US" sz="2000" b="1" dirty="0" smtClean="0">
                <a:solidFill>
                  <a:srgbClr val="8064A2">
                    <a:lumMod val="75000"/>
                  </a:srgbClr>
                </a:solidFill>
                <a:latin typeface="HY동녘M" pitchFamily="18" charset="-127"/>
                <a:ea typeface="HY동녘M" pitchFamily="18" charset="-127"/>
              </a:rPr>
              <a:t>엔젤투자협회</a:t>
            </a:r>
            <a:r>
              <a:rPr lang="en-US" altLang="ko-KR" sz="2000" b="1" dirty="0" smtClean="0">
                <a:solidFill>
                  <a:srgbClr val="8064A2">
                    <a:lumMod val="75000"/>
                  </a:srgbClr>
                </a:solidFill>
                <a:latin typeface="HY동녘M" pitchFamily="18" charset="-127"/>
                <a:ea typeface="HY동녘M" pitchFamily="18" charset="-127"/>
              </a:rPr>
              <a:t>, </a:t>
            </a:r>
            <a:r>
              <a:rPr lang="ko-KR" altLang="en-US" sz="2000" b="1" dirty="0" err="1" smtClean="0">
                <a:solidFill>
                  <a:srgbClr val="8064A2">
                    <a:lumMod val="75000"/>
                  </a:srgbClr>
                </a:solidFill>
                <a:latin typeface="HY동녘M" pitchFamily="18" charset="-127"/>
                <a:ea typeface="HY동녘M" pitchFamily="18" charset="-127"/>
              </a:rPr>
              <a:t>벤처캐피탈</a:t>
            </a:r>
            <a:r>
              <a:rPr lang="en-US" altLang="ko-KR" sz="2000" b="1" dirty="0" smtClean="0">
                <a:solidFill>
                  <a:srgbClr val="8064A2">
                    <a:lumMod val="75000"/>
                  </a:srgbClr>
                </a:solidFill>
                <a:latin typeface="HY동녘M" pitchFamily="18" charset="-127"/>
                <a:ea typeface="HY동녘M" pitchFamily="18" charset="-127"/>
              </a:rPr>
              <a:t>)</a:t>
            </a:r>
            <a:endParaRPr lang="en-US" altLang="ko-KR" sz="2000" b="1" dirty="0">
              <a:solidFill>
                <a:srgbClr val="8064A2">
                  <a:lumMod val="75000"/>
                </a:srgbClr>
              </a:solidFill>
              <a:latin typeface="HY동녘M" pitchFamily="18" charset="-127"/>
              <a:ea typeface="HY동녘M" pitchFamily="18" charset="-127"/>
            </a:endParaRPr>
          </a:p>
          <a:p>
            <a:r>
              <a:rPr lang="ko-KR" altLang="en-US" sz="2000" b="1" dirty="0" smtClean="0">
                <a:solidFill>
                  <a:srgbClr val="8064A2">
                    <a:lumMod val="75000"/>
                  </a:srgbClr>
                </a:solidFill>
                <a:latin typeface="HY동녘M" pitchFamily="18" charset="-127"/>
                <a:ea typeface="HY동녘M" pitchFamily="18" charset="-127"/>
              </a:rPr>
              <a:t>금융기관의 대출목적</a:t>
            </a:r>
            <a:endParaRPr lang="en-US" altLang="ko-KR" sz="2000" b="1" dirty="0" smtClean="0">
              <a:solidFill>
                <a:srgbClr val="8064A2">
                  <a:lumMod val="75000"/>
                </a:srgbClr>
              </a:solidFill>
              <a:latin typeface="HY동녘M" pitchFamily="18" charset="-127"/>
              <a:ea typeface="HY동녘M" pitchFamily="18" charset="-127"/>
            </a:endParaRPr>
          </a:p>
          <a:p>
            <a:r>
              <a:rPr lang="ko-KR" altLang="en-US" sz="2000" b="1" dirty="0" smtClean="0">
                <a:solidFill>
                  <a:srgbClr val="8064A2">
                    <a:lumMod val="75000"/>
                  </a:srgbClr>
                </a:solidFill>
                <a:latin typeface="HY동녘M" pitchFamily="18" charset="-127"/>
                <a:ea typeface="HY동녘M" pitchFamily="18" charset="-127"/>
              </a:rPr>
              <a:t>정부사업</a:t>
            </a:r>
            <a:r>
              <a:rPr lang="en-US" altLang="ko-KR" sz="2000" b="1" dirty="0" smtClean="0">
                <a:solidFill>
                  <a:srgbClr val="8064A2">
                    <a:lumMod val="75000"/>
                  </a:srgbClr>
                </a:solidFill>
                <a:latin typeface="HY동녘M" pitchFamily="18" charset="-127"/>
                <a:ea typeface="HY동녘M" pitchFamily="18" charset="-127"/>
              </a:rPr>
              <a:t>, </a:t>
            </a:r>
            <a:r>
              <a:rPr lang="ko-KR" altLang="en-US" sz="2000" b="1" dirty="0" smtClean="0">
                <a:solidFill>
                  <a:srgbClr val="8064A2">
                    <a:lumMod val="75000"/>
                  </a:srgbClr>
                </a:solidFill>
                <a:latin typeface="HY동녘M" pitchFamily="18" charset="-127"/>
                <a:ea typeface="HY동녘M" pitchFamily="18" charset="-127"/>
              </a:rPr>
              <a:t>공공기관의 사업제안</a:t>
            </a:r>
            <a:endParaRPr lang="en-US" altLang="ko-KR" sz="2000" b="1" dirty="0" smtClean="0">
              <a:solidFill>
                <a:srgbClr val="8064A2">
                  <a:lumMod val="75000"/>
                </a:srgbClr>
              </a:solidFill>
              <a:latin typeface="HY동녘M" pitchFamily="18" charset="-127"/>
              <a:ea typeface="HY동녘M" pitchFamily="18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6415404" y="1124744"/>
            <a:ext cx="1420841" cy="1437962"/>
            <a:chOff x="3319519" y="2360128"/>
            <a:chExt cx="629609" cy="629609"/>
          </a:xfrm>
        </p:grpSpPr>
        <p:sp>
          <p:nvSpPr>
            <p:cNvPr id="22" name="타원 21"/>
            <p:cNvSpPr/>
            <p:nvPr/>
          </p:nvSpPr>
          <p:spPr>
            <a:xfrm>
              <a:off x="3319519" y="2360128"/>
              <a:ext cx="629609" cy="629609"/>
            </a:xfrm>
            <a:prstGeom prst="ellipse">
              <a:avLst/>
            </a:prstGeom>
            <a:noFill/>
            <a:ln w="190500">
              <a:solidFill>
                <a:srgbClr val="88BFBC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3330805" y="2377252"/>
              <a:ext cx="612160" cy="612160"/>
              <a:chOff x="5662393" y="1479247"/>
              <a:chExt cx="937540" cy="937539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5662393" y="1479247"/>
                <a:ext cx="937540" cy="937539"/>
              </a:xfrm>
              <a:prstGeom prst="ellipse">
                <a:avLst/>
              </a:prstGeom>
              <a:solidFill>
                <a:schemeClr val="bg1"/>
              </a:solidFill>
              <a:ln w="63500">
                <a:solidFill>
                  <a:srgbClr val="88BF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826990" y="1694456"/>
                <a:ext cx="608347" cy="4746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spc="-150" dirty="0" smtClean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금융권</a:t>
                </a:r>
                <a:endParaRPr lang="en-US" altLang="ko-KR" sz="2000" spc="-150" dirty="0" smtClean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ko-KR" altLang="en-US" sz="2000" spc="-150" dirty="0" smtClean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대</a:t>
                </a:r>
                <a:r>
                  <a:rPr lang="ko-KR" altLang="en-US" sz="2000" spc="-150" dirty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출</a:t>
                </a:r>
              </a:p>
            </p:txBody>
          </p:sp>
        </p:grpSp>
      </p:grpSp>
      <p:grpSp>
        <p:nvGrpSpPr>
          <p:cNvPr id="26" name="그룹 25"/>
          <p:cNvGrpSpPr/>
          <p:nvPr/>
        </p:nvGrpSpPr>
        <p:grpSpPr>
          <a:xfrm>
            <a:off x="6588224" y="2783126"/>
            <a:ext cx="1608132" cy="1437962"/>
            <a:chOff x="5428224" y="2374232"/>
            <a:chExt cx="712602" cy="629609"/>
          </a:xfrm>
        </p:grpSpPr>
        <p:sp>
          <p:nvSpPr>
            <p:cNvPr id="27" name="타원 26"/>
            <p:cNvSpPr/>
            <p:nvPr/>
          </p:nvSpPr>
          <p:spPr>
            <a:xfrm>
              <a:off x="5470749" y="2374232"/>
              <a:ext cx="629609" cy="629609"/>
            </a:xfrm>
            <a:prstGeom prst="ellipse">
              <a:avLst/>
            </a:prstGeom>
            <a:noFill/>
            <a:ln w="190500">
              <a:solidFill>
                <a:srgbClr val="DDCFAB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5428224" y="2377252"/>
              <a:ext cx="712602" cy="612160"/>
              <a:chOff x="8874650" y="1479247"/>
              <a:chExt cx="1091370" cy="937539"/>
            </a:xfrm>
          </p:grpSpPr>
          <p:sp>
            <p:nvSpPr>
              <p:cNvPr id="29" name="타원 28"/>
              <p:cNvSpPr/>
              <p:nvPr/>
            </p:nvSpPr>
            <p:spPr>
              <a:xfrm>
                <a:off x="8943513" y="1479247"/>
                <a:ext cx="937540" cy="937539"/>
              </a:xfrm>
              <a:prstGeom prst="ellipse">
                <a:avLst/>
              </a:prstGeom>
              <a:solidFill>
                <a:schemeClr val="bg1"/>
              </a:solidFill>
              <a:ln w="63500">
                <a:solidFill>
                  <a:srgbClr val="DDCFA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8874650" y="1674473"/>
                <a:ext cx="1091370" cy="4746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spc="-150" dirty="0" smtClean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정부인증</a:t>
                </a:r>
                <a:endParaRPr lang="en-US" altLang="ko-KR" sz="2000" spc="-150" dirty="0" smtClean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ko-KR" altLang="en-US" sz="2000" spc="-150" dirty="0" smtClean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정부지원사</a:t>
                </a:r>
                <a:r>
                  <a:rPr lang="ko-KR" altLang="en-US" sz="2000" spc="-150" dirty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업</a:t>
                </a:r>
                <a:endParaRPr lang="en-US" altLang="ko-KR" sz="2000" spc="-150" dirty="0" smtClean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grpSp>
        <p:nvGrpSpPr>
          <p:cNvPr id="31" name="그룹 30"/>
          <p:cNvGrpSpPr/>
          <p:nvPr/>
        </p:nvGrpSpPr>
        <p:grpSpPr>
          <a:xfrm>
            <a:off x="4879351" y="1941079"/>
            <a:ext cx="1420841" cy="1437962"/>
            <a:chOff x="1184328" y="2367598"/>
            <a:chExt cx="629609" cy="629609"/>
          </a:xfrm>
        </p:grpSpPr>
        <p:sp>
          <p:nvSpPr>
            <p:cNvPr id="32" name="타원 31"/>
            <p:cNvSpPr/>
            <p:nvPr/>
          </p:nvSpPr>
          <p:spPr>
            <a:xfrm>
              <a:off x="1184328" y="2367598"/>
              <a:ext cx="629609" cy="629609"/>
            </a:xfrm>
            <a:prstGeom prst="ellipse">
              <a:avLst/>
            </a:prstGeom>
            <a:noFill/>
            <a:ln w="190500">
              <a:solidFill>
                <a:srgbClr val="353D5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1188421" y="2377252"/>
              <a:ext cx="612160" cy="612160"/>
              <a:chOff x="2381273" y="1479247"/>
              <a:chExt cx="937540" cy="937539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2381273" y="1479247"/>
                <a:ext cx="937540" cy="937539"/>
              </a:xfrm>
              <a:prstGeom prst="ellipse">
                <a:avLst/>
              </a:prstGeom>
              <a:solidFill>
                <a:schemeClr val="bg1"/>
              </a:solidFill>
              <a:ln w="63500">
                <a:solidFill>
                  <a:srgbClr val="353D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2465367" y="1689636"/>
                <a:ext cx="769356" cy="4746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spc="-150" dirty="0" smtClean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투자자</a:t>
                </a:r>
                <a:endParaRPr lang="en-US" altLang="ko-KR" sz="2000" spc="-150" dirty="0" smtClean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ko-KR" altLang="en-US" sz="2000" spc="-150" dirty="0" smtClean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투자자</a:t>
                </a:r>
                <a:r>
                  <a:rPr lang="ko-KR" altLang="en-US" sz="2000" spc="-150" dirty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금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899190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352424" y="228600"/>
            <a:ext cx="6862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HY목각파임B" pitchFamily="18" charset="-127"/>
                <a:ea typeface="HY목각파임B" pitchFamily="18" charset="-127"/>
              </a:rPr>
              <a:t>사업계획서 작성 실무 </a:t>
            </a:r>
            <a:r>
              <a:rPr lang="en-US" altLang="ko-KR" sz="2800" dirty="0" smtClean="0">
                <a:latin typeface="HY목각파임B" pitchFamily="18" charset="-127"/>
                <a:ea typeface="HY목각파임B" pitchFamily="18" charset="-127"/>
              </a:rPr>
              <a:t>– 5. </a:t>
            </a:r>
            <a:r>
              <a:rPr lang="ko-KR" altLang="en-US" sz="2800" dirty="0" smtClean="0">
                <a:latin typeface="HY목각파임B" pitchFamily="18" charset="-127"/>
                <a:ea typeface="HY목각파임B" pitchFamily="18" charset="-127"/>
              </a:rPr>
              <a:t>경쟁분석</a:t>
            </a:r>
            <a:r>
              <a:rPr lang="en-US" altLang="ko-KR" sz="2800" dirty="0" smtClean="0">
                <a:latin typeface="HY목각파임B" pitchFamily="18" charset="-127"/>
                <a:ea typeface="HY목각파임B" pitchFamily="18" charset="-127"/>
              </a:rPr>
              <a:t> </a:t>
            </a:r>
            <a:endParaRPr lang="ko-KR" altLang="en-US" sz="2800" dirty="0"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422032" y="740213"/>
            <a:ext cx="8460712" cy="701483"/>
          </a:xfrm>
          <a:prstGeom prst="round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" name="TextBox 3"/>
          <p:cNvSpPr txBox="1"/>
          <p:nvPr/>
        </p:nvSpPr>
        <p:spPr>
          <a:xfrm>
            <a:off x="562707" y="770315"/>
            <a:ext cx="8240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명확한 경쟁자 정의와 그들에 대한 분석 및 평가를 통한 </a:t>
            </a:r>
            <a:endParaRPr lang="en-US" altLang="ko-KR" b="1" dirty="0" smtClean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algn="ctr"/>
            <a:r>
              <a:rPr lang="ko-KR" altLang="en-US" b="1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마케팅 전략 수립의 근거 마련</a:t>
            </a:r>
            <a:endParaRPr lang="ko-KR" altLang="en-US" b="1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609841"/>
              </p:ext>
            </p:extLst>
          </p:nvPr>
        </p:nvGraphicFramePr>
        <p:xfrm>
          <a:off x="422031" y="1719934"/>
          <a:ext cx="8381495" cy="48921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2123"/>
                <a:gridCol w="3394686"/>
                <a:gridCol w="3394686"/>
              </a:tblGrid>
              <a:tr h="407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부 문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기회</a:t>
                      </a:r>
                      <a:r>
                        <a:rPr lang="en-US" altLang="ko-KR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(</a:t>
                      </a:r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O</a:t>
                      </a:r>
                      <a:r>
                        <a:rPr lang="en-US" altLang="ko-KR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pportunity)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위협</a:t>
                      </a:r>
                      <a:r>
                        <a:rPr lang="en-US" altLang="ko-KR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(</a:t>
                      </a:r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T</a:t>
                      </a:r>
                      <a:r>
                        <a:rPr lang="en-US" altLang="ko-KR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hreat)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407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시장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  <a:tr h="407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거시경제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  <a:tr h="407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경제상황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  <a:tr h="407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법적규제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  <a:tr h="407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노동시장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  <a:tr h="407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재무상황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  <a:tr h="407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환율변동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  <a:tr h="407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환경관련 규제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  <a:tr h="407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정부정책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  <a:tr h="407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세법개정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  <a:tr h="407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경기천년바탕 Bold" panose="02020803020101020101" pitchFamily="18" charset="-127"/>
                          <a:ea typeface="경기천년바탕 Bold" panose="02020803020101020101" pitchFamily="18" charset="-127"/>
                        </a:rPr>
                        <a:t>국제관계</a:t>
                      </a:r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경기천년바탕 Bold" panose="02020803020101020101" pitchFamily="18" charset="-127"/>
                        <a:ea typeface="경기천년바탕 Bold" panose="02020803020101020101" pitchFamily="18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439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Box 118"/>
          <p:cNvSpPr txBox="1"/>
          <p:nvPr/>
        </p:nvSpPr>
        <p:spPr>
          <a:xfrm>
            <a:off x="3672000" y="6021288"/>
            <a:ext cx="1800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buFont typeface="Arial" pitchFamily="34" charset="0"/>
              <a:buNone/>
            </a:pPr>
            <a:r>
              <a:rPr lang="en-US" altLang="ko-KR" sz="1400" b="1" dirty="0" smtClean="0">
                <a:solidFill>
                  <a:srgbClr val="1E396C"/>
                </a:solidFill>
              </a:rPr>
              <a:t> </a:t>
            </a:r>
            <a:r>
              <a:rPr lang="en-US" altLang="ko-KR" sz="1400" b="1" dirty="0" smtClean="0">
                <a:solidFill>
                  <a:srgbClr val="59A9F2">
                    <a:lumMod val="60000"/>
                    <a:lumOff val="40000"/>
                  </a:srgbClr>
                </a:solidFill>
              </a:rPr>
              <a:t>Bizforms</a:t>
            </a:r>
            <a:endParaRPr lang="ko-KR" altLang="en-US" sz="1400" b="1" dirty="0">
              <a:solidFill>
                <a:srgbClr val="59A9F2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3672000" y="6237312"/>
            <a:ext cx="1800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buFont typeface="Arial" pitchFamily="34" charset="0"/>
              <a:buNone/>
            </a:pPr>
            <a:r>
              <a:rPr lang="en-US" altLang="ko-KR" sz="1200" b="1" dirty="0" smtClean="0">
                <a:solidFill>
                  <a:prstClr val="white"/>
                </a:solidFill>
              </a:rPr>
              <a:t>www.bizforms.co.kr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136" name="제목 13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 fontAlgn="base">
              <a:spcAft>
                <a:spcPct val="0"/>
              </a:spcAft>
            </a:pPr>
            <a:r>
              <a:rPr lang="en-US" altLang="ko-KR" dirty="0" smtClean="0"/>
              <a:t>Thank you</a:t>
            </a:r>
            <a:endParaRPr altLang="ko-KR" sz="1800" b="0" smtClean="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561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23528" y="344858"/>
            <a:ext cx="1786511" cy="0"/>
          </a:xfrm>
          <a:prstGeom prst="line">
            <a:avLst/>
          </a:prstGeom>
          <a:ln w="63500">
            <a:solidFill>
              <a:srgbClr val="353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51520" y="401675"/>
            <a:ext cx="1907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작성방법</a:t>
            </a:r>
            <a:endParaRPr lang="ko-KR" altLang="en-US" sz="16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110039" y="344858"/>
            <a:ext cx="58463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8079437" y="188640"/>
            <a:ext cx="81304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 </a:t>
            </a:r>
            <a:endParaRPr lang="ko-KR" altLang="en-US" sz="105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572001" y="628753"/>
            <a:ext cx="4260278" cy="279967"/>
            <a:chOff x="3804920" y="546463"/>
            <a:chExt cx="3579949" cy="289560"/>
          </a:xfrm>
        </p:grpSpPr>
        <p:sp>
          <p:nvSpPr>
            <p:cNvPr id="15" name="양쪽 모서리가 둥근 사각형 14"/>
            <p:cNvSpPr/>
            <p:nvPr/>
          </p:nvSpPr>
          <p:spPr>
            <a:xfrm>
              <a:off x="6404429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6" name="양쪽 모서리가 둥근 사각형 15"/>
            <p:cNvSpPr/>
            <p:nvPr/>
          </p:nvSpPr>
          <p:spPr>
            <a:xfrm>
              <a:off x="5537926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DDC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7" name="양쪽 모서리가 둥근 사각형 16"/>
            <p:cNvSpPr/>
            <p:nvPr/>
          </p:nvSpPr>
          <p:spPr>
            <a:xfrm>
              <a:off x="4671423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88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8" name="양쪽 모서리가 둥근 사각형 17"/>
            <p:cNvSpPr/>
            <p:nvPr/>
          </p:nvSpPr>
          <p:spPr>
            <a:xfrm>
              <a:off x="3804920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353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4572000" y="630327"/>
            <a:ext cx="11667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01 </a:t>
            </a:r>
            <a:r>
              <a:rPr lang="ko-KR" altLang="en-US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정</a:t>
            </a:r>
            <a:r>
              <a:rPr lang="ko-KR" altLang="en-US" sz="11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의</a:t>
            </a:r>
            <a:endParaRPr lang="en-US" altLang="ko-KR" sz="1100" b="1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39634" y="908721"/>
            <a:ext cx="8480838" cy="56166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637487" y="620688"/>
            <a:ext cx="11667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02 </a:t>
            </a:r>
            <a:r>
              <a:rPr lang="ko-KR" altLang="en-US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타깃</a:t>
            </a:r>
            <a:endParaRPr lang="en-US" altLang="ko-KR" sz="1100" b="1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660232" y="620688"/>
            <a:ext cx="11667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03 </a:t>
            </a:r>
            <a:r>
              <a:rPr lang="ko-KR" altLang="en-US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시장성</a:t>
            </a:r>
            <a:endParaRPr lang="en-US" altLang="ko-KR" sz="1100" b="1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740352" y="620688"/>
            <a:ext cx="11667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04 </a:t>
            </a:r>
            <a:r>
              <a:rPr lang="ko-KR" altLang="en-US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기대효과</a:t>
            </a:r>
            <a:endParaRPr lang="en-US" altLang="ko-KR" sz="1100" b="1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5920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23528" y="344858"/>
            <a:ext cx="1786511" cy="0"/>
          </a:xfrm>
          <a:prstGeom prst="line">
            <a:avLst/>
          </a:prstGeom>
          <a:ln w="63500">
            <a:solidFill>
              <a:srgbClr val="353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51520" y="401675"/>
            <a:ext cx="1907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작성방법</a:t>
            </a:r>
            <a:endParaRPr lang="ko-KR" altLang="en-US" sz="16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110039" y="344858"/>
            <a:ext cx="58463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8079437" y="188640"/>
            <a:ext cx="81304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 </a:t>
            </a:r>
            <a:endParaRPr lang="ko-KR" altLang="en-US" sz="105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572001" y="628753"/>
            <a:ext cx="4260278" cy="279967"/>
            <a:chOff x="3804920" y="546463"/>
            <a:chExt cx="3579949" cy="289560"/>
          </a:xfrm>
        </p:grpSpPr>
        <p:sp>
          <p:nvSpPr>
            <p:cNvPr id="15" name="양쪽 모서리가 둥근 사각형 14"/>
            <p:cNvSpPr/>
            <p:nvPr/>
          </p:nvSpPr>
          <p:spPr>
            <a:xfrm>
              <a:off x="6404429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6" name="양쪽 모서리가 둥근 사각형 15"/>
            <p:cNvSpPr/>
            <p:nvPr/>
          </p:nvSpPr>
          <p:spPr>
            <a:xfrm>
              <a:off x="5537926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DDC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7" name="양쪽 모서리가 둥근 사각형 16"/>
            <p:cNvSpPr/>
            <p:nvPr/>
          </p:nvSpPr>
          <p:spPr>
            <a:xfrm>
              <a:off x="4671423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88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8" name="양쪽 모서리가 둥근 사각형 17"/>
            <p:cNvSpPr/>
            <p:nvPr/>
          </p:nvSpPr>
          <p:spPr>
            <a:xfrm>
              <a:off x="3804920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353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4572000" y="630327"/>
            <a:ext cx="11667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01 </a:t>
            </a:r>
            <a:r>
              <a:rPr lang="ko-KR" altLang="en-US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용</a:t>
            </a:r>
            <a:r>
              <a:rPr lang="ko-KR" altLang="en-US" sz="11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도</a:t>
            </a:r>
            <a:endParaRPr lang="en-US" altLang="ko-KR" sz="1100" b="1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66827" y="865007"/>
            <a:ext cx="8480838" cy="56166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32" y="3933056"/>
            <a:ext cx="3362245" cy="237626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32" y="959054"/>
            <a:ext cx="3388488" cy="276994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947699"/>
            <a:ext cx="4752528" cy="543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484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23528" y="344858"/>
            <a:ext cx="1786511" cy="0"/>
          </a:xfrm>
          <a:prstGeom prst="line">
            <a:avLst/>
          </a:prstGeom>
          <a:ln w="63500">
            <a:solidFill>
              <a:srgbClr val="353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51520" y="401675"/>
            <a:ext cx="1907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작성방법</a:t>
            </a:r>
            <a:endParaRPr lang="ko-KR" altLang="en-US" sz="16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110039" y="344858"/>
            <a:ext cx="58463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8079437" y="188640"/>
            <a:ext cx="81304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 </a:t>
            </a:r>
            <a:endParaRPr lang="ko-KR" altLang="en-US" sz="105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572001" y="628753"/>
            <a:ext cx="4260278" cy="279967"/>
            <a:chOff x="3804920" y="546463"/>
            <a:chExt cx="3579949" cy="289560"/>
          </a:xfrm>
        </p:grpSpPr>
        <p:sp>
          <p:nvSpPr>
            <p:cNvPr id="15" name="양쪽 모서리가 둥근 사각형 14"/>
            <p:cNvSpPr/>
            <p:nvPr/>
          </p:nvSpPr>
          <p:spPr>
            <a:xfrm>
              <a:off x="6404429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6" name="양쪽 모서리가 둥근 사각형 15"/>
            <p:cNvSpPr/>
            <p:nvPr/>
          </p:nvSpPr>
          <p:spPr>
            <a:xfrm>
              <a:off x="5537926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DDC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7" name="양쪽 모서리가 둥근 사각형 16"/>
            <p:cNvSpPr/>
            <p:nvPr/>
          </p:nvSpPr>
          <p:spPr>
            <a:xfrm>
              <a:off x="4671423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88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8" name="양쪽 모서리가 둥근 사각형 17"/>
            <p:cNvSpPr/>
            <p:nvPr/>
          </p:nvSpPr>
          <p:spPr>
            <a:xfrm>
              <a:off x="3804920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353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4572000" y="630327"/>
            <a:ext cx="11667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01 </a:t>
            </a:r>
            <a:r>
              <a:rPr lang="ko-KR" altLang="en-US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개</a:t>
            </a:r>
            <a:r>
              <a:rPr lang="ko-KR" altLang="en-US" sz="11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요</a:t>
            </a:r>
            <a:endParaRPr lang="en-US" altLang="ko-KR" sz="1100" b="1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66827" y="865007"/>
            <a:ext cx="8480838" cy="56166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Text Box 11"/>
          <p:cNvSpPr txBox="1">
            <a:spLocks noChangeArrowheads="1"/>
          </p:cNvSpPr>
          <p:nvPr/>
        </p:nvSpPr>
        <p:spPr bwMode="auto">
          <a:xfrm>
            <a:off x="335376" y="1575513"/>
            <a:ext cx="8497887" cy="97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>
                <a:solidFill>
                  <a:prstClr val="black"/>
                </a:solidFill>
              </a:rPr>
              <a:t>해당 기업과 이해관계가 있는 사람이나 조직</a:t>
            </a:r>
            <a:r>
              <a:rPr lang="en-US" altLang="ko-KR" sz="2000" dirty="0">
                <a:solidFill>
                  <a:prstClr val="black"/>
                </a:solidFill>
              </a:rPr>
              <a:t>, </a:t>
            </a:r>
            <a:r>
              <a:rPr lang="ko-KR" altLang="en-US" sz="2000" dirty="0">
                <a:solidFill>
                  <a:prstClr val="black"/>
                </a:solidFill>
              </a:rPr>
              <a:t>정부기관 등이 주요 관계자</a:t>
            </a:r>
            <a:r>
              <a:rPr lang="en-US" altLang="ko-KR" sz="2000" dirty="0">
                <a:solidFill>
                  <a:prstClr val="black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000" dirty="0">
              <a:solidFill>
                <a:prstClr val="black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prstClr val="black"/>
                </a:solidFill>
              </a:rPr>
              <a:t>사업계획서는 </a:t>
            </a:r>
            <a:r>
              <a:rPr lang="ko-KR" altLang="en-US" sz="1600" dirty="0">
                <a:solidFill>
                  <a:srgbClr val="FF6600"/>
                </a:solidFill>
              </a:rPr>
              <a:t>경영자 </a:t>
            </a:r>
            <a:r>
              <a:rPr lang="ko-KR" altLang="en-US" sz="1600" b="1" dirty="0">
                <a:solidFill>
                  <a:srgbClr val="0000FF"/>
                </a:solidFill>
              </a:rPr>
              <a:t>자신</a:t>
            </a:r>
            <a:r>
              <a:rPr lang="ko-KR" altLang="en-US" sz="1600" dirty="0">
                <a:solidFill>
                  <a:srgbClr val="FF6600"/>
                </a:solidFill>
              </a:rPr>
              <a:t>이 먼저 사업계획서의 </a:t>
            </a:r>
            <a:r>
              <a:rPr lang="ko-KR" altLang="en-US" sz="1600" dirty="0" smtClean="0">
                <a:solidFill>
                  <a:srgbClr val="FF6600"/>
                </a:solidFill>
              </a:rPr>
              <a:t>첫 번째 </a:t>
            </a:r>
            <a:r>
              <a:rPr lang="ko-KR" altLang="en-US" sz="1600" dirty="0">
                <a:solidFill>
                  <a:srgbClr val="FF6600"/>
                </a:solidFill>
              </a:rPr>
              <a:t>관계자</a:t>
            </a:r>
            <a:r>
              <a:rPr lang="ko-KR" altLang="en-US" sz="1600" dirty="0">
                <a:solidFill>
                  <a:prstClr val="black"/>
                </a:solidFill>
              </a:rPr>
              <a:t> 되어야 한다</a:t>
            </a:r>
            <a:r>
              <a:rPr lang="en-US" altLang="ko-KR" sz="16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37" name="Text Box 46"/>
          <p:cNvSpPr txBox="1">
            <a:spLocks noChangeArrowheads="1"/>
          </p:cNvSpPr>
          <p:nvPr/>
        </p:nvSpPr>
        <p:spPr bwMode="auto">
          <a:xfrm>
            <a:off x="4891501" y="3314278"/>
            <a:ext cx="3960812" cy="2147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>
                <a:solidFill>
                  <a:prstClr val="black"/>
                </a:solidFill>
              </a:rPr>
              <a:t>경영자는 사업계획서를 통해 사업전개에</a:t>
            </a:r>
          </a:p>
          <a:p>
            <a:pPr>
              <a:lnSpc>
                <a:spcPct val="120000"/>
              </a:lnSpc>
            </a:pPr>
            <a:r>
              <a:rPr lang="ko-KR" altLang="en-US" sz="1600">
                <a:solidFill>
                  <a:prstClr val="black"/>
                </a:solidFill>
              </a:rPr>
              <a:t>필요한 아이디어를 얻을 수 있고</a:t>
            </a:r>
            <a:r>
              <a:rPr lang="en-US" altLang="ko-KR" sz="1600">
                <a:solidFill>
                  <a:prstClr val="black"/>
                </a:solidFill>
              </a:rPr>
              <a:t>, </a:t>
            </a:r>
            <a:r>
              <a:rPr lang="ko-KR" altLang="en-US" sz="1600">
                <a:solidFill>
                  <a:prstClr val="black"/>
                </a:solidFill>
              </a:rPr>
              <a:t>추가사업 계획을 수립할 수도 있다</a:t>
            </a:r>
            <a:r>
              <a:rPr lang="en-US" altLang="ko-KR" sz="1600">
                <a:solidFill>
                  <a:prstClr val="black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600">
              <a:solidFill>
                <a:prstClr val="black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600">
                <a:solidFill>
                  <a:prstClr val="black"/>
                </a:solidFill>
              </a:rPr>
              <a:t>경영자는 사업계획서의 내용을 철저하게 숙지하고 있어야 하며</a:t>
            </a:r>
            <a:r>
              <a:rPr lang="en-US" altLang="ko-KR" sz="1600">
                <a:solidFill>
                  <a:prstClr val="black"/>
                </a:solidFill>
              </a:rPr>
              <a:t>, </a:t>
            </a:r>
            <a:r>
              <a:rPr lang="ko-KR" altLang="en-US" sz="1600">
                <a:solidFill>
                  <a:prstClr val="black"/>
                </a:solidFill>
              </a:rPr>
              <a:t>정기적으로 내용을 수정 보완을 해야 한다</a:t>
            </a:r>
            <a:r>
              <a:rPr lang="en-US" altLang="ko-KR" sz="1600">
                <a:solidFill>
                  <a:prstClr val="black"/>
                </a:solidFill>
              </a:rPr>
              <a:t>. </a:t>
            </a:r>
          </a:p>
        </p:txBody>
      </p:sp>
      <p:sp>
        <p:nvSpPr>
          <p:cNvPr id="38" name="AutoShape 1339"/>
          <p:cNvSpPr>
            <a:spLocks noChangeArrowheads="1"/>
          </p:cNvSpPr>
          <p:nvPr/>
        </p:nvSpPr>
        <p:spPr bwMode="auto">
          <a:xfrm>
            <a:off x="1909118" y="2636912"/>
            <a:ext cx="1490662" cy="1065213"/>
          </a:xfrm>
          <a:prstGeom prst="hexagon">
            <a:avLst>
              <a:gd name="adj" fmla="val 34985"/>
              <a:gd name="vf" fmla="val 115470"/>
            </a:avLst>
          </a:prstGeom>
          <a:solidFill>
            <a:srgbClr val="66FFFF"/>
          </a:solidFill>
          <a:ln>
            <a:noFill/>
          </a:ln>
          <a:effectLst/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66FFFF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정부 </a:t>
            </a:r>
          </a:p>
          <a:p>
            <a:pPr algn="ctr"/>
            <a:r>
              <a:rPr lang="ko-KR" altLang="en-US">
                <a:solidFill>
                  <a:prstClr val="white"/>
                </a:solidFill>
              </a:rPr>
              <a:t>금융기관</a:t>
            </a:r>
          </a:p>
        </p:txBody>
      </p:sp>
      <p:sp>
        <p:nvSpPr>
          <p:cNvPr id="39" name="AutoShape 1340"/>
          <p:cNvSpPr>
            <a:spLocks noChangeArrowheads="1"/>
          </p:cNvSpPr>
          <p:nvPr/>
        </p:nvSpPr>
        <p:spPr bwMode="auto">
          <a:xfrm>
            <a:off x="683568" y="3284612"/>
            <a:ext cx="1490662" cy="1065213"/>
          </a:xfrm>
          <a:prstGeom prst="hexagon">
            <a:avLst>
              <a:gd name="adj" fmla="val 34985"/>
              <a:gd name="vf" fmla="val 115470"/>
            </a:avLst>
          </a:prstGeom>
          <a:solidFill>
            <a:srgbClr val="68DAFE"/>
          </a:solidFill>
          <a:ln>
            <a:noFill/>
          </a:ln>
          <a:effectLst/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68DAFE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제휴기업</a:t>
            </a:r>
          </a:p>
        </p:txBody>
      </p:sp>
      <p:sp>
        <p:nvSpPr>
          <p:cNvPr id="40" name="AutoShape 1341"/>
          <p:cNvSpPr>
            <a:spLocks noChangeArrowheads="1"/>
          </p:cNvSpPr>
          <p:nvPr/>
        </p:nvSpPr>
        <p:spPr bwMode="auto">
          <a:xfrm>
            <a:off x="683568" y="4565725"/>
            <a:ext cx="1490662" cy="1065212"/>
          </a:xfrm>
          <a:prstGeom prst="hexagon">
            <a:avLst>
              <a:gd name="adj" fmla="val 34985"/>
              <a:gd name="vf" fmla="val 115470"/>
            </a:avLst>
          </a:prstGeom>
          <a:solidFill>
            <a:srgbClr val="689EFE"/>
          </a:solidFill>
          <a:ln>
            <a:noFill/>
          </a:ln>
          <a:effectLst/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689EFE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주 주</a:t>
            </a:r>
          </a:p>
        </p:txBody>
      </p:sp>
      <p:sp>
        <p:nvSpPr>
          <p:cNvPr id="41" name="AutoShape 1342"/>
          <p:cNvSpPr>
            <a:spLocks noChangeArrowheads="1"/>
          </p:cNvSpPr>
          <p:nvPr/>
        </p:nvSpPr>
        <p:spPr bwMode="auto">
          <a:xfrm>
            <a:off x="1909118" y="5213425"/>
            <a:ext cx="1490662" cy="1065212"/>
          </a:xfrm>
          <a:prstGeom prst="hexagon">
            <a:avLst>
              <a:gd name="adj" fmla="val 34985"/>
              <a:gd name="vf" fmla="val 115470"/>
            </a:avLst>
          </a:prstGeom>
          <a:solidFill>
            <a:srgbClr val="C389E3"/>
          </a:solidFill>
          <a:ln>
            <a:noFill/>
          </a:ln>
          <a:effectLst/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C389E3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외부전문가</a:t>
            </a:r>
          </a:p>
          <a:p>
            <a:pPr algn="ctr"/>
            <a:r>
              <a:rPr lang="ko-KR" altLang="en-US">
                <a:solidFill>
                  <a:prstClr val="white"/>
                </a:solidFill>
              </a:rPr>
              <a:t>언론사</a:t>
            </a:r>
          </a:p>
        </p:txBody>
      </p:sp>
      <p:sp>
        <p:nvSpPr>
          <p:cNvPr id="42" name="AutoShape 1343"/>
          <p:cNvSpPr>
            <a:spLocks noChangeArrowheads="1"/>
          </p:cNvSpPr>
          <p:nvPr/>
        </p:nvSpPr>
        <p:spPr bwMode="auto">
          <a:xfrm>
            <a:off x="3110855" y="4565725"/>
            <a:ext cx="1490663" cy="1065212"/>
          </a:xfrm>
          <a:prstGeom prst="hexagon">
            <a:avLst>
              <a:gd name="adj" fmla="val 34985"/>
              <a:gd name="vf" fmla="val 115470"/>
            </a:avLst>
          </a:prstGeom>
          <a:solidFill>
            <a:srgbClr val="ECDF80"/>
          </a:solidFill>
          <a:ln>
            <a:noFill/>
          </a:ln>
          <a:effectLst/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ECDF80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고  객</a:t>
            </a:r>
          </a:p>
        </p:txBody>
      </p:sp>
      <p:sp>
        <p:nvSpPr>
          <p:cNvPr id="43" name="AutoShape 1344"/>
          <p:cNvSpPr>
            <a:spLocks noChangeArrowheads="1"/>
          </p:cNvSpPr>
          <p:nvPr/>
        </p:nvSpPr>
        <p:spPr bwMode="auto">
          <a:xfrm>
            <a:off x="3110855" y="3284612"/>
            <a:ext cx="1490663" cy="1065213"/>
          </a:xfrm>
          <a:prstGeom prst="hexagon">
            <a:avLst>
              <a:gd name="adj" fmla="val 34985"/>
              <a:gd name="vf" fmla="val 115470"/>
            </a:avLst>
          </a:prstGeom>
          <a:solidFill>
            <a:srgbClr val="B6F27A"/>
          </a:solidFill>
          <a:ln>
            <a:noFill/>
          </a:ln>
          <a:effectLst/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B6F27A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투자기관</a:t>
            </a:r>
          </a:p>
          <a:p>
            <a:pPr algn="ctr"/>
            <a:r>
              <a:rPr lang="ko-KR" altLang="en-US">
                <a:solidFill>
                  <a:prstClr val="white"/>
                </a:solidFill>
              </a:rPr>
              <a:t>개인투자자</a:t>
            </a:r>
          </a:p>
        </p:txBody>
      </p:sp>
      <p:sp>
        <p:nvSpPr>
          <p:cNvPr id="44" name="AutoShape 1345"/>
          <p:cNvSpPr>
            <a:spLocks noChangeArrowheads="1"/>
          </p:cNvSpPr>
          <p:nvPr/>
        </p:nvSpPr>
        <p:spPr bwMode="auto">
          <a:xfrm>
            <a:off x="1886893" y="3927550"/>
            <a:ext cx="1490662" cy="1065212"/>
          </a:xfrm>
          <a:prstGeom prst="hexagon">
            <a:avLst>
              <a:gd name="adj" fmla="val 34985"/>
              <a:gd name="vf" fmla="val 115470"/>
            </a:avLst>
          </a:prstGeom>
          <a:solidFill>
            <a:srgbClr val="FFCC00"/>
          </a:solidFill>
          <a:ln>
            <a:noFill/>
          </a:ln>
          <a:effectLst/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FFCC00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경영자</a:t>
            </a:r>
          </a:p>
          <a:p>
            <a:pPr algn="ctr"/>
            <a:r>
              <a:rPr lang="ko-KR" altLang="en-US">
                <a:solidFill>
                  <a:prstClr val="white"/>
                </a:solidFill>
              </a:rPr>
              <a:t>임직원</a:t>
            </a:r>
          </a:p>
        </p:txBody>
      </p:sp>
      <p:sp>
        <p:nvSpPr>
          <p:cNvPr id="45" name="텍스트 개체 틀 39"/>
          <p:cNvSpPr txBox="1">
            <a:spLocks/>
          </p:cNvSpPr>
          <p:nvPr/>
        </p:nvSpPr>
        <p:spPr>
          <a:xfrm>
            <a:off x="611560" y="980728"/>
            <a:ext cx="5760640" cy="55399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2400" dirty="0" smtClean="0">
                <a:solidFill>
                  <a:srgbClr val="1F497D">
                    <a:lumMod val="75000"/>
                  </a:srgbClr>
                </a:solidFill>
                <a:latin typeface="HY동녘B" pitchFamily="18" charset="-127"/>
                <a:ea typeface="HY동녘B" pitchFamily="18" charset="-127"/>
              </a:rPr>
              <a:t>사업계획서의 이해당사자</a:t>
            </a:r>
            <a:endParaRPr lang="ko-KR" altLang="en-US" sz="2400" dirty="0">
              <a:solidFill>
                <a:srgbClr val="1F497D">
                  <a:lumMod val="75000"/>
                </a:srgbClr>
              </a:solidFill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3020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23528" y="344858"/>
            <a:ext cx="1786511" cy="0"/>
          </a:xfrm>
          <a:prstGeom prst="line">
            <a:avLst/>
          </a:prstGeom>
          <a:ln w="63500">
            <a:solidFill>
              <a:srgbClr val="353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51520" y="401675"/>
            <a:ext cx="1907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작성방법</a:t>
            </a:r>
            <a:endParaRPr lang="ko-KR" altLang="en-US" sz="16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110039" y="344858"/>
            <a:ext cx="58463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8079437" y="188640"/>
            <a:ext cx="81304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3D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사업계획서  </a:t>
            </a:r>
            <a:endParaRPr lang="ko-KR" altLang="en-US" sz="105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3D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572001" y="628753"/>
            <a:ext cx="4260278" cy="279967"/>
            <a:chOff x="3804920" y="546463"/>
            <a:chExt cx="3579949" cy="289560"/>
          </a:xfrm>
        </p:grpSpPr>
        <p:sp>
          <p:nvSpPr>
            <p:cNvPr id="15" name="양쪽 모서리가 둥근 사각형 14"/>
            <p:cNvSpPr/>
            <p:nvPr/>
          </p:nvSpPr>
          <p:spPr>
            <a:xfrm>
              <a:off x="6404429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6" name="양쪽 모서리가 둥근 사각형 15"/>
            <p:cNvSpPr/>
            <p:nvPr/>
          </p:nvSpPr>
          <p:spPr>
            <a:xfrm>
              <a:off x="5537926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DDC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7" name="양쪽 모서리가 둥근 사각형 16"/>
            <p:cNvSpPr/>
            <p:nvPr/>
          </p:nvSpPr>
          <p:spPr>
            <a:xfrm>
              <a:off x="4671423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88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  <p:sp>
          <p:nvSpPr>
            <p:cNvPr id="18" name="양쪽 모서리가 둥근 사각형 17"/>
            <p:cNvSpPr/>
            <p:nvPr/>
          </p:nvSpPr>
          <p:spPr>
            <a:xfrm>
              <a:off x="3804920" y="546463"/>
              <a:ext cx="980440" cy="289560"/>
            </a:xfrm>
            <a:prstGeom prst="round2SameRect">
              <a:avLst>
                <a:gd name="adj1" fmla="val 32456"/>
                <a:gd name="adj2" fmla="val 0"/>
              </a:avLst>
            </a:prstGeom>
            <a:solidFill>
              <a:srgbClr val="353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4572000" y="630327"/>
            <a:ext cx="11667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01 </a:t>
            </a:r>
            <a:r>
              <a:rPr lang="ko-KR" altLang="en-US" sz="11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개</a:t>
            </a:r>
            <a:r>
              <a:rPr lang="ko-KR" altLang="en-US" sz="11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목각파임B" pitchFamily="18" charset="-127"/>
                <a:ea typeface="HY목각파임B" pitchFamily="18" charset="-127"/>
              </a:rPr>
              <a:t>요</a:t>
            </a:r>
            <a:endParaRPr lang="en-US" altLang="ko-KR" sz="1100" b="1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66827" y="865007"/>
            <a:ext cx="8480838" cy="56166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1052736"/>
            <a:ext cx="662473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C0504D">
                    <a:lumMod val="75000"/>
                  </a:srgbClr>
                </a:solidFill>
                <a:latin typeface="HY동녘M" pitchFamily="18" charset="-127"/>
                <a:ea typeface="HY동녘M" pitchFamily="18" charset="-127"/>
              </a:rPr>
              <a:t>사업계획서의 이해당사자는 많다</a:t>
            </a:r>
            <a:r>
              <a:rPr lang="en-US" altLang="ko-KR" sz="2000" b="1" dirty="0" smtClean="0">
                <a:solidFill>
                  <a:srgbClr val="C0504D">
                    <a:lumMod val="75000"/>
                  </a:srgbClr>
                </a:solidFill>
                <a:latin typeface="HY동녘M" pitchFamily="18" charset="-127"/>
                <a:ea typeface="HY동녘M" pitchFamily="18" charset="-127"/>
              </a:rPr>
              <a:t>.</a:t>
            </a:r>
          </a:p>
          <a:p>
            <a:endParaRPr lang="en-US" altLang="ko-KR" sz="2000" b="1" dirty="0" smtClean="0">
              <a:solidFill>
                <a:srgbClr val="C0504D">
                  <a:lumMod val="75000"/>
                </a:srgbClr>
              </a:solidFill>
              <a:latin typeface="HY동녘M" pitchFamily="18" charset="-127"/>
              <a:ea typeface="HY동녘M" pitchFamily="18" charset="-127"/>
            </a:endParaRPr>
          </a:p>
          <a:p>
            <a:endParaRPr lang="en-US" altLang="ko-KR" sz="2000" b="1" dirty="0" smtClean="0">
              <a:solidFill>
                <a:srgbClr val="C0504D">
                  <a:lumMod val="75000"/>
                </a:srgbClr>
              </a:solidFill>
              <a:latin typeface="HY동녘M" pitchFamily="18" charset="-127"/>
              <a:ea typeface="HY동녘M" pitchFamily="18" charset="-127"/>
            </a:endParaRPr>
          </a:p>
          <a:p>
            <a:endParaRPr lang="en-US" altLang="ko-KR" sz="2000" b="1" dirty="0">
              <a:solidFill>
                <a:srgbClr val="C0504D">
                  <a:lumMod val="75000"/>
                </a:srgbClr>
              </a:solidFill>
              <a:latin typeface="HY동녘M" pitchFamily="18" charset="-127"/>
              <a:ea typeface="HY동녘M" pitchFamily="18" charset="-127"/>
            </a:endParaRPr>
          </a:p>
          <a:p>
            <a:endParaRPr lang="en-US" altLang="ko-KR" sz="2000" b="1" dirty="0" smtClean="0">
              <a:solidFill>
                <a:srgbClr val="C0504D">
                  <a:lumMod val="75000"/>
                </a:srgbClr>
              </a:solidFill>
              <a:latin typeface="HY동녘M" pitchFamily="18" charset="-127"/>
              <a:ea typeface="HY동녘M" pitchFamily="18" charset="-127"/>
            </a:endParaRPr>
          </a:p>
          <a:p>
            <a:r>
              <a:rPr lang="ko-KR" altLang="en-US" sz="2800" b="1" dirty="0" smtClean="0">
                <a:solidFill>
                  <a:srgbClr val="1F497D"/>
                </a:solidFill>
                <a:latin typeface="HY동녘M" pitchFamily="18" charset="-127"/>
                <a:ea typeface="HY동녘M" pitchFamily="18" charset="-127"/>
              </a:rPr>
              <a:t>예</a:t>
            </a:r>
            <a:r>
              <a:rPr lang="ko-KR" altLang="en-US" sz="2800" b="1" dirty="0">
                <a:solidFill>
                  <a:srgbClr val="1F497D"/>
                </a:solidFill>
                <a:latin typeface="HY동녘M" pitchFamily="18" charset="-127"/>
                <a:ea typeface="HY동녘M" pitchFamily="18" charset="-127"/>
              </a:rPr>
              <a:t>비</a:t>
            </a:r>
            <a:r>
              <a:rPr lang="ko-KR" altLang="en-US" sz="2800" b="1" dirty="0" smtClean="0">
                <a:solidFill>
                  <a:srgbClr val="1F497D"/>
                </a:solidFill>
                <a:latin typeface="HY동녘M" pitchFamily="18" charset="-127"/>
                <a:ea typeface="HY동녘M" pitchFamily="18" charset="-127"/>
              </a:rPr>
              <a:t>창업자</a:t>
            </a:r>
            <a:endParaRPr lang="en-US" altLang="ko-KR" sz="2800" b="1" dirty="0" smtClean="0">
              <a:solidFill>
                <a:srgbClr val="1F497D"/>
              </a:solidFill>
              <a:latin typeface="HY동녘M" pitchFamily="18" charset="-127"/>
              <a:ea typeface="HY동녘M" pitchFamily="18" charset="-127"/>
            </a:endParaRPr>
          </a:p>
          <a:p>
            <a:r>
              <a:rPr lang="en-US" altLang="ko-KR" sz="2800" b="1" dirty="0" smtClean="0">
                <a:solidFill>
                  <a:srgbClr val="1F497D"/>
                </a:solidFill>
                <a:latin typeface="HY동녘M" pitchFamily="18" charset="-127"/>
                <a:ea typeface="HY동녘M" pitchFamily="18" charset="-127"/>
              </a:rPr>
              <a:t>70%</a:t>
            </a:r>
            <a:r>
              <a:rPr lang="ko-KR" altLang="en-US" sz="2800" b="1" dirty="0" smtClean="0">
                <a:solidFill>
                  <a:srgbClr val="1F497D"/>
                </a:solidFill>
                <a:latin typeface="HY동녘M" pitchFamily="18" charset="-127"/>
                <a:ea typeface="HY동녘M" pitchFamily="18" charset="-127"/>
              </a:rPr>
              <a:t>는 사업계획서를</a:t>
            </a:r>
            <a:endParaRPr lang="en-US" altLang="ko-KR" sz="2800" b="1" dirty="0" smtClean="0">
              <a:solidFill>
                <a:srgbClr val="1F497D"/>
              </a:solidFill>
              <a:latin typeface="HY동녘M" pitchFamily="18" charset="-127"/>
              <a:ea typeface="HY동녘M" pitchFamily="18" charset="-127"/>
            </a:endParaRPr>
          </a:p>
          <a:p>
            <a:r>
              <a:rPr lang="ko-KR" altLang="en-US" sz="2800" b="1" dirty="0" smtClean="0">
                <a:solidFill>
                  <a:srgbClr val="1F497D"/>
                </a:solidFill>
                <a:latin typeface="HY동녘M" pitchFamily="18" charset="-127"/>
                <a:ea typeface="HY동녘M" pitchFamily="18" charset="-127"/>
              </a:rPr>
              <a:t>써보지 않았다</a:t>
            </a:r>
            <a:r>
              <a:rPr lang="en-US" altLang="ko-KR" sz="2800" b="1" dirty="0" smtClean="0">
                <a:solidFill>
                  <a:srgbClr val="1F497D"/>
                </a:solidFill>
                <a:latin typeface="HY동녘M" pitchFamily="18" charset="-127"/>
                <a:ea typeface="HY동녘M" pitchFamily="18" charset="-127"/>
              </a:rPr>
              <a:t>.</a:t>
            </a:r>
            <a:r>
              <a:rPr lang="ko-KR" altLang="en-US" sz="2800" b="1" dirty="0" smtClean="0">
                <a:solidFill>
                  <a:srgbClr val="1F497D"/>
                </a:solidFill>
                <a:latin typeface="HY동녘M" pitchFamily="18" charset="-127"/>
                <a:ea typeface="HY동녘M" pitchFamily="18" charset="-127"/>
              </a:rPr>
              <a:t> </a:t>
            </a:r>
            <a:endParaRPr lang="en-US" altLang="ko-KR" sz="2800" b="1" dirty="0" smtClean="0">
              <a:solidFill>
                <a:srgbClr val="1F497D"/>
              </a:solidFill>
              <a:latin typeface="HY동녘M" pitchFamily="18" charset="-127"/>
              <a:ea typeface="HY동녘M" pitchFamily="18" charset="-127"/>
            </a:endParaRPr>
          </a:p>
          <a:p>
            <a:endParaRPr lang="en-US" altLang="ko-KR" sz="2000" b="1" dirty="0">
              <a:solidFill>
                <a:srgbClr val="C0504D">
                  <a:lumMod val="75000"/>
                </a:srgbClr>
              </a:solidFill>
              <a:latin typeface="HY동녘M" pitchFamily="18" charset="-127"/>
              <a:ea typeface="HY동녘M" pitchFamily="18" charset="-127"/>
            </a:endParaRPr>
          </a:p>
          <a:p>
            <a:endParaRPr lang="en-US" altLang="ko-KR" sz="2000" b="1" dirty="0" smtClean="0">
              <a:solidFill>
                <a:srgbClr val="C0504D">
                  <a:lumMod val="75000"/>
                </a:srgbClr>
              </a:solidFill>
              <a:latin typeface="HY동녘M" pitchFamily="18" charset="-127"/>
              <a:ea typeface="HY동녘M" pitchFamily="18" charset="-127"/>
            </a:endParaRPr>
          </a:p>
          <a:p>
            <a:r>
              <a:rPr lang="ko-KR" altLang="en-US" sz="2400" b="1" dirty="0" smtClean="0">
                <a:solidFill>
                  <a:srgbClr val="C0504D">
                    <a:lumMod val="75000"/>
                  </a:srgbClr>
                </a:solidFill>
                <a:latin typeface="HY동녘M" pitchFamily="18" charset="-127"/>
                <a:ea typeface="HY동녘M" pitchFamily="18" charset="-127"/>
              </a:rPr>
              <a:t>이해당사자들의 </a:t>
            </a:r>
            <a:endParaRPr lang="en-US" altLang="ko-KR" sz="2400" b="1" dirty="0" smtClean="0">
              <a:solidFill>
                <a:srgbClr val="C0504D">
                  <a:lumMod val="75000"/>
                </a:srgbClr>
              </a:solidFill>
              <a:latin typeface="HY동녘M" pitchFamily="18" charset="-127"/>
              <a:ea typeface="HY동녘M" pitchFamily="18" charset="-127"/>
            </a:endParaRPr>
          </a:p>
          <a:p>
            <a:r>
              <a:rPr lang="ko-KR" altLang="en-US" sz="2400" b="1" dirty="0" smtClean="0">
                <a:solidFill>
                  <a:srgbClr val="C0504D">
                    <a:lumMod val="75000"/>
                  </a:srgbClr>
                </a:solidFill>
                <a:latin typeface="HY동녘M" pitchFamily="18" charset="-127"/>
                <a:ea typeface="HY동녘M" pitchFamily="18" charset="-127"/>
              </a:rPr>
              <a:t>설득에 매우 필요</a:t>
            </a:r>
            <a:r>
              <a:rPr lang="en-US" altLang="ko-KR" sz="2400" b="1" dirty="0" smtClean="0">
                <a:solidFill>
                  <a:srgbClr val="C0504D">
                    <a:lumMod val="75000"/>
                  </a:srgbClr>
                </a:solidFill>
                <a:latin typeface="HY동녘M" pitchFamily="18" charset="-127"/>
                <a:ea typeface="HY동녘M" pitchFamily="18" charset="-127"/>
              </a:rPr>
              <a:t>.</a:t>
            </a:r>
            <a:endParaRPr lang="en-US" altLang="ko-KR" sz="2000" b="1" dirty="0" smtClean="0">
              <a:solidFill>
                <a:srgbClr val="8064A2">
                  <a:lumMod val="75000"/>
                </a:srgbClr>
              </a:solidFill>
              <a:latin typeface="HY동녘M" pitchFamily="18" charset="-127"/>
              <a:ea typeface="HY동녘M" pitchFamily="18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6415404" y="1124744"/>
            <a:ext cx="1420841" cy="1437962"/>
            <a:chOff x="3319519" y="2360128"/>
            <a:chExt cx="629609" cy="629609"/>
          </a:xfrm>
        </p:grpSpPr>
        <p:sp>
          <p:nvSpPr>
            <p:cNvPr id="22" name="타원 21"/>
            <p:cNvSpPr/>
            <p:nvPr/>
          </p:nvSpPr>
          <p:spPr>
            <a:xfrm>
              <a:off x="3319519" y="2360128"/>
              <a:ext cx="629609" cy="629609"/>
            </a:xfrm>
            <a:prstGeom prst="ellipse">
              <a:avLst/>
            </a:prstGeom>
            <a:noFill/>
            <a:ln w="190500">
              <a:solidFill>
                <a:srgbClr val="88BFBC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3330805" y="2377252"/>
              <a:ext cx="612160" cy="612160"/>
              <a:chOff x="5662393" y="1479247"/>
              <a:chExt cx="937540" cy="937539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5662393" y="1479247"/>
                <a:ext cx="937540" cy="937539"/>
              </a:xfrm>
              <a:prstGeom prst="ellipse">
                <a:avLst/>
              </a:prstGeom>
              <a:solidFill>
                <a:schemeClr val="bg1"/>
              </a:solidFill>
              <a:ln w="63500">
                <a:solidFill>
                  <a:srgbClr val="88BF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826990" y="1812446"/>
                <a:ext cx="608347" cy="2683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spc="-150" dirty="0" smtClean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직원들</a:t>
                </a:r>
                <a:endParaRPr lang="ko-KR" altLang="en-US" sz="2000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grpSp>
        <p:nvGrpSpPr>
          <p:cNvPr id="26" name="그룹 25"/>
          <p:cNvGrpSpPr/>
          <p:nvPr/>
        </p:nvGrpSpPr>
        <p:grpSpPr>
          <a:xfrm>
            <a:off x="6660232" y="2420888"/>
            <a:ext cx="1420841" cy="1437962"/>
            <a:chOff x="5470749" y="2374232"/>
            <a:chExt cx="629609" cy="629609"/>
          </a:xfrm>
        </p:grpSpPr>
        <p:sp>
          <p:nvSpPr>
            <p:cNvPr id="27" name="타원 26"/>
            <p:cNvSpPr/>
            <p:nvPr/>
          </p:nvSpPr>
          <p:spPr>
            <a:xfrm>
              <a:off x="5470749" y="2374232"/>
              <a:ext cx="629609" cy="629609"/>
            </a:xfrm>
            <a:prstGeom prst="ellipse">
              <a:avLst/>
            </a:prstGeom>
            <a:noFill/>
            <a:ln w="190500">
              <a:solidFill>
                <a:srgbClr val="DDCFAB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5473189" y="2377252"/>
              <a:ext cx="612160" cy="612160"/>
              <a:chOff x="8943513" y="1479247"/>
              <a:chExt cx="937540" cy="937539"/>
            </a:xfrm>
          </p:grpSpPr>
          <p:sp>
            <p:nvSpPr>
              <p:cNvPr id="29" name="타원 28"/>
              <p:cNvSpPr/>
              <p:nvPr/>
            </p:nvSpPr>
            <p:spPr>
              <a:xfrm>
                <a:off x="8943513" y="1479247"/>
                <a:ext cx="937540" cy="937539"/>
              </a:xfrm>
              <a:prstGeom prst="ellipse">
                <a:avLst/>
              </a:prstGeom>
              <a:solidFill>
                <a:schemeClr val="bg1"/>
              </a:solidFill>
              <a:ln w="63500">
                <a:solidFill>
                  <a:srgbClr val="DDCFA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9097071" y="1784286"/>
                <a:ext cx="608347" cy="2683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spc="-150" smtClean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고객들</a:t>
                </a:r>
                <a:endParaRPr lang="en-US" altLang="ko-KR" sz="2000" spc="-150" dirty="0" smtClean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grpSp>
        <p:nvGrpSpPr>
          <p:cNvPr id="31" name="그룹 30"/>
          <p:cNvGrpSpPr/>
          <p:nvPr/>
        </p:nvGrpSpPr>
        <p:grpSpPr>
          <a:xfrm>
            <a:off x="5239391" y="1844824"/>
            <a:ext cx="1420841" cy="1437962"/>
            <a:chOff x="1184328" y="2367598"/>
            <a:chExt cx="629609" cy="629609"/>
          </a:xfrm>
        </p:grpSpPr>
        <p:sp>
          <p:nvSpPr>
            <p:cNvPr id="32" name="타원 31"/>
            <p:cNvSpPr/>
            <p:nvPr/>
          </p:nvSpPr>
          <p:spPr>
            <a:xfrm>
              <a:off x="1184328" y="2367598"/>
              <a:ext cx="629609" cy="629609"/>
            </a:xfrm>
            <a:prstGeom prst="ellipse">
              <a:avLst/>
            </a:prstGeom>
            <a:noFill/>
            <a:ln w="190500">
              <a:solidFill>
                <a:srgbClr val="353D5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1188421" y="2377252"/>
              <a:ext cx="612160" cy="612160"/>
              <a:chOff x="2381273" y="1479247"/>
              <a:chExt cx="937540" cy="937539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2381273" y="1479247"/>
                <a:ext cx="937540" cy="937539"/>
              </a:xfrm>
              <a:prstGeom prst="ellipse">
                <a:avLst/>
              </a:prstGeom>
              <a:solidFill>
                <a:schemeClr val="bg1"/>
              </a:solidFill>
              <a:ln w="63500">
                <a:solidFill>
                  <a:srgbClr val="353D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2465367" y="1689636"/>
                <a:ext cx="769356" cy="4746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spc="-150" dirty="0" smtClean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스스로</a:t>
                </a:r>
                <a:endParaRPr lang="en-US" altLang="ko-KR" sz="2000" spc="-150" dirty="0" smtClean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ko-KR" altLang="en-US" sz="2000" spc="-150" dirty="0" smtClean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검토사</a:t>
                </a:r>
                <a:r>
                  <a:rPr lang="ko-KR" altLang="en-US" sz="2000" spc="-150" dirty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항</a:t>
                </a:r>
                <a:endParaRPr lang="en-US" altLang="ko-KR" sz="2000" spc="-150" dirty="0" smtClean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graphicFrame>
        <p:nvGraphicFramePr>
          <p:cNvPr id="2" name="차트 1"/>
          <p:cNvGraphicFramePr/>
          <p:nvPr>
            <p:extLst>
              <p:ext uri="{D42A27DB-BD31-4B8C-83A1-F6EECF244321}">
                <p14:modId xmlns:p14="http://schemas.microsoft.com/office/powerpoint/2010/main" val="1238092535"/>
              </p:ext>
            </p:extLst>
          </p:nvPr>
        </p:nvGraphicFramePr>
        <p:xfrm>
          <a:off x="3487041" y="3482995"/>
          <a:ext cx="4232264" cy="3068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45617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테마">
  <a:themeElements>
    <a:clrScheme name="비즈폼_표준작성법_사업계획서_창업01">
      <a:dk1>
        <a:sysClr val="windowText" lastClr="000000"/>
      </a:dk1>
      <a:lt1>
        <a:sysClr val="window" lastClr="FFFFFF"/>
      </a:lt1>
      <a:dk2>
        <a:srgbClr val="0B5394"/>
      </a:dk2>
      <a:lt2>
        <a:srgbClr val="DBF5F9"/>
      </a:lt2>
      <a:accent1>
        <a:srgbClr val="1E396C"/>
      </a:accent1>
      <a:accent2>
        <a:srgbClr val="59A9F2"/>
      </a:accent2>
      <a:accent3>
        <a:srgbClr val="90C6F6"/>
      </a:accent3>
      <a:accent4>
        <a:srgbClr val="C7E2FA"/>
      </a:accent4>
      <a:accent5>
        <a:srgbClr val="C4EEFF"/>
      </a:accent5>
      <a:accent6>
        <a:srgbClr val="FABD00"/>
      </a:accent6>
      <a:hlink>
        <a:srgbClr val="E2D700"/>
      </a:hlink>
      <a:folHlink>
        <a:srgbClr val="85DFD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</TotalTime>
  <Words>4395</Words>
  <Application>Microsoft Office PowerPoint</Application>
  <PresentationFormat>화면 슬라이드 쇼(4:3)</PresentationFormat>
  <Paragraphs>1191</Paragraphs>
  <Slides>62</Slides>
  <Notes>0</Notes>
  <HiddenSlides>0</HiddenSlides>
  <MMClips>0</MMClips>
  <ScaleCrop>false</ScaleCrop>
  <HeadingPairs>
    <vt:vector size="6" baseType="variant">
      <vt:variant>
        <vt:lpstr>테마</vt:lpstr>
      </vt:variant>
      <vt:variant>
        <vt:i4>5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8" baseType="lpstr">
      <vt:lpstr>Office 테마</vt:lpstr>
      <vt:lpstr>2_Office 테마</vt:lpstr>
      <vt:lpstr>3_Office 테마</vt:lpstr>
      <vt:lpstr>5_Office 테마</vt:lpstr>
      <vt:lpstr>6_Office 테마</vt:lpstr>
      <vt:lpstr>Microsoft Excel Chart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ugiug</dc:creator>
  <cp:lastModifiedBy>ugiug</cp:lastModifiedBy>
  <cp:revision>28</cp:revision>
  <dcterms:created xsi:type="dcterms:W3CDTF">2019-10-17T23:24:48Z</dcterms:created>
  <dcterms:modified xsi:type="dcterms:W3CDTF">2019-10-19T03:42:45Z</dcterms:modified>
</cp:coreProperties>
</file>